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0" r:id="rId4"/>
    <p:sldId id="271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DEC57-5EFD-7283-D565-1A32D1CEE9E4}" v="1" dt="2025-04-28T08:16:03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56AA87B-22FF-7BA5-0EEB-64326B684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0F8BAC1-0E6F-DC1F-AE94-7A96D4BB0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3014D7E-8F04-D001-8CFB-BCEB63A445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35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FB57F24-603F-6FD3-7373-064BE74F1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CDECE84-8A79-8AEA-7FDE-5A21EC5C0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99F93D8-E5AC-8A37-211B-32B3BFA64A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4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399873C-809A-67C4-8271-A01FD29ED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B5D3A48-EB80-8346-8CC9-1D47DF6979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5A91838-884C-400A-7DE5-16171E26C1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01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7D7F90C-7890-E104-12E5-1BD3D4AA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EEC070C-AC40-775D-2C6F-AD1ACD3AF1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AE2236A-7897-433A-69A1-06480B24A1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35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93C9017-E379-5EAA-406F-13EB8DA7D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A97FF94-93B0-52A5-634D-C7EB978CFC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FCA9D93-97F3-E2DE-EDA8-D68F8D233A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19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119C78A-0BFE-73D0-2816-3592D7DD8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59C5D4E-292E-E9B6-90D1-1E3C962E9F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1B2B37F-57B4-915E-5177-E852FA868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41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03F1615-EB06-2F48-B1D0-3F168ABA9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CF6A5C4-54B2-5BB6-2412-4DFF12B580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AFD8C5F-5AC1-3E15-67D8-A0FBDFDFC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59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A288EE8-9681-95F7-BFE8-F82D6AE2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AD109A8-403A-0247-21AC-621224CE0D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7D098B4-A07D-2180-3F2F-3EA7D1DA1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48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9C144FA-F338-B3CD-87E0-B241FAA95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A109EF6-842D-BB21-8DC6-16B94FFC73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C6FDF8E-193E-E7FC-1720-429566695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26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1552B58-673E-0CC8-5784-E7A0437F6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50D639D-12AF-32B9-BE30-E06D500FEB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DC55A3C-45B1-A0E7-9D20-0147B8EDC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02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qGE_rT_oQaQ&amp;list=PLVsNizTWUw7FGzSRCkQrPEEe-ljVXgS7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500" b="1">
                <a:solidFill>
                  <a:srgbClr val="19264B"/>
                </a:solidFill>
              </a:rPr>
              <a:t>CUAI 스터디 </a:t>
            </a:r>
            <a:r>
              <a:rPr lang="ko" altLang="en-US" sz="2500" b="1">
                <a:solidFill>
                  <a:srgbClr val="19264B"/>
                </a:solidFill>
              </a:rPr>
              <a:t>데이터분석</a:t>
            </a:r>
            <a:r>
              <a:rPr lang="en-US" altLang="ko" sz="2500" b="1">
                <a:solidFill>
                  <a:srgbClr val="19264B"/>
                </a:solidFill>
              </a:rPr>
              <a:t>,EDA</a:t>
            </a:r>
            <a:r>
              <a:rPr lang="ko" altLang="en-US" sz="2500" b="1">
                <a:solidFill>
                  <a:srgbClr val="19264B"/>
                </a:solidFill>
              </a:rPr>
              <a:t>1조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>
                <a:solidFill>
                  <a:srgbClr val="19264B"/>
                </a:solidFill>
              </a:rPr>
              <a:t>2025.03.17</a:t>
            </a: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9264B"/>
                </a:solidFill>
              </a:rPr>
              <a:t>발표자 : </a:t>
            </a:r>
            <a:endParaRPr sz="110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1BC8601-6FD3-17B7-AAA4-29B7C1FCF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C203F52-C50B-1FE3-EF9F-B5591729511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5A41970-1858-7FB4-DBC6-056FADF4713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2C10C10-9A35-6EF6-492E-F3B24B20F1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596F09A9-A154-F791-7F37-A33CF15A22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titanic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datasets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934CD-97AA-6C8C-FAB1-2B3A57EFD4DC}"/>
              </a:ext>
            </a:extLst>
          </p:cNvPr>
          <p:cNvSpPr txBox="1"/>
          <p:nvPr/>
        </p:nvSpPr>
        <p:spPr>
          <a:xfrm>
            <a:off x="1408975" y="842830"/>
            <a:ext cx="296974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/>
              <a:t>잘못된 데이터 수정하기 (</a:t>
            </a:r>
            <a:r>
              <a:rPr lang="ko-KR" altLang="en-US" b="1" err="1"/>
              <a:t>Cabin</a:t>
            </a:r>
            <a:r>
              <a:rPr lang="ko-KR" altLang="en-US" b="1"/>
              <a:t>)</a:t>
            </a:r>
          </a:p>
          <a:p>
            <a:pPr marL="285750" indent="-285750">
              <a:buChar char="•"/>
            </a:pPr>
            <a:r>
              <a:rPr lang="ko-KR" altLang="en-US" err="1"/>
              <a:t>NaN</a:t>
            </a:r>
            <a:r>
              <a:rPr lang="ko-KR" altLang="en-US"/>
              <a:t> 값을 어떻게 </a:t>
            </a:r>
            <a:r>
              <a:rPr lang="ko-KR" altLang="en-US" err="1"/>
              <a:t>채울것인가</a:t>
            </a:r>
            <a:r>
              <a:rPr lang="ko-KR" altLang="en-US"/>
              <a:t>?</a:t>
            </a:r>
          </a:p>
          <a:p>
            <a:pPr marL="285750" indent="-285750">
              <a:buChar char="•"/>
            </a:pPr>
            <a:endParaRPr lang="ko-KR" altLang="en-US"/>
          </a:p>
          <a:p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41BC7-3FEF-D282-ED8F-AAE90DF6E38C}"/>
              </a:ext>
            </a:extLst>
          </p:cNvPr>
          <p:cNvSpPr txBox="1"/>
          <p:nvPr/>
        </p:nvSpPr>
        <p:spPr>
          <a:xfrm>
            <a:off x="1410813" y="1478066"/>
            <a:ext cx="11351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Cabin</a:t>
            </a:r>
          </a:p>
          <a:p>
            <a:pPr algn="ctr"/>
            <a:r>
              <a:rPr lang="ko-KR" altLang="en-US" err="1"/>
              <a:t>B</a:t>
            </a:r>
            <a:r>
              <a:rPr lang="ko-KR" altLang="en-US"/>
              <a:t>/0/</a:t>
            </a:r>
            <a:r>
              <a:rPr lang="ko-KR" altLang="en-US" err="1"/>
              <a:t>P</a:t>
            </a:r>
          </a:p>
        </p:txBody>
      </p:sp>
      <p:sp>
        <p:nvSpPr>
          <p:cNvPr id="11" name="화살표: 톱니 모양의 오른쪽 10">
            <a:extLst>
              <a:ext uri="{FF2B5EF4-FFF2-40B4-BE49-F238E27FC236}">
                <a16:creationId xmlns:a16="http://schemas.microsoft.com/office/drawing/2014/main" id="{C701ECDA-CA52-AB4A-62B7-1EA8C27B064A}"/>
              </a:ext>
            </a:extLst>
          </p:cNvPr>
          <p:cNvSpPr/>
          <p:nvPr/>
        </p:nvSpPr>
        <p:spPr>
          <a:xfrm>
            <a:off x="2370317" y="1548736"/>
            <a:ext cx="759380" cy="393664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159C3-58D9-D0A1-4D2C-F1B287708342}"/>
              </a:ext>
            </a:extLst>
          </p:cNvPr>
          <p:cNvSpPr txBox="1"/>
          <p:nvPr/>
        </p:nvSpPr>
        <p:spPr>
          <a:xfrm>
            <a:off x="3135056" y="1476988"/>
            <a:ext cx="1516101" cy="530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Cabin.str</a:t>
            </a:r>
            <a:r>
              <a:rPr lang="ko-KR" altLang="en-US"/>
              <a:t>[:1]</a:t>
            </a:r>
          </a:p>
          <a:p>
            <a:pPr marL="285750" indent="-285750">
              <a:buChar char="•"/>
            </a:pPr>
            <a:r>
              <a:rPr lang="ko-KR" altLang="en-US" err="1"/>
              <a:t>Cabin.str</a:t>
            </a:r>
            <a:r>
              <a:rPr lang="ko-KR" altLang="en-US"/>
              <a:t>[-1:]</a:t>
            </a:r>
          </a:p>
        </p:txBody>
      </p:sp>
      <p:sp>
        <p:nvSpPr>
          <p:cNvPr id="3" name="화살표: 톱니 모양의 오른쪽 2">
            <a:extLst>
              <a:ext uri="{FF2B5EF4-FFF2-40B4-BE49-F238E27FC236}">
                <a16:creationId xmlns:a16="http://schemas.microsoft.com/office/drawing/2014/main" id="{992CABD8-E70B-225E-42C0-178B80320892}"/>
              </a:ext>
            </a:extLst>
          </p:cNvPr>
          <p:cNvSpPr/>
          <p:nvPr/>
        </p:nvSpPr>
        <p:spPr>
          <a:xfrm>
            <a:off x="4656318" y="1548735"/>
            <a:ext cx="759380" cy="393664"/>
          </a:xfrm>
          <a:prstGeom prst="notchedRightArrow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B86A7-9073-D499-5C1A-72028E51AC7E}"/>
              </a:ext>
            </a:extLst>
          </p:cNvPr>
          <p:cNvSpPr txBox="1"/>
          <p:nvPr/>
        </p:nvSpPr>
        <p:spPr>
          <a:xfrm>
            <a:off x="5421056" y="1476988"/>
            <a:ext cx="1240934" cy="530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/>
              <a:t>Cabin1</a:t>
            </a:r>
          </a:p>
          <a:p>
            <a:pPr marL="285750" indent="-285750">
              <a:buChar char="•"/>
            </a:pPr>
            <a:r>
              <a:rPr lang="ko-KR" altLang="en-US" err="1"/>
              <a:t>Side</a:t>
            </a:r>
          </a:p>
        </p:txBody>
      </p:sp>
      <p:sp>
        <p:nvSpPr>
          <p:cNvPr id="8" name="화살표: 톱니 모양의 오른쪽 7">
            <a:extLst>
              <a:ext uri="{FF2B5EF4-FFF2-40B4-BE49-F238E27FC236}">
                <a16:creationId xmlns:a16="http://schemas.microsoft.com/office/drawing/2014/main" id="{71F98104-DA65-7CA4-2732-8F79A8C43D8F}"/>
              </a:ext>
            </a:extLst>
          </p:cNvPr>
          <p:cNvSpPr/>
          <p:nvPr/>
        </p:nvSpPr>
        <p:spPr>
          <a:xfrm>
            <a:off x="6434317" y="1548735"/>
            <a:ext cx="759380" cy="393664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1452A-40CA-7677-5A3A-DBB053A99D6C}"/>
              </a:ext>
            </a:extLst>
          </p:cNvPr>
          <p:cNvSpPr txBox="1"/>
          <p:nvPr/>
        </p:nvSpPr>
        <p:spPr>
          <a:xfrm>
            <a:off x="7262556" y="1476988"/>
            <a:ext cx="1240934" cy="530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B</a:t>
            </a:r>
          </a:p>
          <a:p>
            <a:pPr marL="285750" indent="-285750">
              <a:buChar char="•"/>
            </a:pPr>
            <a:r>
              <a:rPr lang="ko-KR" altLang="en-US" err="1"/>
              <a:t>P</a:t>
            </a:r>
          </a:p>
        </p:txBody>
      </p:sp>
      <p:sp>
        <p:nvSpPr>
          <p:cNvPr id="17" name="화살표: 톱니 모양의 오른쪽 16">
            <a:extLst>
              <a:ext uri="{FF2B5EF4-FFF2-40B4-BE49-F238E27FC236}">
                <a16:creationId xmlns:a16="http://schemas.microsoft.com/office/drawing/2014/main" id="{7E375D2C-B958-9878-DAEA-4C059EC84EC1}"/>
              </a:ext>
            </a:extLst>
          </p:cNvPr>
          <p:cNvSpPr/>
          <p:nvPr/>
        </p:nvSpPr>
        <p:spPr>
          <a:xfrm>
            <a:off x="2469095" y="2084958"/>
            <a:ext cx="1316768" cy="393664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AA44F-8E8E-16DB-D4EE-B5B013838543}"/>
              </a:ext>
            </a:extLst>
          </p:cNvPr>
          <p:cNvSpPr txBox="1"/>
          <p:nvPr/>
        </p:nvSpPr>
        <p:spPr>
          <a:xfrm>
            <a:off x="2800960" y="2118325"/>
            <a:ext cx="658851" cy="31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fillna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3E99DC-B226-895C-3CB3-C348EEE26EB0}"/>
              </a:ext>
            </a:extLst>
          </p:cNvPr>
          <p:cNvSpPr txBox="1"/>
          <p:nvPr/>
        </p:nvSpPr>
        <p:spPr>
          <a:xfrm>
            <a:off x="1413500" y="2013210"/>
            <a:ext cx="1240934" cy="530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/>
              <a:t>Cabin1</a:t>
            </a:r>
          </a:p>
          <a:p>
            <a:pPr marL="285750" indent="-285750">
              <a:buChar char="•"/>
            </a:pPr>
            <a:r>
              <a:rPr lang="ko-KR" altLang="en-US" err="1"/>
              <a:t>Side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0FD1C1-94CC-0E37-C694-B4062B4D2614}"/>
              </a:ext>
            </a:extLst>
          </p:cNvPr>
          <p:cNvSpPr txBox="1"/>
          <p:nvPr/>
        </p:nvSpPr>
        <p:spPr>
          <a:xfrm>
            <a:off x="3897056" y="2006155"/>
            <a:ext cx="1240934" cy="530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N</a:t>
            </a:r>
          </a:p>
          <a:p>
            <a:pPr marL="285750" indent="-285750">
              <a:buChar char="•"/>
            </a:pPr>
            <a:r>
              <a:rPr lang="ko-KR" altLang="en-US" err="1"/>
              <a:t>P</a:t>
            </a:r>
            <a:r>
              <a:rPr lang="ko-KR" altLang="en-US"/>
              <a:t> / </a:t>
            </a:r>
            <a:r>
              <a:rPr lang="ko-KR" altLang="en-US" err="1"/>
              <a:t>S</a:t>
            </a:r>
          </a:p>
        </p:txBody>
      </p:sp>
      <p:pic>
        <p:nvPicPr>
          <p:cNvPr id="24" name="그림 23" descr="텍스트, 스크린샷, 도표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0C92B2D-E320-0194-38AF-42C571B72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050" y="2673350"/>
            <a:ext cx="2952398" cy="2252134"/>
          </a:xfrm>
          <a:prstGeom prst="rect">
            <a:avLst/>
          </a:prstGeom>
        </p:spPr>
      </p:pic>
      <p:pic>
        <p:nvPicPr>
          <p:cNvPr id="25" name="그림 24" descr="텍스트, 스크린샷, 도표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5610EED-EFF6-C54E-D0E2-2D02F90F8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606" y="2675466"/>
            <a:ext cx="2952397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0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0E3B5D6-B598-BFA6-6D35-8EE47C4F7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AB8235E-8BEC-EF7A-AB7D-5C7E7C83C92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DEE4217-7317-C0DF-50C5-07156064CA5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663B220-1FE9-4450-E258-CA6C875169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67C57930-4395-B0CF-9AB5-404218495DF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titanic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datasets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E6950-2055-82E2-4E1D-3AE8638E9D84}"/>
              </a:ext>
            </a:extLst>
          </p:cNvPr>
          <p:cNvSpPr txBox="1"/>
          <p:nvPr/>
        </p:nvSpPr>
        <p:spPr>
          <a:xfrm>
            <a:off x="1408975" y="849885"/>
            <a:ext cx="473363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/>
              <a:t>잘못된 데이터 수정하기 (</a:t>
            </a:r>
            <a:r>
              <a:rPr lang="ko-KR" altLang="en-US" b="1" err="1"/>
              <a:t>Destination</a:t>
            </a:r>
            <a:r>
              <a:rPr lang="ko-KR" altLang="en-US" b="1"/>
              <a:t>)</a:t>
            </a:r>
          </a:p>
          <a:p>
            <a:pPr marL="285750" indent="-285750">
              <a:buChar char="•"/>
            </a:pPr>
            <a:r>
              <a:rPr lang="ko-KR" altLang="en-US" err="1"/>
              <a:t>NaN</a:t>
            </a:r>
            <a:r>
              <a:rPr lang="ko-KR" altLang="en-US"/>
              <a:t> 값을 어떻게 </a:t>
            </a:r>
            <a:r>
              <a:rPr lang="ko-KR" altLang="en-US" err="1"/>
              <a:t>채울것인가</a:t>
            </a:r>
            <a:r>
              <a:rPr lang="ko-KR" altLang="en-US"/>
              <a:t>?</a:t>
            </a:r>
          </a:p>
          <a:p>
            <a:pPr marL="285750" indent="-285750">
              <a:buChar char="•"/>
            </a:pPr>
            <a:endParaRPr lang="ko-KR" altLang="en-US"/>
          </a:p>
          <a:p>
            <a:endParaRPr lang="en-US" altLang="ko-KR"/>
          </a:p>
        </p:txBody>
      </p:sp>
      <p:pic>
        <p:nvPicPr>
          <p:cNvPr id="2" name="그림 1" descr="텍스트, 스크린샷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F868EA9-1592-A667-B939-90156A013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02" y="1328916"/>
            <a:ext cx="2110317" cy="2005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92251-BD9B-E16A-F32E-94B54647B4ED}"/>
              </a:ext>
            </a:extLst>
          </p:cNvPr>
          <p:cNvSpPr txBox="1"/>
          <p:nvPr/>
        </p:nvSpPr>
        <p:spPr>
          <a:xfrm>
            <a:off x="1454130" y="3483320"/>
            <a:ext cx="11351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NaN</a:t>
            </a:r>
          </a:p>
        </p:txBody>
      </p:sp>
      <p:sp>
        <p:nvSpPr>
          <p:cNvPr id="14" name="화살표: 톱니 모양의 오른쪽 13">
            <a:extLst>
              <a:ext uri="{FF2B5EF4-FFF2-40B4-BE49-F238E27FC236}">
                <a16:creationId xmlns:a16="http://schemas.microsoft.com/office/drawing/2014/main" id="{DEDE6FDB-E6B3-C53C-84FC-54870FFE7967}"/>
              </a:ext>
            </a:extLst>
          </p:cNvPr>
          <p:cNvSpPr/>
          <p:nvPr/>
        </p:nvSpPr>
        <p:spPr>
          <a:xfrm>
            <a:off x="2463023" y="3442906"/>
            <a:ext cx="1316768" cy="393664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FB7E6-5864-2CCD-A022-11E40B164E17}"/>
              </a:ext>
            </a:extLst>
          </p:cNvPr>
          <p:cNvSpPr txBox="1"/>
          <p:nvPr/>
        </p:nvSpPr>
        <p:spPr>
          <a:xfrm>
            <a:off x="2789474" y="3472828"/>
            <a:ext cx="658851" cy="31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fillna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423E9-CD57-2B28-06D8-FF55C63DEB3C}"/>
              </a:ext>
            </a:extLst>
          </p:cNvPr>
          <p:cNvSpPr txBox="1"/>
          <p:nvPr/>
        </p:nvSpPr>
        <p:spPr>
          <a:xfrm>
            <a:off x="3781870" y="3479616"/>
            <a:ext cx="17771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/>
              <a:t>TRAPPIST - 1e</a:t>
            </a:r>
          </a:p>
        </p:txBody>
      </p:sp>
      <p:pic>
        <p:nvPicPr>
          <p:cNvPr id="20" name="그림 19" descr="텍스트, 스크린샷, 도표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B1A7E6D-E261-370E-B751-286C9102F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83" y="1043516"/>
            <a:ext cx="3192288" cy="24355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E12D5B-7FE4-7898-48B1-8371F3822DB4}"/>
              </a:ext>
            </a:extLst>
          </p:cNvPr>
          <p:cNvSpPr txBox="1"/>
          <p:nvPr/>
        </p:nvSpPr>
        <p:spPr>
          <a:xfrm>
            <a:off x="1453538" y="3966449"/>
            <a:ext cx="26026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/>
              <a:t>TRAPPIST – 1e 가 비교적 transported 될 확률이 낮음 </a:t>
            </a:r>
          </a:p>
        </p:txBody>
      </p:sp>
    </p:spTree>
    <p:extLst>
      <p:ext uri="{BB962C8B-B14F-4D97-AF65-F5344CB8AC3E}">
        <p14:creationId xmlns:p14="http://schemas.microsoft.com/office/powerpoint/2010/main" val="287844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86D0D0E-EEA8-FDB7-003F-EA538544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BB6EAD5-AABA-D812-B75C-4EB8313D7BA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4D47C7B-7B7D-3F09-9CF5-D93D6FEAA27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C900B81-F593-4E39-9DF7-6687D148C0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122A67FC-33BB-2FEF-7542-3BF7E0FC89B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titanic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datasets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63145-A024-75E7-6105-2B242A1626D2}"/>
              </a:ext>
            </a:extLst>
          </p:cNvPr>
          <p:cNvSpPr txBox="1"/>
          <p:nvPr/>
        </p:nvSpPr>
        <p:spPr>
          <a:xfrm>
            <a:off x="1408975" y="849885"/>
            <a:ext cx="473363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/>
              <a:t>잘못된 데이터 수정하기 (</a:t>
            </a:r>
            <a:r>
              <a:rPr lang="ko-KR" altLang="en-US" b="1" err="1"/>
              <a:t>Cryosleep</a:t>
            </a:r>
            <a:r>
              <a:rPr lang="ko-KR" altLang="en-US" b="1"/>
              <a:t>, </a:t>
            </a:r>
            <a:r>
              <a:rPr lang="ko-KR" altLang="en-US" b="1" err="1"/>
              <a:t>MoneySpent</a:t>
            </a:r>
            <a:r>
              <a:rPr lang="ko-KR" altLang="en-US" b="1"/>
              <a:t>)</a:t>
            </a:r>
          </a:p>
          <a:p>
            <a:pPr marL="285750" indent="-285750">
              <a:buChar char="•"/>
            </a:pPr>
            <a:r>
              <a:rPr lang="ko-KR" altLang="en-US" err="1"/>
              <a:t>NaN</a:t>
            </a:r>
            <a:r>
              <a:rPr lang="ko-KR" altLang="en-US"/>
              <a:t> 값을 어떻게 </a:t>
            </a:r>
            <a:r>
              <a:rPr lang="ko-KR" altLang="en-US" err="1"/>
              <a:t>채울것인가</a:t>
            </a:r>
            <a:r>
              <a:rPr lang="ko-KR" altLang="en-US"/>
              <a:t>?</a:t>
            </a:r>
          </a:p>
          <a:p>
            <a:pPr marL="285750" indent="-285750">
              <a:buChar char="•"/>
            </a:pPr>
            <a:endParaRPr lang="ko-KR" altLang="en-US"/>
          </a:p>
          <a:p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5E5CD-5EE6-AC9F-6535-DDB6FE3E0598}"/>
              </a:ext>
            </a:extLst>
          </p:cNvPr>
          <p:cNvSpPr txBox="1"/>
          <p:nvPr/>
        </p:nvSpPr>
        <p:spPr>
          <a:xfrm>
            <a:off x="1418853" y="1408987"/>
            <a:ext cx="19041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CryoSleep</a:t>
            </a:r>
          </a:p>
          <a:p>
            <a:pPr marL="285750" indent="-285750">
              <a:buChar char="•"/>
            </a:pPr>
            <a:r>
              <a:rPr lang="ko-KR" altLang="en-US" err="1"/>
              <a:t>MoneySpent</a:t>
            </a:r>
          </a:p>
        </p:txBody>
      </p:sp>
      <p:sp>
        <p:nvSpPr>
          <p:cNvPr id="14" name="화살표: 톱니 모양의 오른쪽 13">
            <a:extLst>
              <a:ext uri="{FF2B5EF4-FFF2-40B4-BE49-F238E27FC236}">
                <a16:creationId xmlns:a16="http://schemas.microsoft.com/office/drawing/2014/main" id="{08509E59-3716-17D5-3CF1-F33DD9BB3D2A}"/>
              </a:ext>
            </a:extLst>
          </p:cNvPr>
          <p:cNvSpPr/>
          <p:nvPr/>
        </p:nvSpPr>
        <p:spPr>
          <a:xfrm>
            <a:off x="2858134" y="1474406"/>
            <a:ext cx="1316768" cy="393664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3C1ED-D653-C59E-B912-473F0B6E6336}"/>
              </a:ext>
            </a:extLst>
          </p:cNvPr>
          <p:cNvSpPr txBox="1"/>
          <p:nvPr/>
        </p:nvSpPr>
        <p:spPr>
          <a:xfrm>
            <a:off x="3184585" y="1504328"/>
            <a:ext cx="658851" cy="31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fillna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C1BFC-0CC6-339C-829F-F8545A8ADADB}"/>
              </a:ext>
            </a:extLst>
          </p:cNvPr>
          <p:cNvSpPr txBox="1"/>
          <p:nvPr/>
        </p:nvSpPr>
        <p:spPr>
          <a:xfrm>
            <a:off x="4176981" y="1497005"/>
            <a:ext cx="17771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537AF-76E8-03E5-A4BE-0B83850578CE}"/>
              </a:ext>
            </a:extLst>
          </p:cNvPr>
          <p:cNvSpPr txBox="1"/>
          <p:nvPr/>
        </p:nvSpPr>
        <p:spPr>
          <a:xfrm>
            <a:off x="1418854" y="2149820"/>
            <a:ext cx="73157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MoneySpent</a:t>
            </a:r>
            <a:r>
              <a:rPr lang="ko-KR" altLang="en-US"/>
              <a:t> = </a:t>
            </a:r>
            <a:r>
              <a:rPr lang="ko-KR" altLang="en-US" err="1"/>
              <a:t>RoomService</a:t>
            </a:r>
            <a:r>
              <a:rPr lang="ko-KR" altLang="en-US"/>
              <a:t> + </a:t>
            </a:r>
            <a:r>
              <a:rPr lang="ko-KR" altLang="en-US" err="1"/>
              <a:t>FoodCourt</a:t>
            </a:r>
            <a:r>
              <a:rPr lang="ko-KR" altLang="en-US"/>
              <a:t> + </a:t>
            </a:r>
            <a:r>
              <a:rPr lang="ko-KR" altLang="en-US" err="1"/>
              <a:t>ShoppingMall</a:t>
            </a:r>
            <a:r>
              <a:rPr lang="ko-KR" altLang="en-US"/>
              <a:t> +</a:t>
            </a:r>
            <a:r>
              <a:rPr lang="ko-KR" altLang="en-US" err="1"/>
              <a:t>Spa</a:t>
            </a:r>
            <a:r>
              <a:rPr lang="ko-KR" altLang="en-US"/>
              <a:t> + </a:t>
            </a:r>
            <a:r>
              <a:rPr lang="ko-KR" altLang="en-US" err="1"/>
              <a:t>VRDeck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B3066-DA1B-7D86-CB5F-4AA3EBDBC12F}"/>
              </a:ext>
            </a:extLst>
          </p:cNvPr>
          <p:cNvSpPr txBox="1"/>
          <p:nvPr/>
        </p:nvSpPr>
        <p:spPr>
          <a:xfrm>
            <a:off x="4329702" y="2567055"/>
            <a:ext cx="214353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Object</a:t>
            </a:r>
            <a:endParaRPr lang="ko-KR" err="1"/>
          </a:p>
          <a:p>
            <a:pPr marL="285750" indent="-285750" algn="l">
              <a:buChar char="•"/>
            </a:pPr>
            <a:r>
              <a:rPr lang="ko-KR" altLang="en-US" err="1"/>
              <a:t>HomePlanet</a:t>
            </a:r>
            <a:endParaRPr lang="ko-KR" altLang="en-US"/>
          </a:p>
          <a:p>
            <a:pPr marL="285750" indent="-285750">
              <a:buChar char="•"/>
            </a:pPr>
            <a:r>
              <a:rPr lang="ko-KR" altLang="en-US" err="1"/>
              <a:t>Destination</a:t>
            </a:r>
          </a:p>
          <a:p>
            <a:pPr marL="285750" indent="-285750">
              <a:buChar char="•"/>
            </a:pPr>
            <a:r>
              <a:rPr lang="ko-KR" altLang="en-US" err="1"/>
              <a:t>Age_cat</a:t>
            </a:r>
          </a:p>
          <a:p>
            <a:pPr marL="285750" indent="-285750">
              <a:buChar char="•"/>
            </a:pPr>
            <a:r>
              <a:rPr lang="ko-KR" altLang="en-US" err="1"/>
              <a:t>Side</a:t>
            </a:r>
          </a:p>
          <a:p>
            <a:pPr marL="285750" indent="-285750">
              <a:buChar char="•"/>
            </a:pPr>
            <a:r>
              <a:rPr lang="ko-KR" altLang="en-US"/>
              <a:t>Cabin1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4E5DD-45F2-E5EF-763E-239B587DB6E4}"/>
              </a:ext>
            </a:extLst>
          </p:cNvPr>
          <p:cNvSpPr txBox="1"/>
          <p:nvPr/>
        </p:nvSpPr>
        <p:spPr>
          <a:xfrm>
            <a:off x="6382868" y="2574110"/>
            <a:ext cx="21435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float64</a:t>
            </a:r>
          </a:p>
          <a:p>
            <a:pPr marL="285750" indent="-285750" algn="l">
              <a:buChar char="•"/>
            </a:pPr>
            <a:r>
              <a:rPr lang="ko-KR" altLang="en-US" err="1"/>
              <a:t>CryoSleep</a:t>
            </a:r>
          </a:p>
          <a:p>
            <a:pPr marL="285750" indent="-285750">
              <a:buChar char="•"/>
            </a:pPr>
            <a:r>
              <a:rPr lang="ko-KR" altLang="en-US"/>
              <a:t>VIP</a:t>
            </a:r>
          </a:p>
          <a:p>
            <a:pPr marL="285750" indent="-285750">
              <a:buChar char="•"/>
            </a:pPr>
            <a:r>
              <a:rPr lang="ko-KR" altLang="en-US" err="1"/>
              <a:t>MoneySpent</a:t>
            </a:r>
          </a:p>
        </p:txBody>
      </p:sp>
      <p:pic>
        <p:nvPicPr>
          <p:cNvPr id="9" name="그림 8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C66F015A-C00B-68E0-7972-4063F3AA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02" y="2564870"/>
            <a:ext cx="2711098" cy="24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6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스터디 일정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317A5-B671-D42B-A2D3-E6921BB223A4}"/>
              </a:ext>
            </a:extLst>
          </p:cNvPr>
          <p:cNvSpPr txBox="1"/>
          <p:nvPr/>
        </p:nvSpPr>
        <p:spPr>
          <a:xfrm>
            <a:off x="1408975" y="1061345"/>
            <a:ext cx="5549900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혼자 공부하는 데이터 분석</a:t>
            </a:r>
            <a:endParaRPr lang="en-US"/>
          </a:p>
          <a:p>
            <a:r>
              <a:rPr lang="en-US" altLang="ko-KR"/>
              <a:t>(</a:t>
            </a:r>
            <a:r>
              <a:rPr lang="en-US" altLang="ko-KR" err="1"/>
              <a:t>챕터</a:t>
            </a:r>
            <a:r>
              <a:rPr lang="ko-KR" altLang="en-US"/>
              <a:t> 나눠서 시각화 내용부터 팀 미팅 후 줌으로 발표하며 공유</a:t>
            </a:r>
            <a:r>
              <a:rPr lang="en-US" altLang="ko-KR"/>
              <a:t>) </a:t>
            </a:r>
            <a:endParaRPr lang="en-US"/>
          </a:p>
          <a:p>
            <a:r>
              <a:rPr lang="en-US">
                <a:hlinkClick r:id="rId4"/>
              </a:rPr>
              <a:t>[데이터 분석 기초 강의] 0강. 『혼자 공부하는 데이터 분석 with 파이썬』 소개</a:t>
            </a:r>
            <a:endParaRPr lang="en-US"/>
          </a:p>
          <a:p>
            <a:r>
              <a:rPr lang="ko-KR" altLang="en-US"/>
              <a:t>영상보고 정리 후 비대면으로 전체 미팅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en-US" altLang="ko-KR" err="1"/>
              <a:t>kaggle</a:t>
            </a:r>
            <a:r>
              <a:rPr lang="en-US" altLang="ko-KR"/>
              <a:t> </a:t>
            </a:r>
            <a:r>
              <a:rPr lang="en-US" altLang="ko-KR" err="1"/>
              <a:t>데이터를</a:t>
            </a:r>
            <a:r>
              <a:rPr lang="en-US" altLang="ko-KR"/>
              <a:t> </a:t>
            </a:r>
            <a:r>
              <a:rPr lang="en-US" altLang="ko-KR" err="1"/>
              <a:t>통해</a:t>
            </a:r>
            <a:r>
              <a:rPr lang="en-US" altLang="ko-KR"/>
              <a:t> </a:t>
            </a:r>
            <a:r>
              <a:rPr lang="en-US" altLang="ko-KR" err="1"/>
              <a:t>적용</a:t>
            </a:r>
          </a:p>
          <a:p>
            <a:endParaRPr lang="en-US"/>
          </a:p>
          <a:p>
            <a:r>
              <a:rPr lang="en-US" altLang="ko-KR"/>
              <a:t>3. DACON</a:t>
            </a:r>
            <a:endParaRPr lang="en-US"/>
          </a:p>
          <a:p>
            <a:r>
              <a:rPr lang="ko-KR" altLang="en-US"/>
              <a:t>초급</a:t>
            </a:r>
            <a:r>
              <a:rPr lang="en-US" altLang="ko-KR"/>
              <a:t>)</a:t>
            </a:r>
          </a:p>
          <a:p>
            <a:r>
              <a:rPr lang="ko-KR" altLang="en-US"/>
              <a:t>아파트 경매 가격 </a:t>
            </a:r>
            <a:endParaRPr lang="en-US" altLang="ko-KR"/>
          </a:p>
          <a:p>
            <a:r>
              <a:rPr lang="ko-KR" altLang="en-US"/>
              <a:t>인구 소득 예측 프로그램 중 하나 선택</a:t>
            </a:r>
            <a:endParaRPr lang="en-US" altLang="ko-KR"/>
          </a:p>
          <a:p>
            <a:r>
              <a:rPr lang="ko-KR" altLang="en-US"/>
              <a:t>중급</a:t>
            </a:r>
            <a:r>
              <a:rPr lang="en-US" altLang="ko-KR"/>
              <a:t>)</a:t>
            </a:r>
          </a:p>
          <a:p>
            <a:r>
              <a:rPr lang="ko-KR" altLang="en-US"/>
              <a:t>아파트 실거래가 예측 프로그램</a:t>
            </a:r>
            <a:endParaRPr lang="en-US" altLang="ko-KR"/>
          </a:p>
          <a:p>
            <a:r>
              <a:rPr lang="ko-KR" altLang="en-US"/>
              <a:t>신용카드 사용자 연체 프로젝트 - 중 하나 선택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5008C51-50DF-BA46-9830-1707A25AB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CD606A9-1E64-AD4F-0960-03B78B92B65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FB9F173-19C6-1048-23A0-B4AD29B1582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B55C02F-3449-8EC8-0175-7BC28F420D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66DAF7EE-7419-8DA1-DFCE-A801466393C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혼자 공부하는 데이터 분석 </a:t>
            </a:r>
            <a:endParaRPr lang="ko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 descr="텍스트, 스크린샷, 폰트, 로고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C7388FE-FC7B-3A1E-A49A-12070EBC7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82" y="857248"/>
            <a:ext cx="1709051" cy="2378448"/>
          </a:xfrm>
          <a:prstGeom prst="rect">
            <a:avLst/>
          </a:prstGeom>
        </p:spPr>
      </p:pic>
      <p:pic>
        <p:nvPicPr>
          <p:cNvPr id="4" name="그림 3" descr="텍스트, 스크린샷, 디스플레이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919DFA3-1708-9A01-A6F3-9901485BC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092" y="848846"/>
            <a:ext cx="2681515" cy="238685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44E77BE-2DFB-5165-028B-E1DA47FA73F7}"/>
              </a:ext>
            </a:extLst>
          </p:cNvPr>
          <p:cNvCxnSpPr/>
          <p:nvPr/>
        </p:nvCxnSpPr>
        <p:spPr>
          <a:xfrm>
            <a:off x="1422562" y="4231963"/>
            <a:ext cx="6887749" cy="5325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79B898B-C1DC-B1D0-3F9A-AE365C52D773}"/>
              </a:ext>
            </a:extLst>
          </p:cNvPr>
          <p:cNvSpPr/>
          <p:nvPr/>
        </p:nvSpPr>
        <p:spPr>
          <a:xfrm>
            <a:off x="1437044" y="3669710"/>
            <a:ext cx="3416383" cy="441028"/>
          </a:xfrm>
          <a:prstGeom prst="rightArrow">
            <a:avLst/>
          </a:prstGeom>
          <a:solidFill>
            <a:srgbClr val="ED7D3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4208DB1-1373-791D-9283-02278B89848D}"/>
              </a:ext>
            </a:extLst>
          </p:cNvPr>
          <p:cNvSpPr/>
          <p:nvPr/>
        </p:nvSpPr>
        <p:spPr>
          <a:xfrm>
            <a:off x="4873872" y="3669709"/>
            <a:ext cx="1005122" cy="4410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7DB2D3C-E8B5-4C58-BEA8-86F7121A37D9}"/>
              </a:ext>
            </a:extLst>
          </p:cNvPr>
          <p:cNvSpPr/>
          <p:nvPr/>
        </p:nvSpPr>
        <p:spPr>
          <a:xfrm>
            <a:off x="5875954" y="3669708"/>
            <a:ext cx="2445614" cy="4410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991F0-7852-F783-DA4D-D354C4A0A94C}"/>
              </a:ext>
            </a:extLst>
          </p:cNvPr>
          <p:cNvSpPr txBox="1"/>
          <p:nvPr/>
        </p:nvSpPr>
        <p:spPr>
          <a:xfrm>
            <a:off x="1931329" y="3733460"/>
            <a:ext cx="24219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혼자 공부하는 데이터 분석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C722B-A4BC-C015-DF0A-3539B4AE8FEA}"/>
              </a:ext>
            </a:extLst>
          </p:cNvPr>
          <p:cNvSpPr txBox="1"/>
          <p:nvPr/>
        </p:nvSpPr>
        <p:spPr>
          <a:xfrm>
            <a:off x="4945403" y="3733459"/>
            <a:ext cx="24219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DACON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734C3-06A7-35FE-ABA3-FBF8169F402A}"/>
              </a:ext>
            </a:extLst>
          </p:cNvPr>
          <p:cNvSpPr txBox="1"/>
          <p:nvPr/>
        </p:nvSpPr>
        <p:spPr>
          <a:xfrm>
            <a:off x="6151034" y="3733459"/>
            <a:ext cx="24219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Kaggle</a:t>
            </a:r>
            <a:r>
              <a:rPr lang="ko-KR" altLang="en-US"/>
              <a:t> 및 프로젝트 </a:t>
            </a:r>
          </a:p>
        </p:txBody>
      </p:sp>
    </p:spTree>
    <p:extLst>
      <p:ext uri="{BB962C8B-B14F-4D97-AF65-F5344CB8AC3E}">
        <p14:creationId xmlns:p14="http://schemas.microsoft.com/office/powerpoint/2010/main" val="35655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D776068-EEA8-964A-CD8C-AAECEF80A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150732C-D4DA-2C66-4B6F-6DDDC4EC511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F77B1D8-7DBF-12FB-D19B-D0B63544DE7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C0DD058-44AF-381A-F496-BD8987C99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B609FB5-E7ED-3E68-CD24-B6C58F5BE9D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데이터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전처리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638AC-DD01-E54E-8D80-ED8820DF6E73}"/>
              </a:ext>
            </a:extLst>
          </p:cNvPr>
          <p:cNvSpPr txBox="1"/>
          <p:nvPr/>
        </p:nvSpPr>
        <p:spPr>
          <a:xfrm>
            <a:off x="1408975" y="842830"/>
            <a:ext cx="296974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/>
              <a:t>불필요한 데이터 삭제 </a:t>
            </a:r>
          </a:p>
          <a:p>
            <a:pPr marL="285750" indent="-285750">
              <a:buChar char="•"/>
            </a:pPr>
            <a:r>
              <a:rPr lang="ko-KR" altLang="en-US"/>
              <a:t>행 삭제</a:t>
            </a:r>
          </a:p>
          <a:p>
            <a:pPr marL="285750" indent="-285750">
              <a:buChar char="•"/>
            </a:pPr>
            <a:r>
              <a:rPr lang="ko-KR" altLang="en-US"/>
              <a:t>열 삭제 </a:t>
            </a:r>
          </a:p>
          <a:p>
            <a:endParaRPr lang="en-US" altLang="ko-KR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4DD287-B290-B5AE-15D4-EFE89DABCD0D}"/>
              </a:ext>
            </a:extLst>
          </p:cNvPr>
          <p:cNvGrpSpPr/>
          <p:nvPr/>
        </p:nvGrpSpPr>
        <p:grpSpPr>
          <a:xfrm>
            <a:off x="1405586" y="1798690"/>
            <a:ext cx="2049710" cy="1415516"/>
            <a:chOff x="4169256" y="619540"/>
            <a:chExt cx="2049710" cy="14155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50E963-4D07-7A48-233A-7C1D1F49218F}"/>
                </a:ext>
              </a:extLst>
            </p:cNvPr>
            <p:cNvSpPr/>
            <p:nvPr/>
          </p:nvSpPr>
          <p:spPr>
            <a:xfrm>
              <a:off x="4169256" y="619579"/>
              <a:ext cx="2049710" cy="14154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563FB1-2B88-2BEF-BEE3-43F4A915552A}"/>
                </a:ext>
              </a:extLst>
            </p:cNvPr>
            <p:cNvSpPr/>
            <p:nvPr/>
          </p:nvSpPr>
          <p:spPr>
            <a:xfrm>
              <a:off x="5397352" y="619540"/>
              <a:ext cx="130143" cy="1415495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328B68-8436-947D-48D9-0AE13A0B3669}"/>
              </a:ext>
            </a:extLst>
          </p:cNvPr>
          <p:cNvGrpSpPr/>
          <p:nvPr/>
        </p:nvGrpSpPr>
        <p:grpSpPr>
          <a:xfrm>
            <a:off x="5295326" y="1798728"/>
            <a:ext cx="2050520" cy="1415477"/>
            <a:chOff x="6203809" y="308615"/>
            <a:chExt cx="2050520" cy="14154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159D70-D3B5-9B58-01DA-BA5830316F2E}"/>
                </a:ext>
              </a:extLst>
            </p:cNvPr>
            <p:cNvSpPr/>
            <p:nvPr/>
          </p:nvSpPr>
          <p:spPr>
            <a:xfrm>
              <a:off x="6204619" y="308615"/>
              <a:ext cx="2049710" cy="14154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080049-43F1-7B93-8753-DBAE52C5A388}"/>
                </a:ext>
              </a:extLst>
            </p:cNvPr>
            <p:cNvSpPr/>
            <p:nvPr/>
          </p:nvSpPr>
          <p:spPr>
            <a:xfrm>
              <a:off x="6203809" y="766570"/>
              <a:ext cx="2049730" cy="1553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F878416-20B3-A87D-98D9-8952CE1B051B}"/>
              </a:ext>
            </a:extLst>
          </p:cNvPr>
          <p:cNvSpPr txBox="1"/>
          <p:nvPr/>
        </p:nvSpPr>
        <p:spPr>
          <a:xfrm>
            <a:off x="1406801" y="3349851"/>
            <a:ext cx="24219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열삭제</a:t>
            </a:r>
            <a:r>
              <a:rPr lang="ko-KR" altLang="en-US"/>
              <a:t> </a:t>
            </a:r>
          </a:p>
          <a:p>
            <a:pPr marL="342900" indent="-342900">
              <a:buAutoNum type="arabicPeriod"/>
            </a:pPr>
            <a:r>
              <a:rPr lang="ko-KR" altLang="en-US" err="1"/>
              <a:t>Loc</a:t>
            </a:r>
            <a:r>
              <a:rPr lang="ko-KR" altLang="en-US"/>
              <a:t> </a:t>
            </a:r>
            <a:r>
              <a:rPr lang="ko-KR" altLang="en-US" err="1"/>
              <a:t>method</a:t>
            </a:r>
            <a:r>
              <a:rPr lang="ko-KR" altLang="en-US"/>
              <a:t> &amp; </a:t>
            </a:r>
            <a:r>
              <a:rPr lang="ko-KR" altLang="en-US" err="1"/>
              <a:t>boolean</a:t>
            </a:r>
            <a:endParaRPr lang="ko-KR"/>
          </a:p>
          <a:p>
            <a:pPr marL="342900" indent="-342900">
              <a:buAutoNum type="arabicPeriod"/>
            </a:pPr>
            <a:r>
              <a:rPr lang="ko-KR" altLang="en-US" err="1"/>
              <a:t>Drop</a:t>
            </a:r>
            <a:r>
              <a:rPr lang="ko-KR" altLang="en-US"/>
              <a:t> </a:t>
            </a:r>
            <a:r>
              <a:rPr lang="ko-KR" altLang="en-US" err="1"/>
              <a:t>method</a:t>
            </a:r>
          </a:p>
          <a:p>
            <a:pPr marL="342900" indent="-342900">
              <a:buAutoNum type="arabicPeriod"/>
            </a:pPr>
            <a:r>
              <a:rPr lang="ko-KR" altLang="en-US" err="1"/>
              <a:t>Dropna</a:t>
            </a:r>
            <a:r>
              <a:rPr lang="ko-KR" altLang="en-US"/>
              <a:t> </a:t>
            </a:r>
            <a:r>
              <a:rPr lang="ko-KR" altLang="en-US" err="1"/>
              <a:t>method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C24F6-E0AF-BD1F-D15F-C6CCA0B8E764}"/>
              </a:ext>
            </a:extLst>
          </p:cNvPr>
          <p:cNvSpPr txBox="1"/>
          <p:nvPr/>
        </p:nvSpPr>
        <p:spPr>
          <a:xfrm>
            <a:off x="5298044" y="3349850"/>
            <a:ext cx="242192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행삭제</a:t>
            </a:r>
            <a:r>
              <a:rPr lang="ko-KR" altLang="en-US"/>
              <a:t> </a:t>
            </a:r>
          </a:p>
          <a:p>
            <a:pPr marL="342900" indent="-342900">
              <a:buAutoNum type="arabicPeriod"/>
            </a:pPr>
            <a:r>
              <a:rPr lang="ko-KR" altLang="en-US"/>
              <a:t>[ ] 연산자 &amp; </a:t>
            </a:r>
            <a:r>
              <a:rPr lang="ko-KR" altLang="en-US" err="1"/>
              <a:t>boolean</a:t>
            </a:r>
            <a:endParaRPr lang="ko-KR"/>
          </a:p>
          <a:p>
            <a:pPr marL="342900" indent="-342900">
              <a:buAutoNum type="arabicPeriod"/>
            </a:pPr>
            <a:r>
              <a:rPr lang="ko-KR" altLang="en-US" err="1"/>
              <a:t>Drop</a:t>
            </a:r>
            <a:r>
              <a:rPr lang="ko-KR" altLang="en-US"/>
              <a:t> </a:t>
            </a:r>
            <a:r>
              <a:rPr lang="ko-KR" altLang="en-US" err="1"/>
              <a:t>method</a:t>
            </a:r>
          </a:p>
          <a:p>
            <a:pPr marL="342900" indent="-342900">
              <a:buAutoNum type="arabicPeriod"/>
            </a:pPr>
            <a:r>
              <a:rPr lang="ko-KR" altLang="en-US"/>
              <a:t>중복된 행 찾기 </a:t>
            </a:r>
            <a:endParaRPr lang="ko-KR" altLang="en-US" err="1"/>
          </a:p>
          <a:p>
            <a:pPr marL="342900" indent="-342900">
              <a:buAutoNum type="arabicPeriod"/>
            </a:pPr>
            <a:r>
              <a:rPr lang="ko-KR" altLang="en-US" err="1"/>
              <a:t>Groupby</a:t>
            </a:r>
            <a:r>
              <a:rPr lang="ko-KR" altLang="en-US"/>
              <a:t> </a:t>
            </a:r>
            <a:r>
              <a:rPr lang="ko-KR" altLang="en-US" err="1"/>
              <a:t>method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2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E2C6BBF-DDA7-E60A-DF4A-ED414D012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6934A83-22A4-3155-EF3A-08E026B1FEA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77EA0DB-6713-FB42-887B-CE7F4ECB368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2BE6975-36FE-BE61-0BE1-7D193542CA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D7AC306-A84F-71DA-9C3C-2FEB6D04199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데이터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전처리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F8B85-CDB5-DA94-E82B-B229C1F8A099}"/>
              </a:ext>
            </a:extLst>
          </p:cNvPr>
          <p:cNvSpPr txBox="1"/>
          <p:nvPr/>
        </p:nvSpPr>
        <p:spPr>
          <a:xfrm>
            <a:off x="1408975" y="842830"/>
            <a:ext cx="296974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/>
              <a:t>잘못된 데이터 수정하기 </a:t>
            </a:r>
          </a:p>
          <a:p>
            <a:pPr marL="285750" indent="-285750">
              <a:buChar char="•"/>
            </a:pPr>
            <a:r>
              <a:rPr lang="ko-KR" altLang="en-US" err="1"/>
              <a:t>NaN</a:t>
            </a:r>
            <a:r>
              <a:rPr lang="ko-KR" altLang="en-US"/>
              <a:t> 값을 어떻게 </a:t>
            </a:r>
            <a:r>
              <a:rPr lang="ko-KR" altLang="en-US" err="1"/>
              <a:t>채울것인가</a:t>
            </a:r>
            <a:r>
              <a:rPr lang="ko-KR" altLang="en-US"/>
              <a:t>?</a:t>
            </a:r>
          </a:p>
          <a:p>
            <a:pPr marL="285750" indent="-285750">
              <a:buChar char="•"/>
            </a:pPr>
            <a:endParaRPr lang="ko-KR" altLang="en-US"/>
          </a:p>
          <a:p>
            <a:endParaRPr lang="en-US" alt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35CE8F-60F2-B539-8D08-C51C02BFBE7D}"/>
              </a:ext>
            </a:extLst>
          </p:cNvPr>
          <p:cNvSpPr txBox="1"/>
          <p:nvPr/>
        </p:nvSpPr>
        <p:spPr>
          <a:xfrm>
            <a:off x="4814537" y="1800336"/>
            <a:ext cx="242192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기술통계</a:t>
            </a:r>
          </a:p>
          <a:p>
            <a:pPr marL="285750" indent="-285750">
              <a:buChar char="•"/>
            </a:pPr>
            <a:r>
              <a:rPr lang="ko-KR" altLang="en-US"/>
              <a:t>평균</a:t>
            </a:r>
          </a:p>
          <a:p>
            <a:pPr marL="285750" indent="-285750">
              <a:buChar char="•"/>
            </a:pPr>
            <a:r>
              <a:rPr lang="ko-KR" altLang="en-US"/>
              <a:t>중앙값</a:t>
            </a:r>
          </a:p>
          <a:p>
            <a:pPr marL="285750" indent="-285750">
              <a:buChar char="•"/>
            </a:pPr>
            <a:r>
              <a:rPr lang="ko-KR" altLang="en-US" err="1"/>
              <a:t>분위수</a:t>
            </a:r>
          </a:p>
          <a:p>
            <a:pPr marL="285750" indent="-285750">
              <a:buChar char="•"/>
            </a:pPr>
            <a:r>
              <a:rPr lang="ko-KR" altLang="en-US"/>
              <a:t>최대 &amp; 최소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DE5857-4D7D-2C55-0E46-E85D0488A2FD}"/>
              </a:ext>
            </a:extLst>
          </p:cNvPr>
          <p:cNvGrpSpPr/>
          <p:nvPr/>
        </p:nvGrpSpPr>
        <p:grpSpPr>
          <a:xfrm>
            <a:off x="1777796" y="1449312"/>
            <a:ext cx="2049710" cy="1415477"/>
            <a:chOff x="6313876" y="804475"/>
            <a:chExt cx="2049710" cy="141547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E1669FF-07BC-AA0F-97E8-D720D48F2822}"/>
                </a:ext>
              </a:extLst>
            </p:cNvPr>
            <p:cNvGrpSpPr/>
            <p:nvPr/>
          </p:nvGrpSpPr>
          <p:grpSpPr>
            <a:xfrm>
              <a:off x="6313876" y="804475"/>
              <a:ext cx="2049710" cy="1415477"/>
              <a:chOff x="6204619" y="308615"/>
              <a:chExt cx="2049710" cy="1415477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8F7B943-3A08-2851-84C6-7EEE9CDC60EF}"/>
                  </a:ext>
                </a:extLst>
              </p:cNvPr>
              <p:cNvSpPr/>
              <p:nvPr/>
            </p:nvSpPr>
            <p:spPr>
              <a:xfrm>
                <a:off x="6204619" y="308615"/>
                <a:ext cx="2049710" cy="14154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9D7419C-2668-332C-51AE-8747DF4ED715}"/>
                  </a:ext>
                </a:extLst>
              </p:cNvPr>
              <p:cNvSpPr/>
              <p:nvPr/>
            </p:nvSpPr>
            <p:spPr>
              <a:xfrm>
                <a:off x="7077867" y="774974"/>
                <a:ext cx="158739" cy="1469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66E25F-AF04-4558-7197-E61C857E7D15}"/>
                </a:ext>
              </a:extLst>
            </p:cNvPr>
            <p:cNvSpPr/>
            <p:nvPr/>
          </p:nvSpPr>
          <p:spPr>
            <a:xfrm>
              <a:off x="7457186" y="1524087"/>
              <a:ext cx="158739" cy="1469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A32F20-7CAD-E699-F8CD-E6834880E0ED}"/>
                </a:ext>
              </a:extLst>
            </p:cNvPr>
            <p:cNvSpPr/>
            <p:nvPr/>
          </p:nvSpPr>
          <p:spPr>
            <a:xfrm>
              <a:off x="6776429" y="1658558"/>
              <a:ext cx="158739" cy="1469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EBEB03-1295-2AFD-01D0-E495FE4745A1}"/>
                </a:ext>
              </a:extLst>
            </p:cNvPr>
            <p:cNvSpPr/>
            <p:nvPr/>
          </p:nvSpPr>
          <p:spPr>
            <a:xfrm>
              <a:off x="6885686" y="1087058"/>
              <a:ext cx="158739" cy="1469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0D258D-4630-850D-A171-ED87FFE06AAA}"/>
                </a:ext>
              </a:extLst>
            </p:cNvPr>
            <p:cNvSpPr/>
            <p:nvPr/>
          </p:nvSpPr>
          <p:spPr>
            <a:xfrm>
              <a:off x="7835384" y="1229932"/>
              <a:ext cx="158739" cy="1469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D114D7-839A-700D-1935-F411826EAE82}"/>
              </a:ext>
            </a:extLst>
          </p:cNvPr>
          <p:cNvSpPr txBox="1"/>
          <p:nvPr/>
        </p:nvSpPr>
        <p:spPr>
          <a:xfrm>
            <a:off x="4718030" y="842830"/>
            <a:ext cx="396457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/>
              <a:t>통계 </a:t>
            </a:r>
          </a:p>
          <a:p>
            <a:pPr marL="285750" indent="-285750">
              <a:buChar char="•"/>
            </a:pPr>
            <a:r>
              <a:rPr lang="ko-KR" altLang="en-US"/>
              <a:t>데이터 분포를 어떻게 표현할 것인가?</a:t>
            </a:r>
          </a:p>
          <a:p>
            <a:pPr marL="285750" indent="-285750">
              <a:buChar char="•"/>
            </a:pPr>
            <a:endParaRPr lang="ko-KR" altLang="en-US"/>
          </a:p>
          <a:p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47DBC-7656-8FB1-1241-A6F8BFF5351B}"/>
              </a:ext>
            </a:extLst>
          </p:cNvPr>
          <p:cNvSpPr txBox="1"/>
          <p:nvPr/>
        </p:nvSpPr>
        <p:spPr>
          <a:xfrm>
            <a:off x="1611315" y="3331391"/>
            <a:ext cx="242192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  <a:p>
            <a:pPr marL="342900" indent="-342900">
              <a:buAutoNum type="arabicPeriod"/>
            </a:pPr>
            <a:r>
              <a:rPr lang="ko-KR" altLang="en-US" err="1"/>
              <a:t>fillna</a:t>
            </a:r>
          </a:p>
          <a:p>
            <a:pPr marL="342900" indent="-342900">
              <a:buAutoNum type="arabicPeriod"/>
            </a:pPr>
            <a:r>
              <a:rPr lang="ko-KR" altLang="en-US" err="1"/>
              <a:t>replace</a:t>
            </a:r>
          </a:p>
          <a:p>
            <a:pPr marL="342900" indent="-342900">
              <a:buAutoNum type="arabicPeriod"/>
            </a:pPr>
            <a:r>
              <a:rPr lang="ko-KR" altLang="en-US" err="1"/>
              <a:t>Contains</a:t>
            </a:r>
          </a:p>
          <a:p>
            <a:pPr marL="342900" indent="-342900">
              <a:buAutoNum type="arabicPeriod"/>
            </a:pPr>
            <a:r>
              <a:rPr lang="ko-KR" altLang="en-US"/>
              <a:t>정규표현식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DB23F-9F27-62BC-F2E2-1C6EDF97627C}"/>
              </a:ext>
            </a:extLst>
          </p:cNvPr>
          <p:cNvSpPr txBox="1"/>
          <p:nvPr/>
        </p:nvSpPr>
        <p:spPr>
          <a:xfrm>
            <a:off x="4814537" y="3331391"/>
            <a:ext cx="242192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그래프</a:t>
            </a:r>
          </a:p>
          <a:p>
            <a:pPr marL="342900" indent="-342900">
              <a:buAutoNum type="arabicPeriod"/>
            </a:pPr>
            <a:r>
              <a:rPr lang="ko-KR" altLang="en-US" err="1"/>
              <a:t>산점도</a:t>
            </a:r>
          </a:p>
          <a:p>
            <a:pPr marL="342900" indent="-342900">
              <a:buAutoNum type="arabicPeriod"/>
            </a:pPr>
            <a:r>
              <a:rPr lang="ko-KR" altLang="en-US"/>
              <a:t>히스토그램</a:t>
            </a:r>
          </a:p>
          <a:p>
            <a:pPr marL="342900" indent="-342900">
              <a:buAutoNum type="arabicPeriod"/>
            </a:pPr>
            <a:r>
              <a:rPr lang="ko-KR" altLang="en-US" err="1"/>
              <a:t>Boxplot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5DF6A5F-4E73-CA5E-680C-E810423EF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D182F5D-A3B1-1654-30FE-7723E932937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11A5BB2-F928-A54E-9CF3-9468C6C82D7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A39322F-0A8A-FED4-B2BF-293F50BBCB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85286A83-53E7-24C1-7514-0132D62A1D9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titanic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datasets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7" name="그림 6" descr="페인팅, 예술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2E8C526-FE7E-249E-5EBB-7BAAEDE0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535" y="853336"/>
            <a:ext cx="2410439" cy="2035480"/>
          </a:xfrm>
          <a:prstGeom prst="rect">
            <a:avLst/>
          </a:prstGeom>
        </p:spPr>
      </p:pic>
      <p:pic>
        <p:nvPicPr>
          <p:cNvPr id="8" name="그림 7" descr="텍스트, 폰트, 스크린샷, 문서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DBFB6E5-092C-CDD2-A3AA-E832DA7DA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919" y="850069"/>
            <a:ext cx="1803096" cy="2042007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3B17EF1-5474-234B-9AD5-F5D0AC2F9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123" y="3365213"/>
            <a:ext cx="7100693" cy="1168797"/>
          </a:xfrm>
          <a:prstGeom prst="rect">
            <a:avLst/>
          </a:prstGeom>
        </p:spPr>
      </p:pic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4D58524E-3D73-1EC2-FBC9-133FBF5012E5}"/>
              </a:ext>
            </a:extLst>
          </p:cNvPr>
          <p:cNvSpPr/>
          <p:nvPr/>
        </p:nvSpPr>
        <p:spPr>
          <a:xfrm>
            <a:off x="7276546" y="1479393"/>
            <a:ext cx="503480" cy="39366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B7DD7-43C0-7484-2502-6D827F80F67E}"/>
              </a:ext>
            </a:extLst>
          </p:cNvPr>
          <p:cNvSpPr txBox="1"/>
          <p:nvPr/>
        </p:nvSpPr>
        <p:spPr>
          <a:xfrm>
            <a:off x="7920874" y="1481366"/>
            <a:ext cx="13624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Transported</a:t>
            </a:r>
          </a:p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EA75D-484A-EC33-3A76-983E8850E394}"/>
              </a:ext>
            </a:extLst>
          </p:cNvPr>
          <p:cNvSpPr txBox="1"/>
          <p:nvPr/>
        </p:nvSpPr>
        <p:spPr>
          <a:xfrm>
            <a:off x="5949931" y="1180961"/>
            <a:ext cx="150168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HomePlanet</a:t>
            </a:r>
          </a:p>
          <a:p>
            <a:pPr marL="285750" indent="-285750" algn="l">
              <a:buChar char="•"/>
            </a:pPr>
            <a:r>
              <a:rPr lang="ko-KR" altLang="en-US" err="1"/>
              <a:t>CryoSleep</a:t>
            </a:r>
          </a:p>
          <a:p>
            <a:pPr marL="285750" indent="-285750">
              <a:buChar char="•"/>
            </a:pPr>
            <a:r>
              <a:rPr lang="ko-KR" altLang="en-US" err="1"/>
              <a:t>Cabin</a:t>
            </a:r>
          </a:p>
          <a:p>
            <a:pPr marL="285750" indent="-285750">
              <a:buChar char="•"/>
            </a:pPr>
            <a:r>
              <a:rPr lang="ko-KR" altLang="en-US" err="1"/>
              <a:t>Destiantion</a:t>
            </a:r>
            <a:r>
              <a:rPr lang="ko-KR" altLang="en-US"/>
              <a:t> </a:t>
            </a:r>
          </a:p>
          <a:p>
            <a:pPr marL="285750" indent="-285750">
              <a:buChar char="•"/>
            </a:pPr>
            <a:r>
              <a:rPr lang="ko-KR" altLang="en-US"/>
              <a:t>…...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7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95109E5-5281-9EBA-DC93-2A1ADAF73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77BC835-AF2B-203A-6A02-A36F4448BAF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2CC2B40-20EB-FE8F-159E-EA664716A47F}"/>
              </a:ext>
            </a:extLst>
          </p:cNvPr>
          <p:cNvCxnSpPr/>
          <p:nvPr/>
        </p:nvCxnSpPr>
        <p:spPr>
          <a:xfrm>
            <a:off x="-174597" y="-134097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C69034F-6A4E-EDBB-3E8C-92DE1A57CB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D87AB139-6EC4-46AF-443E-E2E827AC77A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titanic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datasets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353A1B5C-735A-B0F0-F08E-2BA06F4A0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34" y="842595"/>
            <a:ext cx="1337238" cy="4081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942ED-E23E-C34F-EF9D-583A5816EE1C}"/>
              </a:ext>
            </a:extLst>
          </p:cNvPr>
          <p:cNvSpPr txBox="1"/>
          <p:nvPr/>
        </p:nvSpPr>
        <p:spPr>
          <a:xfrm>
            <a:off x="2823071" y="842830"/>
            <a:ext cx="296974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/>
              <a:t>잘못된 데이터 수정하기 </a:t>
            </a:r>
          </a:p>
          <a:p>
            <a:pPr marL="285750" indent="-285750">
              <a:buChar char="•"/>
            </a:pPr>
            <a:r>
              <a:rPr lang="ko-KR" altLang="en-US" err="1"/>
              <a:t>NaN</a:t>
            </a:r>
            <a:r>
              <a:rPr lang="ko-KR" altLang="en-US"/>
              <a:t> 값을 어떻게 </a:t>
            </a:r>
            <a:r>
              <a:rPr lang="ko-KR" altLang="en-US" err="1"/>
              <a:t>채울것인가</a:t>
            </a:r>
            <a:r>
              <a:rPr lang="ko-KR" altLang="en-US"/>
              <a:t>?</a:t>
            </a:r>
          </a:p>
          <a:p>
            <a:pPr marL="285750" indent="-285750">
              <a:buChar char="•"/>
            </a:pPr>
            <a:endParaRPr lang="ko-KR" altLang="en-US"/>
          </a:p>
          <a:p>
            <a:endParaRPr lang="en-US" altLang="ko-KR"/>
          </a:p>
        </p:txBody>
      </p:sp>
      <p:pic>
        <p:nvPicPr>
          <p:cNvPr id="13" name="그림 12" descr="텍스트, 폰트, 스크린샷, 문서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B84D588-A6DE-7C3A-77A2-7354B3E4F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746" y="1626723"/>
            <a:ext cx="2477172" cy="2818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045FC5-8790-6ECE-708D-638FD7150AD0}"/>
              </a:ext>
            </a:extLst>
          </p:cNvPr>
          <p:cNvSpPr txBox="1"/>
          <p:nvPr/>
        </p:nvSpPr>
        <p:spPr>
          <a:xfrm>
            <a:off x="5798585" y="1667800"/>
            <a:ext cx="2743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float</a:t>
            </a:r>
            <a:r>
              <a:rPr lang="ko-KR" altLang="en-US"/>
              <a:t> 와 </a:t>
            </a:r>
            <a:r>
              <a:rPr lang="ko-KR" altLang="en-US" err="1"/>
              <a:t>object</a:t>
            </a:r>
            <a:r>
              <a:rPr lang="ko-KR" altLang="en-US"/>
              <a:t> 구분 </a:t>
            </a:r>
          </a:p>
          <a:p>
            <a:pPr marL="285750" indent="-285750">
              <a:buChar char="•"/>
            </a:pPr>
            <a:r>
              <a:rPr lang="ko-KR" altLang="en-US"/>
              <a:t>상관관계 찾아보기 </a:t>
            </a:r>
          </a:p>
          <a:p>
            <a:pPr marL="285750" indent="-285750">
              <a:buChar char="•"/>
            </a:pPr>
            <a:r>
              <a:rPr lang="ko-KR" altLang="en-US"/>
              <a:t>통계적 시각화 활용 </a:t>
            </a:r>
          </a:p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EF27C-5D85-F644-96C6-C3211631BC0D}"/>
              </a:ext>
            </a:extLst>
          </p:cNvPr>
          <p:cNvSpPr txBox="1"/>
          <p:nvPr/>
        </p:nvSpPr>
        <p:spPr>
          <a:xfrm>
            <a:off x="6311615" y="2517371"/>
            <a:ext cx="142817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VIP</a:t>
            </a:r>
            <a:endParaRPr lang="ko-KR"/>
          </a:p>
          <a:p>
            <a:pPr algn="l"/>
            <a:r>
              <a:rPr lang="ko-KR" altLang="en-US" err="1"/>
              <a:t>Transported</a:t>
            </a:r>
            <a:endParaRPr lang="ko-KR" altLang="en-US"/>
          </a:p>
          <a:p>
            <a:r>
              <a:rPr lang="ko-KR" altLang="en-US" err="1"/>
              <a:t>CryoSleep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078D6-EF7D-7DE1-3452-7A80FCCDA2D7}"/>
              </a:ext>
            </a:extLst>
          </p:cNvPr>
          <p:cNvSpPr txBox="1"/>
          <p:nvPr/>
        </p:nvSpPr>
        <p:spPr>
          <a:xfrm>
            <a:off x="5300499" y="3367294"/>
            <a:ext cx="11351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True</a:t>
            </a:r>
          </a:p>
          <a:p>
            <a:pPr marL="285750" indent="-285750" algn="l">
              <a:buChar char="•"/>
            </a:pPr>
            <a:r>
              <a:rPr lang="ko-KR" altLang="en-US" err="1"/>
              <a:t>False</a:t>
            </a:r>
          </a:p>
        </p:txBody>
      </p:sp>
      <p:sp>
        <p:nvSpPr>
          <p:cNvPr id="21" name="화살표: 톱니 모양의 오른쪽 20">
            <a:extLst>
              <a:ext uri="{FF2B5EF4-FFF2-40B4-BE49-F238E27FC236}">
                <a16:creationId xmlns:a16="http://schemas.microsoft.com/office/drawing/2014/main" id="{92AF7B68-FDDE-8CB1-D9FF-1334A2D7CDB6}"/>
              </a:ext>
            </a:extLst>
          </p:cNvPr>
          <p:cNvSpPr/>
          <p:nvPr/>
        </p:nvSpPr>
        <p:spPr>
          <a:xfrm>
            <a:off x="6309392" y="3435682"/>
            <a:ext cx="1316768" cy="393664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011D8-6F46-828A-5436-FE6A96A2AEF5}"/>
              </a:ext>
            </a:extLst>
          </p:cNvPr>
          <p:cNvSpPr txBox="1"/>
          <p:nvPr/>
        </p:nvSpPr>
        <p:spPr>
          <a:xfrm>
            <a:off x="7740363" y="3374621"/>
            <a:ext cx="11351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/>
              <a:t>1</a:t>
            </a:r>
          </a:p>
          <a:p>
            <a:pPr marL="285750" indent="-285750" algn="l">
              <a:buChar char="•"/>
            </a:pPr>
            <a:r>
              <a:rPr lang="ko-KR" altLang="en-US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890E4-760A-B34A-BFAF-44671F5FF57C}"/>
              </a:ext>
            </a:extLst>
          </p:cNvPr>
          <p:cNvSpPr txBox="1"/>
          <p:nvPr/>
        </p:nvSpPr>
        <p:spPr>
          <a:xfrm>
            <a:off x="6633784" y="3469870"/>
            <a:ext cx="658851" cy="31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map</a:t>
            </a:r>
          </a:p>
        </p:txBody>
      </p:sp>
      <p:pic>
        <p:nvPicPr>
          <p:cNvPr id="24" name="그림 23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BD70322-A9D9-F612-956C-911E81B6A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635" y="4074413"/>
            <a:ext cx="3597519" cy="7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3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29C51B3-DD43-3677-784F-2209EA7B5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4A93601-F162-94FE-3F4B-3A868C71F3C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48192B0-1C22-E49B-663B-EBCAA1E37E6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062BA70-730D-9A4C-8388-471638F636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0180C131-29B1-E89E-718A-AC83694A9E8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titanic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datasets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9DFB4-C2A0-6A76-3A7A-F2CB931A7B39}"/>
              </a:ext>
            </a:extLst>
          </p:cNvPr>
          <p:cNvSpPr txBox="1"/>
          <p:nvPr/>
        </p:nvSpPr>
        <p:spPr>
          <a:xfrm>
            <a:off x="1408975" y="842830"/>
            <a:ext cx="296974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/>
              <a:t>잘못된 데이터 수정하기 (AGE)</a:t>
            </a:r>
          </a:p>
          <a:p>
            <a:pPr marL="285750" indent="-285750">
              <a:buChar char="•"/>
            </a:pPr>
            <a:r>
              <a:rPr lang="ko-KR" altLang="en-US" err="1"/>
              <a:t>NaN</a:t>
            </a:r>
            <a:r>
              <a:rPr lang="ko-KR" altLang="en-US"/>
              <a:t> 값을 어떻게 </a:t>
            </a:r>
            <a:r>
              <a:rPr lang="ko-KR" altLang="en-US" err="1"/>
              <a:t>채울것인가</a:t>
            </a:r>
            <a:r>
              <a:rPr lang="ko-KR" altLang="en-US"/>
              <a:t>?</a:t>
            </a:r>
          </a:p>
          <a:p>
            <a:pPr marL="285750" indent="-285750">
              <a:buChar char="•"/>
            </a:pPr>
            <a:endParaRPr lang="ko-KR" altLang="en-US"/>
          </a:p>
          <a:p>
            <a:endParaRPr lang="en-US" altLang="ko-KR"/>
          </a:p>
        </p:txBody>
      </p:sp>
      <p:pic>
        <p:nvPicPr>
          <p:cNvPr id="2" name="그림 1" descr="텍스트, 스크린샷, 다채로움, 도표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9C6F751-351E-55E4-7A49-AC80E3C4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066" y="1320311"/>
            <a:ext cx="2850908" cy="2195147"/>
          </a:xfrm>
          <a:prstGeom prst="rect">
            <a:avLst/>
          </a:prstGeom>
        </p:spPr>
      </p:pic>
      <p:pic>
        <p:nvPicPr>
          <p:cNvPr id="4" name="그림 3" descr="스크린샷, 텍스트, 도표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34C7385-60D1-D267-4CDA-0C90071BA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401" y="1320311"/>
            <a:ext cx="2925642" cy="2195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50086-DB8D-D5DB-B47D-C256FA36E359}"/>
              </a:ext>
            </a:extLst>
          </p:cNvPr>
          <p:cNvSpPr txBox="1"/>
          <p:nvPr/>
        </p:nvSpPr>
        <p:spPr>
          <a:xfrm>
            <a:off x="1409758" y="3660723"/>
            <a:ext cx="36297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/>
              <a:t>20대 30대가 분포가 비교적 높다.</a:t>
            </a:r>
          </a:p>
          <a:p>
            <a:pPr marL="285750" indent="-285750">
              <a:buChar char="•"/>
            </a:pPr>
            <a:r>
              <a:rPr lang="ko-KR" altLang="en-US" err="1"/>
              <a:t>Baby</a:t>
            </a:r>
            <a:r>
              <a:rPr lang="ko-KR" altLang="en-US"/>
              <a:t>, </a:t>
            </a:r>
            <a:r>
              <a:rPr lang="ko-KR" altLang="en-US" err="1"/>
              <a:t>Chlid</a:t>
            </a:r>
            <a:r>
              <a:rPr lang="ko-KR" altLang="en-US"/>
              <a:t>, </a:t>
            </a:r>
            <a:r>
              <a:rPr lang="ko-KR" altLang="en-US" err="1"/>
              <a:t>Elderly</a:t>
            </a:r>
            <a:r>
              <a:rPr lang="ko-KR" altLang="en-US"/>
              <a:t> 가 </a:t>
            </a:r>
            <a:r>
              <a:rPr lang="ko-KR" altLang="en-US" err="1"/>
              <a:t>transported</a:t>
            </a:r>
            <a:r>
              <a:rPr lang="ko-KR" altLang="en-US"/>
              <a:t> 될 확률이 높다.  </a:t>
            </a:r>
          </a:p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0307A-1B59-5B4E-9DB8-A7809A78A48F}"/>
              </a:ext>
            </a:extLst>
          </p:cNvPr>
          <p:cNvSpPr txBox="1"/>
          <p:nvPr/>
        </p:nvSpPr>
        <p:spPr>
          <a:xfrm>
            <a:off x="2913646" y="4476677"/>
            <a:ext cx="11351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NaN</a:t>
            </a:r>
          </a:p>
        </p:txBody>
      </p:sp>
      <p:sp>
        <p:nvSpPr>
          <p:cNvPr id="11" name="화살표: 톱니 모양의 오른쪽 10">
            <a:extLst>
              <a:ext uri="{FF2B5EF4-FFF2-40B4-BE49-F238E27FC236}">
                <a16:creationId xmlns:a16="http://schemas.microsoft.com/office/drawing/2014/main" id="{5EAC67A9-17BE-9B06-78E2-7E205095C957}"/>
              </a:ext>
            </a:extLst>
          </p:cNvPr>
          <p:cNvSpPr/>
          <p:nvPr/>
        </p:nvSpPr>
        <p:spPr>
          <a:xfrm>
            <a:off x="3922539" y="4427403"/>
            <a:ext cx="1316768" cy="393664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0EE88-B423-B11D-3834-CF20D826F482}"/>
              </a:ext>
            </a:extLst>
          </p:cNvPr>
          <p:cNvSpPr txBox="1"/>
          <p:nvPr/>
        </p:nvSpPr>
        <p:spPr>
          <a:xfrm>
            <a:off x="5378723" y="4475599"/>
            <a:ext cx="11351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/>
              <a:t>평균값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99ADC-AA41-2967-0B6D-BB267F93A656}"/>
              </a:ext>
            </a:extLst>
          </p:cNvPr>
          <p:cNvSpPr txBox="1"/>
          <p:nvPr/>
        </p:nvSpPr>
        <p:spPr>
          <a:xfrm>
            <a:off x="4261460" y="4474881"/>
            <a:ext cx="658851" cy="31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fillna</a:t>
            </a:r>
          </a:p>
        </p:txBody>
      </p:sp>
    </p:spTree>
    <p:extLst>
      <p:ext uri="{BB962C8B-B14F-4D97-AF65-F5344CB8AC3E}">
        <p14:creationId xmlns:p14="http://schemas.microsoft.com/office/powerpoint/2010/main" val="120249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80F901A-D1CF-ED64-DDA8-2297B5FE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269E9CD-3E3B-B826-3EC0-D39F0F5D0C2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F2F3E45-5863-CD75-F215-9C8487AD10B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29ABADD-3A63-7F50-4890-A14B624F6E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1E521E3A-9D3B-E2E4-D91E-7FC744FD873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titanic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" altLang="en-US" sz="200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datasets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410A1-C961-E46A-097F-78881A9EBB19}"/>
              </a:ext>
            </a:extLst>
          </p:cNvPr>
          <p:cNvSpPr txBox="1"/>
          <p:nvPr/>
        </p:nvSpPr>
        <p:spPr>
          <a:xfrm>
            <a:off x="1408975" y="842830"/>
            <a:ext cx="347400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/>
              <a:t>잘못된 데이터 수정하기 (</a:t>
            </a:r>
            <a:r>
              <a:rPr lang="ko-KR" altLang="en-US" b="1" err="1"/>
              <a:t>HomePlanet</a:t>
            </a:r>
            <a:r>
              <a:rPr lang="ko-KR" altLang="en-US" b="1"/>
              <a:t>)</a:t>
            </a:r>
          </a:p>
          <a:p>
            <a:pPr marL="285750" indent="-285750">
              <a:buChar char="•"/>
            </a:pPr>
            <a:r>
              <a:rPr lang="ko-KR" altLang="en-US" err="1"/>
              <a:t>NaN</a:t>
            </a:r>
            <a:r>
              <a:rPr lang="ko-KR" altLang="en-US"/>
              <a:t> 값을 어떻게 </a:t>
            </a:r>
            <a:r>
              <a:rPr lang="ko-KR" altLang="en-US" err="1"/>
              <a:t>채울것인가</a:t>
            </a:r>
            <a:r>
              <a:rPr lang="ko-KR" altLang="en-US"/>
              <a:t>?</a:t>
            </a:r>
          </a:p>
          <a:p>
            <a:pPr marL="285750" indent="-285750">
              <a:buChar char="•"/>
            </a:pPr>
            <a:endParaRPr lang="ko-KR" altLang="en-US"/>
          </a:p>
          <a:p>
            <a:endParaRPr lang="en-US" altLang="ko-KR"/>
          </a:p>
        </p:txBody>
      </p:sp>
      <p:pic>
        <p:nvPicPr>
          <p:cNvPr id="6" name="그림 5" descr="텍스트, 스크린샷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6060CDC-6F95-3205-1D53-281BF6BE01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978" r="2941" b="1657"/>
          <a:stretch/>
        </p:blipFill>
        <p:spPr>
          <a:xfrm>
            <a:off x="1503016" y="2208624"/>
            <a:ext cx="1234218" cy="1228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DE6C2D-A092-919D-C047-01723F1F4CE9}"/>
              </a:ext>
            </a:extLst>
          </p:cNvPr>
          <p:cNvSpPr txBox="1"/>
          <p:nvPr/>
        </p:nvSpPr>
        <p:spPr>
          <a:xfrm>
            <a:off x="1411797" y="1747653"/>
            <a:ext cx="11351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NaN</a:t>
            </a:r>
          </a:p>
        </p:txBody>
      </p:sp>
      <p:sp>
        <p:nvSpPr>
          <p:cNvPr id="14" name="화살표: 톱니 모양의 오른쪽 13">
            <a:extLst>
              <a:ext uri="{FF2B5EF4-FFF2-40B4-BE49-F238E27FC236}">
                <a16:creationId xmlns:a16="http://schemas.microsoft.com/office/drawing/2014/main" id="{D94B98D6-73C1-8322-A15D-DB58D5CB272C}"/>
              </a:ext>
            </a:extLst>
          </p:cNvPr>
          <p:cNvSpPr/>
          <p:nvPr/>
        </p:nvSpPr>
        <p:spPr>
          <a:xfrm>
            <a:off x="2420690" y="1707239"/>
            <a:ext cx="1316768" cy="393664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B375B-BDD7-7788-D259-C7C2F756F8E0}"/>
              </a:ext>
            </a:extLst>
          </p:cNvPr>
          <p:cNvSpPr txBox="1"/>
          <p:nvPr/>
        </p:nvSpPr>
        <p:spPr>
          <a:xfrm>
            <a:off x="1502270" y="1383296"/>
            <a:ext cx="24686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Earth</a:t>
            </a:r>
            <a:r>
              <a:rPr lang="ko-KR" altLang="en-US"/>
              <a:t> 의 수가 비교적 많다.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450A4-246C-BFFD-AD85-C2E4E5424ABB}"/>
              </a:ext>
            </a:extLst>
          </p:cNvPr>
          <p:cNvSpPr txBox="1"/>
          <p:nvPr/>
        </p:nvSpPr>
        <p:spPr>
          <a:xfrm>
            <a:off x="2747141" y="1737161"/>
            <a:ext cx="658851" cy="31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fillna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68C7F6-A728-D665-06E3-F66330D676C0}"/>
              </a:ext>
            </a:extLst>
          </p:cNvPr>
          <p:cNvSpPr txBox="1"/>
          <p:nvPr/>
        </p:nvSpPr>
        <p:spPr>
          <a:xfrm>
            <a:off x="3739537" y="1751005"/>
            <a:ext cx="11351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Earth</a:t>
            </a:r>
          </a:p>
        </p:txBody>
      </p:sp>
      <p:pic>
        <p:nvPicPr>
          <p:cNvPr id="21" name="그림 20" descr="텍스트, 스크린샷, 도표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C59D28C-8F39-A25D-AD25-CA3BA0334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3650" y="2206697"/>
            <a:ext cx="1971677" cy="1483244"/>
          </a:xfrm>
          <a:prstGeom prst="rect">
            <a:avLst/>
          </a:prstGeom>
        </p:spPr>
      </p:pic>
      <p:pic>
        <p:nvPicPr>
          <p:cNvPr id="22" name="그림 21" descr="텍스트, 스크린샷, 도표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AB338747-4D1D-E081-5CCB-8B681B426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373" y="1006106"/>
            <a:ext cx="3473524" cy="26838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5B2C16-BBE8-CC1B-EF45-464F6B22B819}"/>
              </a:ext>
            </a:extLst>
          </p:cNvPr>
          <p:cNvSpPr txBox="1"/>
          <p:nvPr/>
        </p:nvSpPr>
        <p:spPr>
          <a:xfrm>
            <a:off x="1409758" y="3820211"/>
            <a:ext cx="39974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err="1"/>
              <a:t>Earth</a:t>
            </a:r>
            <a:r>
              <a:rPr lang="ko-KR" altLang="en-US"/>
              <a:t> 분포가 비교적 높다.</a:t>
            </a:r>
          </a:p>
          <a:p>
            <a:pPr marL="285750" indent="-285750">
              <a:buChar char="•"/>
            </a:pPr>
            <a:r>
              <a:rPr lang="ko-KR" altLang="en-US" err="1"/>
              <a:t>Europa</a:t>
            </a:r>
            <a:r>
              <a:rPr lang="ko-KR" altLang="en-US"/>
              <a:t> 가 </a:t>
            </a:r>
            <a:r>
              <a:rPr lang="ko-KR" altLang="en-US" err="1"/>
              <a:t>transported</a:t>
            </a:r>
            <a:r>
              <a:rPr lang="ko-KR" altLang="en-US"/>
              <a:t> 될 확률이 높다. </a:t>
            </a:r>
          </a:p>
          <a:p>
            <a:pPr marL="285750" indent="-285750">
              <a:buChar char="•"/>
            </a:pPr>
            <a:r>
              <a:rPr lang="en-US" altLang="ko-KR"/>
              <a:t>Mars/Europa Baby, Child 가 </a:t>
            </a:r>
            <a:r>
              <a:rPr lang="en-US" altLang="ko-KR" err="1"/>
              <a:t>확률이</a:t>
            </a:r>
            <a:r>
              <a:rPr lang="en-US" altLang="ko-KR"/>
              <a:t> </a:t>
            </a:r>
            <a:r>
              <a:rPr lang="en-US" altLang="ko-KR" err="1"/>
              <a:t>높다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939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12</Slides>
  <Notes>12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</cp:revision>
  <dcterms:modified xsi:type="dcterms:W3CDTF">2025-04-28T08:19:42Z</dcterms:modified>
</cp:coreProperties>
</file>