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5854"/>
    <p:restoredTop sz="94752"/>
  </p:normalViewPr>
  <p:slideViewPr>
    <p:cSldViewPr snapToGrid="0">
      <p:cViewPr varScale="1">
        <p:scale>
          <a:sx n="100" d="100"/>
          <a:sy n="100" d="100"/>
        </p:scale>
        <p:origin x="960" y="168"/>
      </p:cViewPr>
      <p:guideLst>
        <p:guide orient="horz" pos="16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2.png"  /><Relationship Id="rId4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7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2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.png"  /><Relationship Id="rId4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2.png"  /><Relationship Id="rId4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654179" cy="15533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2500" b="1">
                <a:solidFill>
                  <a:srgbClr val="19264b"/>
                </a:solidFill>
              </a:rPr>
              <a:t>Mathematics for Machine Learning</a:t>
            </a:r>
            <a:endParaRPr lang="en-US" altLang="ko" sz="2500" b="1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rgbClr val="19264b"/>
                </a:solidFill>
              </a:rPr>
              <a:t>202</a:t>
            </a:r>
            <a:r>
              <a:rPr lang="en-US" altLang="ko">
                <a:solidFill>
                  <a:srgbClr val="19264b"/>
                </a:solidFill>
              </a:rPr>
              <a:t>5</a:t>
            </a:r>
            <a:r>
              <a:rPr lang="ko">
                <a:solidFill>
                  <a:srgbClr val="19264b"/>
                </a:solidFill>
              </a:rPr>
              <a:t>.03.</a:t>
            </a:r>
            <a:r>
              <a:rPr lang="en-US" altLang="ko">
                <a:solidFill>
                  <a:srgbClr val="19264b"/>
                </a:solidFill>
              </a:rPr>
              <a:t>25</a:t>
            </a:r>
            <a:endParaRPr lang="en-US" altLang="ko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>
                <a:solidFill>
                  <a:srgbClr val="19264b"/>
                </a:solidFill>
                <a:latin typeface="맑은 고딕"/>
                <a:ea typeface="맑은 고딕"/>
              </a:rPr>
              <a:t>발표자 : </a:t>
            </a:r>
            <a:r>
              <a:rPr lang="ko-KR" altLang="en-US" sz="1100">
                <a:solidFill>
                  <a:srgbClr val="19264b"/>
                </a:solidFill>
                <a:latin typeface="맑은 고딕"/>
                <a:ea typeface="맑은 고딕"/>
              </a:rPr>
              <a:t>김은기</a:t>
            </a:r>
            <a:endParaRPr lang="ko-KR" altLang="en-US" sz="1100">
              <a:solidFill>
                <a:srgbClr val="19264b"/>
              </a:solidFill>
              <a:latin typeface="맑은 고딕"/>
              <a:ea typeface="맑은 고딕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C9BFA1C-56D1-75FE-2708-5F2EE0378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394E6339-DA2B-17E9-843D-F835242AE11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6DD3D944-D0A5-C66A-4DBF-3CB0A8B7551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BA0CB1C2-1047-D101-20B4-96D1CA4F7B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2CBF1DDE-AB88-B5D8-1656-F5CE170A1B7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42F2CF-9275-7048-6F2D-ECD53147F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957" y="1637983"/>
            <a:ext cx="4421659" cy="1867533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4DAC0D09-E8BE-B341-E16C-E3F13FA5DA77}"/>
              </a:ext>
            </a:extLst>
          </p:cNvPr>
          <p:cNvSpPr/>
          <p:nvPr/>
        </p:nvSpPr>
        <p:spPr>
          <a:xfrm>
            <a:off x="2770713" y="2249634"/>
            <a:ext cx="4665997" cy="338592"/>
          </a:xfrm>
          <a:prstGeom prst="frame">
            <a:avLst>
              <a:gd name="adj1" fmla="val 233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49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3E6AA-F822-CD15-C731-B4D7FBA15D7F}"/>
              </a:ext>
            </a:extLst>
          </p:cNvPr>
          <p:cNvSpPr txBox="1"/>
          <p:nvPr/>
        </p:nvSpPr>
        <p:spPr>
          <a:xfrm>
            <a:off x="1612675" y="973411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NanumGothic ExtraBold"/>
              </a:rPr>
              <a:t>스터디원</a:t>
            </a:r>
            <a:r>
              <a:rPr lang="ko-KR" altLang="en-US" sz="1400" dirty="0">
                <a:latin typeface="NanumGothic ExtraBold"/>
              </a:rPr>
              <a:t> 소개 및 만남 인증</a:t>
            </a:r>
            <a:endParaRPr lang="en-US" altLang="ko-KR" sz="1400" dirty="0">
              <a:latin typeface="NanumGothic ExtraBold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latin typeface="NanumGothic ExtraBol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NanumGothic ExtraBold"/>
              </a:rPr>
              <a:t>스터디 계획</a:t>
            </a:r>
            <a:endParaRPr lang="en-US" altLang="ko-KR" sz="1400" dirty="0">
              <a:latin typeface="NanumGothic ExtraBold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latin typeface="NanumGothic ExtraBol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NanumGothic ExtraBold"/>
              </a:rPr>
              <a:t>스터디 내용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64" name="Google Shape;64;p1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"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lang="ko-KR" altLang="en-US"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24477" y="1857833"/>
            <a:ext cx="3204364" cy="190818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스터디원 1 :</a:t>
            </a:r>
            <a:r>
              <a:rPr lang="ko-KR" altLang="en-US"/>
              <a:t> 김은기</a:t>
            </a:r>
            <a:r>
              <a:rPr lang="en-US" altLang="ko-KR"/>
              <a:t>(AI</a:t>
            </a:r>
            <a:r>
              <a:rPr lang="ko-KR" altLang="en-US"/>
              <a:t>학과</a:t>
            </a:r>
            <a:r>
              <a:rPr lang="en-US" altLang="ko-KR"/>
              <a:t>)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스터디원 2 : </a:t>
            </a:r>
            <a:r>
              <a:rPr lang="ko" altLang="en-US"/>
              <a:t>신승현</a:t>
            </a:r>
            <a:r>
              <a:rPr lang="en-US" altLang="ko"/>
              <a:t>(</a:t>
            </a:r>
            <a:r>
              <a:rPr lang="ko-KR" altLang="en-US"/>
              <a:t>미디어커뮤니케이션학부</a:t>
            </a:r>
            <a:r>
              <a:rPr lang="en-US" altLang="ko-KR"/>
              <a:t>)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스터디원 3 : </a:t>
            </a:r>
            <a:r>
              <a:rPr lang="ko" altLang="en-US"/>
              <a:t>이주엽</a:t>
            </a:r>
            <a:r>
              <a:rPr lang="en-US" altLang="ko-KR"/>
              <a:t>(</a:t>
            </a:r>
            <a:r>
              <a:rPr lang="ko-KR" altLang="en-US"/>
              <a:t>소프트웨어학부</a:t>
            </a:r>
            <a:r>
              <a:rPr lang="en-US" altLang="ko-KR"/>
              <a:t>)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/>
          </a:p>
          <a:p>
            <a:pPr lvl="0">
              <a:defRPr/>
            </a:pPr>
            <a:r>
              <a:rPr lang="ko-KR" altLang="en-US"/>
              <a:t>스터디원 </a:t>
            </a:r>
            <a:r>
              <a:rPr lang="en-US" altLang="ko-KR"/>
              <a:t>4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조민서</a:t>
            </a:r>
            <a:r>
              <a:rPr lang="en-US" altLang="ko-KR"/>
              <a:t>(</a:t>
            </a:r>
            <a:r>
              <a:rPr lang="ko-KR" altLang="en-US"/>
              <a:t>소프트웨어학부</a:t>
            </a:r>
            <a:r>
              <a:rPr lang="en-US" altLang="ko-KR"/>
              <a:t>)</a:t>
            </a:r>
            <a:endParaRPr/>
          </a:p>
        </p:txBody>
      </p:sp>
      <p:pic>
        <p:nvPicPr>
          <p:cNvPr id="7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27108" y="1283997"/>
            <a:ext cx="2085417" cy="3372654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90118" y="1281582"/>
            <a:ext cx="2179645" cy="3392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A15914A-DE8E-EFAB-D280-8A2619C28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87623"/>
              </p:ext>
            </p:extLst>
          </p:nvPr>
        </p:nvGraphicFramePr>
        <p:xfrm>
          <a:off x="3595077" y="902970"/>
          <a:ext cx="5306646" cy="37084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33046">
                  <a:extLst>
                    <a:ext uri="{9D8B030D-6E8A-4147-A177-3AD203B41FA5}">
                      <a16:colId xmlns:a16="http://schemas.microsoft.com/office/drawing/2014/main" val="2522311198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81476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스터디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534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3/18</a:t>
                      </a:r>
                      <a:endParaRPr lang="ko-KR" altLang="en-US" sz="12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2. Linear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algebra + Q&amp;A + </a:t>
                      </a:r>
                      <a:r>
                        <a:rPr lang="ko-KR" altLang="en-US" sz="1200" dirty="0"/>
                        <a:t>문제 풀이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 단원 요약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595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3/25</a:t>
                      </a:r>
                      <a:endParaRPr lang="ko-KR" altLang="en-US" sz="12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3. Analytic Geometry + Q&amp;A + </a:t>
                      </a:r>
                      <a:r>
                        <a:rPr lang="ko-KR" altLang="en-US" sz="1200" dirty="0"/>
                        <a:t>문제 풀이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 단원 요약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3882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4/1</a:t>
                      </a:r>
                      <a:endParaRPr lang="ko-KR" altLang="en-US" sz="12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4. Matrix Decomposition + Q&amp;A + </a:t>
                      </a:r>
                      <a:r>
                        <a:rPr lang="ko-KR" altLang="en-US" sz="1200" dirty="0"/>
                        <a:t>문제 풀이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 단원 요약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3709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4/8</a:t>
                      </a:r>
                      <a:endParaRPr lang="ko-KR" altLang="en-US" sz="12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5. Vector Calculus + Q&amp;A + </a:t>
                      </a:r>
                      <a:r>
                        <a:rPr lang="ko-KR" altLang="en-US" sz="1200" dirty="0"/>
                        <a:t>문제 풀이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 단원 요약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33719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📆 중간고사 기간 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78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5/6</a:t>
                      </a:r>
                      <a:endParaRPr lang="ko-KR" altLang="en-US" sz="12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6. Probability and Distribution + Q&amp;A + </a:t>
                      </a:r>
                      <a:r>
                        <a:rPr lang="ko-KR" altLang="en-US" sz="1200" dirty="0"/>
                        <a:t>문제 풀이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 단원 요약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0317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5/13</a:t>
                      </a:r>
                      <a:endParaRPr lang="ko-KR" altLang="en-US" sz="12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7. Continuous Optimization + Q&amp;A + </a:t>
                      </a:r>
                      <a:r>
                        <a:rPr lang="ko-KR" altLang="en-US" sz="1200" dirty="0"/>
                        <a:t>문제 풀이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 단원 요약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577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5/20</a:t>
                      </a:r>
                      <a:endParaRPr lang="ko-KR" altLang="en-US" sz="12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8. When models meet data + Q&amp;A + </a:t>
                      </a:r>
                      <a:r>
                        <a:rPr lang="ko-KR" altLang="en-US" sz="1200" dirty="0"/>
                        <a:t>문제 풀이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 단원 요약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06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5/27</a:t>
                      </a:r>
                      <a:endParaRPr lang="ko-KR" altLang="en-US" sz="1200" dirty="0"/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dirty="0"/>
                        <a:t>9. Linear Regression + Q&amp;A + </a:t>
                      </a:r>
                      <a:r>
                        <a:rPr lang="ko-KR" altLang="en-US" sz="1200" dirty="0"/>
                        <a:t>문제 풀이 </a:t>
                      </a:r>
                      <a:r>
                        <a:rPr lang="en-US" altLang="ko-KR" sz="1200" dirty="0"/>
                        <a:t>+</a:t>
                      </a:r>
                      <a:r>
                        <a:rPr lang="ko-KR" altLang="en-US" sz="1200" dirty="0"/>
                        <a:t> 단원 요약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2903082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7B875A7-E86A-E91C-B16D-FEBF8CFEF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289531"/>
            <a:ext cx="2037622" cy="29352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latin typeface="NanumGothic ExtraBold"/>
              </a:rPr>
              <a:t>스터디 내용</a:t>
            </a:r>
            <a:endParaRPr sz="2000" b="1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97876" y="1149350"/>
            <a:ext cx="4548247" cy="2844800"/>
          </a:xfrm>
          <a:prstGeom prst="rect">
            <a:avLst/>
          </a:prstGeom>
        </p:spPr>
      </p:pic>
      <p:sp>
        <p:nvSpPr>
          <p:cNvPr id="6" name="오른쪽 대괄호 3"/>
          <p:cNvSpPr/>
          <p:nvPr/>
        </p:nvSpPr>
        <p:spPr>
          <a:xfrm>
            <a:off x="6846123" y="3539464"/>
            <a:ext cx="117385" cy="375139"/>
          </a:xfrm>
          <a:prstGeom prst="rightBracket">
            <a:avLst>
              <a:gd name="adj" fmla="val 833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오른쪽 대괄호 4"/>
          <p:cNvSpPr/>
          <p:nvPr/>
        </p:nvSpPr>
        <p:spPr>
          <a:xfrm>
            <a:off x="6846123" y="2086365"/>
            <a:ext cx="117385" cy="1336773"/>
          </a:xfrm>
          <a:prstGeom prst="rightBracket">
            <a:avLst>
              <a:gd name="adj" fmla="val 833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98625" y="3577510"/>
            <a:ext cx="13318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Part 1.</a:t>
            </a:r>
            <a:endParaRPr lang="en-US" altLang="ko-KR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Mathematical Foundations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038410" y="2436048"/>
            <a:ext cx="16522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Part 2.</a:t>
            </a:r>
            <a:endParaRPr lang="en-US" altLang="ko-KR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Application to Machine Learning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1"/>
      <p:bldP spid="9" grpId="2"/>
      <p:bldP spid="7" grpId="3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82" name="Google Shape;82;p1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Linear Algebra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74477" y="751458"/>
            <a:ext cx="1099981" cy="375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ko-KR" b="1"/>
              <a:t>1-1. Vector</a:t>
            </a:r>
            <a:endParaRPr kumimoji="1" lang="en-US" altLang="ko-KR" b="1"/>
          </a:p>
        </p:txBody>
      </p:sp>
      <p:sp>
        <p:nvSpPr>
          <p:cNvPr id="3" name="TextBox 2"/>
          <p:cNvSpPr txBox="1"/>
          <p:nvPr/>
        </p:nvSpPr>
        <p:spPr>
          <a:xfrm>
            <a:off x="1802588" y="1127010"/>
            <a:ext cx="6003567" cy="19910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ko-KR" b="1"/>
              <a:t>‘</a:t>
            </a:r>
            <a:r>
              <a:rPr kumimoji="1" lang="ko-KR" altLang="en-US" b="1"/>
              <a:t>서로 자유 자재로 더하고</a:t>
            </a:r>
            <a:r>
              <a:rPr kumimoji="1" lang="en-US" altLang="ko-KR" b="1"/>
              <a:t>,</a:t>
            </a:r>
            <a:r>
              <a:rPr kumimoji="1" lang="ko-KR" altLang="en-US" b="1"/>
              <a:t> </a:t>
            </a:r>
            <a:r>
              <a:rPr kumimoji="1" lang="en-US" altLang="ko-KR" b="1"/>
              <a:t>Scaling</a:t>
            </a:r>
            <a:r>
              <a:rPr kumimoji="1" lang="ko-KR" altLang="en-US" b="1"/>
              <a:t>이 가능한 </a:t>
            </a:r>
            <a:r>
              <a:rPr kumimoji="1" lang="en-US" altLang="ko-KR" b="1"/>
              <a:t>Object’</a:t>
            </a:r>
            <a:endParaRPr kumimoji="1" lang="en-US" altLang="ko-KR" b="1"/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" altLang="ko-Kore-KR" sz="1400"/>
              <a:t>Ordered array of numbers (n-dimensional point)</a:t>
            </a:r>
            <a:endParaRPr lang="en" altLang="ko-Kore-KR" sz="1400"/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-</a:t>
            </a:r>
            <a:r>
              <a:rPr lang="ko-KR" altLang="en-US" sz="1400"/>
              <a:t> </a:t>
            </a:r>
            <a:r>
              <a:rPr lang="en" altLang="ko-Kore-KR" sz="1400"/>
              <a:t>Vector Operations: Addition, Scalar Multiplication</a:t>
            </a:r>
            <a:endParaRPr lang="en" altLang="ko-Kore-KR" sz="1400"/>
          </a:p>
          <a:p>
            <a:pPr>
              <a:lnSpc>
                <a:spcPct val="150000"/>
              </a:lnSpc>
              <a:defRPr/>
            </a:pPr>
            <a:r>
              <a:rPr lang="en" altLang="ko-Kore-KR" sz="1400"/>
              <a:t>- Linear Independence: </a:t>
            </a:r>
            <a:r>
              <a:rPr lang="ko-KR" alt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한 벡터가 다른 벡터들의 조합으로 표현되지 않음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pPr>
              <a:lnSpc>
                <a:spcPct val="150000"/>
              </a:lnSpc>
              <a:defRPr/>
            </a:pPr>
            <a:r>
              <a:rPr lang="en" altLang="ko-Kore-KR" sz="1400"/>
              <a:t>- Basis: </a:t>
            </a:r>
            <a:r>
              <a:rPr lang="ko-KR" alt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공간을 생성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-webkit-standard"/>
              </a:rPr>
              <a:t>(spanning)</a:t>
            </a:r>
            <a:r>
              <a:rPr lang="ko-KR" alt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하는 최소한의 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-webkit-standard"/>
              </a:rPr>
              <a:t>linear independent vector </a:t>
            </a:r>
            <a:r>
              <a:rPr lang="ko-KR" alt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집합</a:t>
            </a:r>
            <a:r>
              <a:rPr lang="en-US" altLang="ko-KR" b="0" i="0" u="none" strike="noStrike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altLang="ko-KR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pPr>
              <a:lnSpc>
                <a:spcPct val="150000"/>
              </a:lnSpc>
              <a:defRPr/>
            </a:pPr>
            <a:r>
              <a:rPr lang="en" altLang="ko-Kore-KR" sz="1400"/>
              <a:t>- Dimension:</a:t>
            </a:r>
            <a:r>
              <a:rPr lang="ko-KR" altLang="en-US" sz="1400"/>
              <a:t> </a:t>
            </a:r>
            <a:r>
              <a:rPr lang="en" altLang="ko-Kore-KR" sz="1400"/>
              <a:t>basis vector</a:t>
            </a:r>
            <a:r>
              <a:rPr lang="ko-KR" altLang="en-US"/>
              <a:t>의 수</a:t>
            </a:r>
            <a:endParaRPr lang="en" altLang="ko-Kore-KR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>
                <a:spLocks noResize="1" noChangeShapeType="1" noTextEdit="1"/>
              </p:cNvSpPr>
              <p:nvPr/>
            </p:nvSpPr>
            <p:spPr>
              <a:xfrm>
                <a:off x="1859962" y="3253296"/>
                <a:ext cx="4077425" cy="1667892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r>
                        <a:rPr lang="en-US" altLang="ko-KR" b="1" dirty="0"/>
                        <m:t>Vector</m:t>
                      </m:r>
                      <m:r>
                        <a:rPr lang="ko-KR" altLang="en-US" b="1" dirty="0"/>
                        <m:t>의 종류</m:t>
                      </m:r>
                    </m:oMath>
                  </m:oMathPara>
                </a14:m>
              </a:p>
              <a:p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r>
                        <a:rPr lang="en-US" altLang="ko-KR" dirty="0"/>
                        <m:t xml:space="preserve">1. </m:t>
                      </m:r>
                      <m:r>
                        <a:rPr lang="ko-KR" altLang="en-US" dirty="0"/>
                        <m:t>수학</m:t>
                      </m:r>
                      <m:r>
                        <a:rPr lang="en-US" altLang="ko-KR" dirty="0"/>
                        <m:t xml:space="preserve">, </m:t>
                      </m:r>
                      <m:r>
                        <a:rPr lang="ko-KR" altLang="en-US" dirty="0"/>
                        <m:t xml:space="preserve">물리에서의 </m:t>
                      </m:r>
                      <m:r>
                        <a:rPr lang="en-US" altLang="ko-KR" dirty="0"/>
                        <m:t>vector(Geometric vectors)</m:t>
                      </m:r>
                    </m:oMath>
                  </m:oMathPara>
                </a14:m>
              </a:p>
              <a:p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r>
                        <a:rPr lang="en-US" altLang="ko-KR" dirty="0"/>
                        <m:t xml:space="preserve">2. </m:t>
                      </m:r>
                      <m:r>
                        <a:rPr lang="ko-KR" altLang="en-US" dirty="0"/>
                        <m:t>다항식</m:t>
                      </m:r>
                      <m:r>
                        <a:rPr lang="en-US" altLang="ko-KR" dirty="0"/>
                        <m:t xml:space="preserve">(Polynomials) </m:t>
                      </m:r>
                    </m:oMath>
                  </m:oMathPara>
                </a14:m>
              </a:p>
              <a:p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r>
                        <a:rPr lang="en-US" altLang="ko-KR" dirty="0"/>
                        <m:t xml:space="preserve">3. </m:t>
                      </m:r>
                      <m:r>
                        <a:rPr lang="ko-KR" altLang="en-US" dirty="0"/>
                        <m:t>오디오 신호</m:t>
                      </m:r>
                      <m:r>
                        <a:rPr lang="en-US" altLang="ko-KR" dirty="0"/>
                        <m:t>(Audio signals)</m:t>
                      </m:r>
                    </m:oMath>
                  </m:oMathPara>
                </a14:m>
              </a:p>
              <a:p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r>
                        <a:rPr lang="en-US" altLang="ko-KR" dirty="0"/>
                        <m:t>4. n</m:t>
                      </m:r>
                      <m:r>
                        <a:rPr lang="ko-KR" altLang="en-US" dirty="0"/>
                        <m:t xml:space="preserve">개의 실수로 이루어진 </m:t>
                      </m:r>
                      <m:r>
                        <a:rPr lang="ko-KR" altLang="en-US" dirty="0" err="1"/>
                        <m:t>튜플</m:t>
                      </m:r>
                      <m:r>
                        <a:rPr lang="en-US" altLang="ko-KR" dirty="0"/>
                        <m:t xml:space="preserve">(Elements of </m:t>
                      </m:r>
                      <m:r>
                        <a:rPr lang="en-US" altLang="ko-KR" dirty="0"/>
                        <m:t>)</m:t>
                      </m:r>
                    </m:oMath>
                  </m:oMathPara>
                </a14:m>
              </a:p>
              <a:p>
                <a:pPr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4" name=""/>
              <p:cNvSpPr txBox="1"/>
              <p:nvPr/>
            </p:nvSpPr>
            <p:spPr>
              <a:xfrm>
                <a:off x="1859962" y="3253296"/>
                <a:ext cx="4077425" cy="166789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22281" y="2876753"/>
            <a:ext cx="3246458" cy="14224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46397" y="4402446"/>
            <a:ext cx="1079500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55ABC8B-5D62-4E48-EFC0-8C596D3B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6CDF6D0-04C9-714E-4EF6-FF16F80B66E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F313B95-2885-AC56-BE0F-6BAB043CF07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BA99024-D785-88F8-51D4-FD025E33EB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0BEC452E-0186-CDCD-7F3F-4025E4A4A0D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Linear Algebra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08BD4-7A71-71F7-15E0-C698F3234143}"/>
              </a:ext>
            </a:extLst>
          </p:cNvPr>
          <p:cNvSpPr txBox="1"/>
          <p:nvPr/>
        </p:nvSpPr>
        <p:spPr>
          <a:xfrm>
            <a:off x="1574477" y="751458"/>
            <a:ext cx="1069524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1-2.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8F669-89B8-85FE-07F9-0EFE529E7479}"/>
                  </a:ext>
                </a:extLst>
              </p:cNvPr>
              <p:cNvSpPr txBox="1"/>
              <p:nvPr/>
            </p:nvSpPr>
            <p:spPr>
              <a:xfrm>
                <a:off x="1802588" y="1127010"/>
                <a:ext cx="6904454" cy="1350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" altLang="ko-Kore-KR" sz="1400" dirty="0"/>
                  <a:t>- Matrix Multiplication: A(</a:t>
                </a:r>
                <a:r>
                  <a:rPr lang="en" altLang="ko-Kore-KR" sz="1400" dirty="0" err="1"/>
                  <a:t>m×n</a:t>
                </a:r>
                <a:r>
                  <a:rPr lang="en" altLang="ko-Kore-KR" sz="1400" dirty="0"/>
                  <a:t>) × B(</a:t>
                </a:r>
                <a:r>
                  <a:rPr lang="en" altLang="ko-Kore-KR" sz="1400" dirty="0" err="1"/>
                  <a:t>n×p</a:t>
                </a:r>
                <a:r>
                  <a:rPr lang="en" altLang="ko-Kore-KR" sz="1400" dirty="0"/>
                  <a:t>) → Result(</a:t>
                </a:r>
                <a:r>
                  <a:rPr lang="en" altLang="ko-Kore-KR" sz="1400" dirty="0" err="1"/>
                  <a:t>m×p</a:t>
                </a:r>
                <a:r>
                  <a:rPr lang="en" altLang="ko-Kore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ko-Kore-KR" sz="1400" dirty="0"/>
                  <a:t>- Transpose: rows</a:t>
                </a:r>
                <a:r>
                  <a:rPr lang="ko-KR" altLang="en-US" sz="1400" dirty="0"/>
                  <a:t>와</a:t>
                </a:r>
                <a:r>
                  <a:rPr lang="en" altLang="ko-Kore-KR" sz="1400" dirty="0"/>
                  <a:t> columns</a:t>
                </a:r>
                <a:r>
                  <a:rPr lang="ko-KR" altLang="en-US" sz="1400" dirty="0"/>
                  <a:t>을 </a:t>
                </a:r>
                <a:r>
                  <a:rPr lang="en-US" altLang="ko-KR" dirty="0"/>
                  <a:t>swap</a:t>
                </a:r>
                <a:r>
                  <a:rPr lang="en" altLang="ko-Kore-KR" sz="14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ko-Kore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ore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" altLang="ko-Kore-KR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ko-Kore-KR" sz="1400" dirty="0"/>
                  <a:t>- Identity Matrix: </a:t>
                </a:r>
                <a:r>
                  <a:rPr lang="en-US" altLang="ko-KR" sz="1400" dirty="0"/>
                  <a:t>diagonal</a:t>
                </a:r>
                <a:r>
                  <a:rPr lang="ko-KR" altLang="en-US" sz="1400" dirty="0"/>
                  <a:t>이 </a:t>
                </a:r>
                <a:r>
                  <a:rPr lang="en-US" altLang="ko-KR" sz="1400" dirty="0"/>
                  <a:t>1,</a:t>
                </a:r>
                <a:r>
                  <a:rPr lang="ko-KR" altLang="en-US" sz="1400" dirty="0"/>
                  <a:t> 나머지는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인 정방행렬 </a:t>
                </a:r>
                <a:r>
                  <a:rPr lang="en-US" altLang="ko-KR" sz="1400" dirty="0"/>
                  <a:t>(</a:t>
                </a:r>
                <a:r>
                  <a:rPr lang="ko-KR" altLang="en-US" b="0" i="0" u="none" strike="noStrike" dirty="0">
                    <a:solidFill>
                      <a:srgbClr val="000000"/>
                    </a:solidFill>
                    <a:effectLst/>
                    <a:latin typeface="-webkit-standard"/>
                  </a:rPr>
                  <a:t>곱했을 때 원래 벡터가 유지됨</a:t>
                </a:r>
                <a:r>
                  <a:rPr lang="en-US" altLang="ko-KR" dirty="0">
                    <a:latin typeface="-webkit-standard"/>
                  </a:rPr>
                  <a:t>)</a:t>
                </a:r>
                <a:endParaRPr lang="en" altLang="ko-Kore-KR" sz="1400" dirty="0"/>
              </a:p>
              <a:p>
                <a:pPr>
                  <a:lnSpc>
                    <a:spcPct val="150000"/>
                  </a:lnSpc>
                </a:pPr>
                <a:r>
                  <a:rPr lang="en" altLang="ko-Kore-KR" sz="1400" dirty="0"/>
                  <a:t>- Inverse Matrix: A × A⁻¹ = I (</a:t>
                </a:r>
                <a:r>
                  <a:rPr lang="ko-KR" altLang="en-US" sz="1400" dirty="0"/>
                  <a:t>존재 조건</a:t>
                </a:r>
                <a:r>
                  <a:rPr lang="en-US" altLang="ko-KR" sz="1400" dirty="0"/>
                  <a:t>:</a:t>
                </a:r>
                <a:r>
                  <a:rPr lang="ko-KR" altLang="en-US" sz="1400" dirty="0"/>
                  <a:t> 정방행렬 </a:t>
                </a:r>
                <a:r>
                  <a:rPr lang="en" altLang="ko-Kore-KR" sz="1400" dirty="0"/>
                  <a:t>&amp; invertible)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8F669-89B8-85FE-07F9-0EFE529E7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588" y="1127010"/>
                <a:ext cx="6904454" cy="1350241"/>
              </a:xfrm>
              <a:prstGeom prst="rect">
                <a:avLst/>
              </a:prstGeom>
              <a:blipFill>
                <a:blip r:embed="rId4"/>
                <a:stretch>
                  <a:fillRect l="-368" b="-56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67688E0-2415-02A3-4B0F-DDBB9717B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616" y="2858144"/>
            <a:ext cx="2978962" cy="804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E5B148-6D69-75AC-7C7B-4633C2439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119" y="3034741"/>
            <a:ext cx="2280462" cy="11593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C96057-40D1-CF2C-FCB5-BB97369E7C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369" y="4087242"/>
            <a:ext cx="3073400" cy="5334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7B747E-A409-9D6C-64D1-AB2CAD9230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1810" y="4703275"/>
            <a:ext cx="1625600" cy="266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4F9646-571C-0630-A9E4-753C71123D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9600" y="4220033"/>
            <a:ext cx="26035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6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2F7B0162-6F3A-6C66-C2D1-ECAABE68E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448621A-A077-417D-C545-B721B56753D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1B7B31A-D894-606A-146E-4C787720254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8C0DA6CD-B82E-8DE8-F842-DC14BE9D4B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C1C9142B-63FD-C421-6C81-DEA27CE740A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Linear Algebra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DE4AA-A47D-270A-092D-52FE8A24F9E7}"/>
              </a:ext>
            </a:extLst>
          </p:cNvPr>
          <p:cNvSpPr txBox="1"/>
          <p:nvPr/>
        </p:nvSpPr>
        <p:spPr>
          <a:xfrm>
            <a:off x="1574477" y="751458"/>
            <a:ext cx="1099981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1-1. Vector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6B3175-4659-14DC-F5FC-0F935A1AF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600" y="976724"/>
            <a:ext cx="4572000" cy="2483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47EED8-EAB2-9DE8-0F6D-9FE6E65C02C8}"/>
              </a:ext>
            </a:extLst>
          </p:cNvPr>
          <p:cNvSpPr txBox="1"/>
          <p:nvPr/>
        </p:nvSpPr>
        <p:spPr>
          <a:xfrm>
            <a:off x="2473619" y="3440487"/>
            <a:ext cx="5930048" cy="1344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506km </a:t>
            </a:r>
            <a:r>
              <a:rPr lang="ko-KR" altLang="en-US" dirty="0">
                <a:solidFill>
                  <a:srgbClr val="0000FF"/>
                </a:solidFill>
              </a:rPr>
              <a:t>벡터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C66FF"/>
                </a:solidFill>
              </a:rPr>
              <a:t>374km</a:t>
            </a:r>
            <a:r>
              <a:rPr lang="ko-KR" altLang="en-US" dirty="0">
                <a:solidFill>
                  <a:srgbClr val="CC66FF"/>
                </a:solidFill>
              </a:rPr>
              <a:t> 벡터</a:t>
            </a:r>
            <a:r>
              <a:rPr lang="ko-KR" altLang="en-US" dirty="0"/>
              <a:t>는 서로를 표현할 수 없음 </a:t>
            </a:r>
            <a:endParaRPr lang="en-US" altLang="ko-KR" dirty="0"/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      </a:t>
            </a:r>
            <a:r>
              <a:rPr lang="ko-KR" altLang="en-US" dirty="0"/>
              <a:t>→ </a:t>
            </a:r>
            <a:r>
              <a:rPr lang="en-US" altLang="ko-KR" b="1" dirty="0"/>
              <a:t>Linear Independent 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751km</a:t>
            </a:r>
            <a:r>
              <a:rPr lang="ko-KR" altLang="en-US" dirty="0"/>
              <a:t> 벡터는 </a:t>
            </a:r>
            <a:r>
              <a:rPr lang="en-US" altLang="ko-KR" dirty="0">
                <a:solidFill>
                  <a:srgbClr val="0000FF"/>
                </a:solidFill>
              </a:rPr>
              <a:t>506km </a:t>
            </a:r>
            <a:r>
              <a:rPr lang="ko-KR" altLang="en-US" dirty="0">
                <a:solidFill>
                  <a:srgbClr val="0000FF"/>
                </a:solidFill>
              </a:rPr>
              <a:t>벡터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CC66FF"/>
                </a:solidFill>
              </a:rPr>
              <a:t>374km </a:t>
            </a:r>
            <a:r>
              <a:rPr lang="ko-KR" altLang="en-US" dirty="0">
                <a:solidFill>
                  <a:srgbClr val="CC66FF"/>
                </a:solidFill>
              </a:rPr>
              <a:t>벡터</a:t>
            </a:r>
            <a:r>
              <a:rPr lang="ko-KR" altLang="en-US" dirty="0"/>
              <a:t>의 결합으로 표현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ko-KR" altLang="en-US" dirty="0"/>
              <a:t>→ </a:t>
            </a:r>
            <a:r>
              <a:rPr lang="en-US" altLang="ko-KR" b="1" dirty="0"/>
              <a:t>Linear Combination</a:t>
            </a:r>
            <a:r>
              <a:rPr lang="ko-KR" altLang="en-US" dirty="0" err="1"/>
              <a:t>으로</a:t>
            </a:r>
            <a:r>
              <a:rPr lang="ko-KR" altLang="en-US" dirty="0"/>
              <a:t> 이루어져 있다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1AD4A-09F7-1EAB-3A5D-D538E72B186A}"/>
              </a:ext>
            </a:extLst>
          </p:cNvPr>
          <p:cNvSpPr txBox="1"/>
          <p:nvPr/>
        </p:nvSpPr>
        <p:spPr>
          <a:xfrm>
            <a:off x="3868189" y="600680"/>
            <a:ext cx="2660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&lt;Linear Independence&gt;</a:t>
            </a:r>
            <a:endParaRPr lang="ko-Kore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1AC16-341C-2ED7-E308-ACBC81F9C08A}"/>
              </a:ext>
            </a:extLst>
          </p:cNvPr>
          <p:cNvSpPr txBox="1"/>
          <p:nvPr/>
        </p:nvSpPr>
        <p:spPr>
          <a:xfrm>
            <a:off x="1574477" y="4810919"/>
            <a:ext cx="72482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ML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PCA </a:t>
            </a:r>
            <a:r>
              <a:rPr lang="ko-KR" altLang="en-US" sz="1200" dirty="0"/>
              <a:t>등을 이용하여 </a:t>
            </a:r>
            <a:r>
              <a:rPr lang="ko-KR" altLang="en-US" sz="1200" b="1" dirty="0"/>
              <a:t>차원을 줄이거나</a:t>
            </a:r>
            <a:r>
              <a:rPr lang="en-US" altLang="ko-KR" sz="1200" dirty="0"/>
              <a:t>, </a:t>
            </a:r>
            <a:r>
              <a:rPr lang="ko-KR" altLang="en-US" sz="1200" dirty="0"/>
              <a:t>학습 시 </a:t>
            </a:r>
            <a:r>
              <a:rPr lang="ko-KR" altLang="en-US" sz="1200" b="1" dirty="0"/>
              <a:t>계산 과정을 줄이는 데 </a:t>
            </a:r>
            <a:r>
              <a:rPr lang="ko-KR" altLang="en-US" sz="1200" dirty="0"/>
              <a:t>해당 개념들이 사용됨</a:t>
            </a:r>
            <a:r>
              <a:rPr lang="en-US" altLang="ko-KR" sz="1200" dirty="0"/>
              <a:t>!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06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1EA2588-697C-1829-AA29-4B04A9621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E274582-B9E0-480D-DABA-773992B16FF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D298A57-D0EF-1EF5-8F3F-8A966AF3138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978EA69D-D46B-6727-D176-8FA059C06A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F2F43A6C-5E5E-6D86-9508-42F57B23604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</a:t>
            </a: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Linear Algebra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22159-BC41-58B0-4333-0AFA109D03B4}"/>
              </a:ext>
            </a:extLst>
          </p:cNvPr>
          <p:cNvSpPr txBox="1"/>
          <p:nvPr/>
        </p:nvSpPr>
        <p:spPr>
          <a:xfrm>
            <a:off x="1574477" y="751458"/>
            <a:ext cx="1099981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/>
              <a:t>1-1. Vector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E5649-7696-B61C-E6FF-BFBC53B7CC65}"/>
              </a:ext>
            </a:extLst>
          </p:cNvPr>
          <p:cNvSpPr txBox="1"/>
          <p:nvPr/>
        </p:nvSpPr>
        <p:spPr>
          <a:xfrm>
            <a:off x="1450443" y="3372048"/>
            <a:ext cx="7600568" cy="1673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선형대수학에서 원소를 </a:t>
            </a:r>
            <a:r>
              <a:rPr lang="ko-KR" altLang="en-US" b="1" dirty="0"/>
              <a:t>서로 더하거나 곱하여 늘리거나 줄일 수 있는 공간</a:t>
            </a:r>
            <a:endParaRPr lang="en-US" altLang="ko-KR" b="1" dirty="0"/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원점</a:t>
            </a:r>
            <a:r>
              <a:rPr lang="ko-KR" altLang="en-US" dirty="0"/>
              <a:t>을 반드시 포함</a:t>
            </a:r>
            <a:endParaRPr lang="en-US" altLang="ko-KR" dirty="0"/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주어진 </a:t>
            </a:r>
            <a:r>
              <a:rPr lang="en-US" altLang="ko-KR" b="1" dirty="0"/>
              <a:t>vector</a:t>
            </a:r>
            <a:r>
              <a:rPr lang="ko-KR" altLang="en-US" b="1" dirty="0"/>
              <a:t>들의 </a:t>
            </a:r>
            <a:r>
              <a:rPr lang="en-US" altLang="ko-KR" b="1" dirty="0"/>
              <a:t>linear combination</a:t>
            </a:r>
            <a:r>
              <a:rPr lang="ko-KR" altLang="en-US" dirty="0" err="1"/>
              <a:t>으로</a:t>
            </a:r>
            <a:r>
              <a:rPr lang="ko-KR" altLang="en-US" dirty="0"/>
              <a:t> 구성</a:t>
            </a:r>
            <a:endParaRPr lang="en-US" altLang="ko-KR" dirty="0"/>
          </a:p>
          <a:p>
            <a:pPr lvl="4">
              <a:lnSpc>
                <a:spcPct val="150000"/>
              </a:lnSpc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	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직선 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subspace →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한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vector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의 스칼라 배</a:t>
            </a:r>
            <a:r>
              <a:rPr lang="ko-KR" altLang="en-US" dirty="0">
                <a:latin typeface="-webkit-standard"/>
              </a:rPr>
              <a:t>수들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	-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평면 </a:t>
            </a:r>
            <a:r>
              <a:rPr lang="en" altLang="ko-Kore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subspace →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두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vector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의 </a:t>
            </a:r>
            <a:r>
              <a:rPr lang="en-US" altLang="ko-KR" dirty="0">
                <a:latin typeface="-webkit-standard"/>
              </a:rPr>
              <a:t>linear combination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들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15049-6401-346D-B177-99BD51CB6352}"/>
              </a:ext>
            </a:extLst>
          </p:cNvPr>
          <p:cNvSpPr txBox="1"/>
          <p:nvPr/>
        </p:nvSpPr>
        <p:spPr>
          <a:xfrm>
            <a:off x="4118918" y="901661"/>
            <a:ext cx="2350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&lt;Vector subspaces&gt;</a:t>
            </a:r>
            <a:endParaRPr lang="ko-Kore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2C8B17-96B9-142A-4C15-D177B75EC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444" y="1317366"/>
            <a:ext cx="61087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6008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290</ep:Words>
  <ep:PresentationFormat>화면 슬라이드 쇼(16:9)</ep:PresentationFormat>
  <ep:Paragraphs>46</ep:Paragraphs>
  <ep:Slides>10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Simple Light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dcterms:modified xsi:type="dcterms:W3CDTF">2025-03-25T07:49:48.331</dcterms:modified>
  <cp:revision>9</cp:revision>
  <dc:title>PowerPoint 프레젠테이션</dc:title>
  <cp:version/>
</cp:coreProperties>
</file>