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67" r:id="rId6"/>
    <p:sldId id="259" r:id="rId7"/>
    <p:sldId id="265" r:id="rId8"/>
    <p:sldId id="260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8" y="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1:49:35.3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1,'467'0,"-455"0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5T01:49:44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1,'467'0,"-455"0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B0A0713-A20C-BEE6-8A66-81866238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DF119A3-DAEF-7CFD-8EF1-32E585726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FBB390E-9F7E-44EB-9676-1A92411BB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7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E6786224-255C-E058-487C-CD2FA9234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03D1F28-0ABE-A08C-E413-C79EA78305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CB562F1-B3D8-D897-DE19-4C0AFC353E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211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AAD1745-80A3-20E1-3C2D-562BAB5C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635CB91-A36E-5FCF-F801-32381AACD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6B30C9B-1D9A-B315-4BC5-3E29EB2CE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6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B0ED8DA-A241-1F57-A0EA-9D8FCFA8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22C82D4-8EB5-15E9-4D62-10DE531F6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5A6A6F8-BE9D-3B5C-A1AE-7DFF3F687E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63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4A61C3-8749-F266-0966-D910BA49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FD30158-E8AB-3F5D-939D-BA2E9DBE6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9146038-30FB-9EF4-B52D-C2DD84CFC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83148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Model Compression </a:t>
            </a:r>
            <a:r>
              <a:rPr lang="ko-KR" altLang="en-US" sz="2500" b="1" dirty="0">
                <a:solidFill>
                  <a:srgbClr val="19264B"/>
                </a:solidFill>
              </a:rPr>
              <a:t>논문리뷰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김동건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98462" y="1907586"/>
            <a:ext cx="290303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1 : </a:t>
            </a:r>
            <a:r>
              <a:rPr lang="ko-KR" altLang="en-US" b="1" dirty="0"/>
              <a:t>김동건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2 : </a:t>
            </a:r>
            <a:r>
              <a:rPr lang="ko-KR" altLang="en-US" b="1" dirty="0"/>
              <a:t>김예원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3 : </a:t>
            </a:r>
            <a:r>
              <a:rPr lang="ko-KR" altLang="en-US" b="1" dirty="0"/>
              <a:t>나상현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 : </a:t>
            </a:r>
            <a:r>
              <a:rPr lang="ko-KR" altLang="en-US" b="1" dirty="0" err="1"/>
              <a:t>류동훈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</a:t>
            </a:r>
            <a:r>
              <a:rPr lang="en-US" altLang="ko" b="1" dirty="0"/>
              <a:t>5</a:t>
            </a:r>
            <a:r>
              <a:rPr lang="ko" b="1" dirty="0"/>
              <a:t> : </a:t>
            </a:r>
            <a:r>
              <a:rPr lang="ko-KR" altLang="en-US" b="1" dirty="0"/>
              <a:t>정성룡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8BA64-7FE2-63DF-FF2B-419A1DFF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9422" y="1284744"/>
            <a:ext cx="3227255" cy="3391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EC0B8-CC0B-7FA4-DC21-7FE0D4E3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47" y="857216"/>
            <a:ext cx="3228471" cy="264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46E12-C60C-2902-4E67-80E55FFE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855"/>
          <a:stretch/>
        </p:blipFill>
        <p:spPr>
          <a:xfrm>
            <a:off x="5335440" y="720120"/>
            <a:ext cx="2966400" cy="29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EECEC-CF8E-2937-BD8B-42326EE9354B}"/>
              </a:ext>
            </a:extLst>
          </p:cNvPr>
          <p:cNvSpPr txBox="1"/>
          <p:nvPr/>
        </p:nvSpPr>
        <p:spPr>
          <a:xfrm>
            <a:off x="1842319" y="4143202"/>
            <a:ext cx="6714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매주 공통 논문 리뷰와 개인 논문 발표 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44208F4-BDEC-41BF-D235-DEC89149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5AB6A1-4413-6CB4-F5BB-F74728FB8A2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85FA87B-2042-3FBF-195C-0342BEE37CF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8942E76-A793-56F5-B5AA-CB0600F69C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4ED08C6-C1C9-AA1E-CE87-11F28E29BD2E}"/>
              </a:ext>
            </a:extLst>
          </p:cNvPr>
          <p:cNvSpPr txBox="1"/>
          <p:nvPr/>
        </p:nvSpPr>
        <p:spPr>
          <a:xfrm>
            <a:off x="1408975" y="306875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10D47-6FEF-BD90-43C6-41EDCCB3A4A4}"/>
              </a:ext>
            </a:extLst>
          </p:cNvPr>
          <p:cNvSpPr txBox="1"/>
          <p:nvPr/>
        </p:nvSpPr>
        <p:spPr>
          <a:xfrm>
            <a:off x="1842319" y="4143202"/>
            <a:ext cx="671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Knowledge Distillation</a:t>
            </a:r>
            <a:r>
              <a:rPr lang="ko-KR" altLang="en-US" dirty="0"/>
              <a:t>이란 크고 복잡한 </a:t>
            </a:r>
            <a:r>
              <a:rPr lang="en-US" altLang="ko-KR" b="1" dirty="0"/>
              <a:t>Teacher </a:t>
            </a:r>
            <a:r>
              <a:rPr lang="ko-KR" altLang="en-US" b="1" dirty="0"/>
              <a:t>모델</a:t>
            </a:r>
            <a:r>
              <a:rPr lang="ko-KR" altLang="en-US" dirty="0"/>
              <a:t>이 학습한 </a:t>
            </a:r>
            <a:r>
              <a:rPr lang="ko-KR" altLang="en-US" b="1" dirty="0"/>
              <a:t>지식을</a:t>
            </a:r>
            <a:r>
              <a:rPr lang="ko-KR" altLang="en-US" dirty="0"/>
              <a:t> 작고 간단한 </a:t>
            </a:r>
            <a:r>
              <a:rPr lang="en-US" altLang="ko-KR" b="1" dirty="0"/>
              <a:t>Student </a:t>
            </a:r>
            <a:r>
              <a:rPr lang="ko-KR" altLang="en-US" b="1" dirty="0"/>
              <a:t>모델</a:t>
            </a:r>
            <a:r>
              <a:rPr lang="ko-KR" altLang="en-US" dirty="0"/>
              <a:t>로 효과적으로 </a:t>
            </a:r>
            <a:r>
              <a:rPr lang="ko-KR" altLang="en-US" b="1" dirty="0"/>
              <a:t>전달하는 방법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7886C-02A8-F511-DF60-716E6083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4447"/>
            <a:ext cx="4104751" cy="20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2DD2CB-93E9-9BD6-3B1D-7B302276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76" y="915894"/>
            <a:ext cx="2736305" cy="2945234"/>
          </a:xfrm>
          <a:prstGeom prst="rect">
            <a:avLst/>
          </a:prstGeo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9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E73CF78-AAF3-9E2A-957E-02852CBF8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B9F3A1A-6B3D-7BFD-DFE1-0F92F84DCB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4EE459C-6675-2BB9-7801-2884A45B70E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56E8A98-0D2E-4003-B6C8-840EE00000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297074C-D45A-05F7-2C8C-A69B852FD9F7}"/>
              </a:ext>
            </a:extLst>
          </p:cNvPr>
          <p:cNvSpPr txBox="1"/>
          <p:nvPr/>
        </p:nvSpPr>
        <p:spPr>
          <a:xfrm>
            <a:off x="1398154" y="178514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96839-2C5F-1E8E-C47A-3686B079743A}"/>
              </a:ext>
            </a:extLst>
          </p:cNvPr>
          <p:cNvSpPr txBox="1"/>
          <p:nvPr/>
        </p:nvSpPr>
        <p:spPr>
          <a:xfrm>
            <a:off x="1842319" y="4143202"/>
            <a:ext cx="6714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기존 학습에서 정답 레이블이 아닌 것들은 </a:t>
            </a:r>
            <a:r>
              <a:rPr lang="en-US" altLang="ko-KR" b="1" dirty="0"/>
              <a:t>classification loss</a:t>
            </a:r>
            <a:r>
              <a:rPr lang="ko-KR" altLang="en-US" b="1" dirty="0"/>
              <a:t>에 의해 제약을 받지 않기 때문에 지식 증류를 통해 </a:t>
            </a:r>
            <a:r>
              <a:rPr lang="ko-KR" altLang="en-US" b="1" dirty="0" err="1"/>
              <a:t>비정답</a:t>
            </a:r>
            <a:r>
              <a:rPr lang="ko-KR" altLang="en-US" b="1" dirty="0"/>
              <a:t> 레이블에 손실을 준다</a:t>
            </a:r>
            <a:endParaRPr lang="en-US" altLang="ko-KR" b="1" dirty="0"/>
          </a:p>
          <a:p>
            <a:pPr algn="ctr"/>
            <a:r>
              <a:rPr lang="en-US" altLang="ko-KR" b="1" dirty="0"/>
              <a:t>-&gt; </a:t>
            </a:r>
            <a:r>
              <a:rPr lang="ko-KR" altLang="en-US" b="1" dirty="0"/>
              <a:t>이를 통해 성능 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2908B4-D271-6F15-7BB6-C0D0A89A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542" y="857247"/>
            <a:ext cx="5919326" cy="328595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55B828-2843-03F7-0923-0D15980E80F1}"/>
              </a:ext>
            </a:extLst>
          </p:cNvPr>
          <p:cNvCxnSpPr>
            <a:cxnSpLocks/>
          </p:cNvCxnSpPr>
          <p:nvPr/>
        </p:nvCxnSpPr>
        <p:spPr>
          <a:xfrm>
            <a:off x="4036346" y="1381142"/>
            <a:ext cx="1244291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7EF9A22-1EEC-9528-B7E9-E434094DF0AB}"/>
              </a:ext>
            </a:extLst>
          </p:cNvPr>
          <p:cNvCxnSpPr>
            <a:cxnSpLocks/>
          </p:cNvCxnSpPr>
          <p:nvPr/>
        </p:nvCxnSpPr>
        <p:spPr>
          <a:xfrm>
            <a:off x="6076161" y="1467712"/>
            <a:ext cx="162860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16C9142-A320-5ADB-94D0-46A81CCF3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058" y="971918"/>
            <a:ext cx="183590" cy="400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AB9387-E4F4-4B45-0C60-CB1C24731D69}"/>
              </a:ext>
            </a:extLst>
          </p:cNvPr>
          <p:cNvSpPr txBox="1"/>
          <p:nvPr/>
        </p:nvSpPr>
        <p:spPr>
          <a:xfrm>
            <a:off x="4513658" y="1391823"/>
            <a:ext cx="1533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1) </a:t>
            </a:r>
            <a:r>
              <a:rPr lang="ko-KR" altLang="en-US" sz="1000">
                <a:solidFill>
                  <a:srgbClr val="C00000"/>
                </a:solidFill>
              </a:rPr>
              <a:t>정답 </a:t>
            </a:r>
            <a:r>
              <a:rPr lang="en-US" altLang="ko-KR" sz="1000">
                <a:solidFill>
                  <a:srgbClr val="C00000"/>
                </a:solidFill>
              </a:rPr>
              <a:t>label</a:t>
            </a:r>
            <a:r>
              <a:rPr lang="ko-KR" altLang="en-US" sz="1000">
                <a:solidFill>
                  <a:srgbClr val="C00000"/>
                </a:solidFill>
              </a:rPr>
              <a:t>을 맞추는</a:t>
            </a:r>
            <a:endParaRPr lang="en-US" altLang="ko-KR" sz="1000">
              <a:solidFill>
                <a:srgbClr val="C00000"/>
              </a:solidFill>
            </a:endParaRPr>
          </a:p>
          <a:p>
            <a:r>
              <a:rPr lang="ko-KR" altLang="en-US" sz="1000">
                <a:solidFill>
                  <a:srgbClr val="C00000"/>
                </a:solidFill>
              </a:rPr>
              <a:t>일반적인 </a:t>
            </a:r>
            <a:r>
              <a:rPr lang="en-US" altLang="ko-KR" sz="1000">
                <a:solidFill>
                  <a:srgbClr val="C00000"/>
                </a:solidFill>
              </a:rPr>
              <a:t>cross entropy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AA2021-ECD9-9B24-3CA2-7BC8E1BA6E7D}"/>
              </a:ext>
            </a:extLst>
          </p:cNvPr>
          <p:cNvSpPr txBox="1"/>
          <p:nvPr/>
        </p:nvSpPr>
        <p:spPr>
          <a:xfrm>
            <a:off x="7247353" y="2405347"/>
            <a:ext cx="1533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85E15F-8318-79D0-6CD6-47F8907C8977}"/>
              </a:ext>
            </a:extLst>
          </p:cNvPr>
          <p:cNvSpPr/>
          <p:nvPr/>
        </p:nvSpPr>
        <p:spPr>
          <a:xfrm>
            <a:off x="6767927" y="1025606"/>
            <a:ext cx="118662" cy="144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FF0000"/>
                </a:solidFill>
              </a:rPr>
              <a:t>t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1FCDAB1-50A1-B303-771A-B7DD450BB232}"/>
              </a:ext>
            </a:extLst>
          </p:cNvPr>
          <p:cNvSpPr/>
          <p:nvPr/>
        </p:nvSpPr>
        <p:spPr>
          <a:xfrm>
            <a:off x="7399431" y="1025606"/>
            <a:ext cx="118662" cy="144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FF0000"/>
                </a:solidFill>
              </a:rPr>
              <a:t>s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C1D4B9-4339-A286-2682-6557F4D2DB75}"/>
              </a:ext>
            </a:extLst>
          </p:cNvPr>
          <p:cNvSpPr txBox="1"/>
          <p:nvPr/>
        </p:nvSpPr>
        <p:spPr>
          <a:xfrm>
            <a:off x="6254700" y="1505196"/>
            <a:ext cx="252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2) teacher</a:t>
            </a:r>
            <a:r>
              <a:rPr lang="ko-KR" altLang="en-US" sz="1000">
                <a:solidFill>
                  <a:srgbClr val="C00000"/>
                </a:solidFill>
              </a:rPr>
              <a:t>의 </a:t>
            </a:r>
            <a:r>
              <a:rPr lang="en-US" altLang="ko-KR" sz="1000">
                <a:solidFill>
                  <a:srgbClr val="C00000"/>
                </a:solidFill>
              </a:rPr>
              <a:t>softmax distribution</a:t>
            </a:r>
            <a:r>
              <a:rPr lang="ko-KR" altLang="en-US" sz="1000">
                <a:solidFill>
                  <a:srgbClr val="C00000"/>
                </a:solidFill>
              </a:rPr>
              <a:t>과 </a:t>
            </a:r>
            <a:r>
              <a:rPr lang="en-US" altLang="ko-KR" sz="1000">
                <a:solidFill>
                  <a:srgbClr val="C00000"/>
                </a:solidFill>
              </a:rPr>
              <a:t>student</a:t>
            </a:r>
            <a:r>
              <a:rPr lang="ko-KR" altLang="en-US" sz="1000">
                <a:solidFill>
                  <a:srgbClr val="C00000"/>
                </a:solidFill>
              </a:rPr>
              <a:t>의 </a:t>
            </a:r>
            <a:r>
              <a:rPr lang="en-US" altLang="ko-KR" sz="1000">
                <a:solidFill>
                  <a:srgbClr val="C00000"/>
                </a:solidFill>
              </a:rPr>
              <a:t>softmax distribution</a:t>
            </a:r>
            <a:r>
              <a:rPr lang="ko-KR" altLang="en-US" sz="1000">
                <a:solidFill>
                  <a:srgbClr val="C00000"/>
                </a:solidFill>
              </a:rPr>
              <a:t>을 맞추는 </a:t>
            </a:r>
            <a:r>
              <a:rPr lang="en-US" altLang="ko-KR" sz="1000">
                <a:solidFill>
                  <a:srgbClr val="C00000"/>
                </a:solidFill>
              </a:rPr>
              <a:t>KL divergence</a:t>
            </a:r>
            <a:r>
              <a:rPr lang="ko-KR" altLang="en-US" sz="1000">
                <a:solidFill>
                  <a:srgbClr val="C00000"/>
                </a:solidFill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66526CD-7E82-29EC-6073-209A9CAC8D65}"/>
                  </a:ext>
                </a:extLst>
              </p14:cNvPr>
              <p14:cNvContentPartPr/>
              <p14:nvPr/>
            </p14:nvContentPartPr>
            <p14:xfrm>
              <a:off x="6676326" y="1335983"/>
              <a:ext cx="173160" cy="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66526CD-7E82-29EC-6073-209A9CAC8D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686" y="1228343"/>
                <a:ext cx="28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B034342D-8B7D-41FC-597F-B93E1CFCFE7D}"/>
                  </a:ext>
                </a:extLst>
              </p14:cNvPr>
              <p14:cNvContentPartPr/>
              <p14:nvPr/>
            </p14:nvContentPartPr>
            <p14:xfrm>
              <a:off x="7344136" y="1335983"/>
              <a:ext cx="173160" cy="36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B034342D-8B7D-41FC-597F-B93E1CFCFE7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0496" y="1228343"/>
                <a:ext cx="2808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E76F6F-31A1-7C6B-3BA8-6E4B177E557D}"/>
              </a:ext>
            </a:extLst>
          </p:cNvPr>
          <p:cNvCxnSpPr>
            <a:cxnSpLocks/>
          </p:cNvCxnSpPr>
          <p:nvPr/>
        </p:nvCxnSpPr>
        <p:spPr>
          <a:xfrm flipV="1">
            <a:off x="6836726" y="966891"/>
            <a:ext cx="256421" cy="34730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C676A5-2976-9DED-4F35-9F9DF7731868}"/>
              </a:ext>
            </a:extLst>
          </p:cNvPr>
          <p:cNvSpPr txBox="1"/>
          <p:nvPr/>
        </p:nvSpPr>
        <p:spPr>
          <a:xfrm>
            <a:off x="6676326" y="125428"/>
            <a:ext cx="23308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/>
              <a:t>모델이 </a:t>
            </a:r>
            <a:r>
              <a:rPr lang="en-US" altLang="ko-KR" sz="1000"/>
              <a:t>softmax </a:t>
            </a:r>
            <a:r>
              <a:rPr lang="ko-KR" altLang="en-US" sz="1000"/>
              <a:t>함수를 통과하기 전</a:t>
            </a:r>
            <a:r>
              <a:rPr lang="en-US" altLang="ko-KR" sz="1000"/>
              <a:t>,</a:t>
            </a:r>
          </a:p>
          <a:p>
            <a:r>
              <a:rPr lang="en-US" altLang="ko-KR" sz="1000"/>
              <a:t>logit </a:t>
            </a:r>
            <a:r>
              <a:rPr lang="ko-KR" altLang="en-US" sz="1000"/>
              <a:t>값을 </a:t>
            </a:r>
            <a:r>
              <a:rPr lang="en-US" altLang="ko-KR" sz="1000">
                <a:highlight>
                  <a:srgbClr val="FFFF00"/>
                </a:highlight>
              </a:rPr>
              <a:t>temperature “T”</a:t>
            </a:r>
            <a:r>
              <a:rPr lang="ko-KR" altLang="en-US" sz="1000"/>
              <a:t>로 나누어 </a:t>
            </a:r>
            <a:r>
              <a:rPr lang="en-US" altLang="ko-KR" sz="1000"/>
              <a:t>softmax distribution</a:t>
            </a:r>
            <a:r>
              <a:rPr lang="ko-KR" altLang="en-US" sz="1000"/>
              <a:t>이 더 </a:t>
            </a:r>
            <a:r>
              <a:rPr lang="en-US" altLang="ko-KR" sz="1000"/>
              <a:t>smooth</a:t>
            </a:r>
            <a:r>
              <a:rPr lang="ko-KR" altLang="en-US" sz="1000"/>
              <a:t>해지도록 유도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A987CB-3D28-3E7F-389D-31D448192BAC}"/>
              </a:ext>
            </a:extLst>
          </p:cNvPr>
          <p:cNvSpPr txBox="1"/>
          <p:nvPr/>
        </p:nvSpPr>
        <p:spPr>
          <a:xfrm>
            <a:off x="2343481" y="586544"/>
            <a:ext cx="20634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개의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loss term</a:t>
            </a:r>
          </a:p>
          <a:p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 알파 값으로 각 </a:t>
            </a:r>
            <a:r>
              <a:rPr lang="en-US" altLang="ko-KR" sz="1000">
                <a:solidFill>
                  <a:schemeClr val="accent1">
                    <a:lumMod val="75000"/>
                  </a:schemeClr>
                </a:solidFill>
              </a:rPr>
              <a:t>loss term</a:t>
            </a:r>
            <a:r>
              <a:rPr lang="ko-KR" altLang="en-US" sz="1000">
                <a:solidFill>
                  <a:schemeClr val="accent1">
                    <a:lumMod val="75000"/>
                  </a:schemeClr>
                </a:solidFill>
              </a:rPr>
              <a:t>의 가중치를 조정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36C84-B198-93FD-CC9A-FCF3970C0A07}"/>
              </a:ext>
            </a:extLst>
          </p:cNvPr>
          <p:cNvSpPr txBox="1"/>
          <p:nvPr/>
        </p:nvSpPr>
        <p:spPr>
          <a:xfrm>
            <a:off x="3522334" y="1055550"/>
            <a:ext cx="562707" cy="30841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6213B7-A95B-51E0-BB16-9C6B1F60FA4C}"/>
              </a:ext>
            </a:extLst>
          </p:cNvPr>
          <p:cNvSpPr txBox="1"/>
          <p:nvPr/>
        </p:nvSpPr>
        <p:spPr>
          <a:xfrm>
            <a:off x="5673097" y="1055550"/>
            <a:ext cx="203791" cy="308416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84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FC4DE-1466-B828-2B0C-EB2786E9D825}"/>
              </a:ext>
            </a:extLst>
          </p:cNvPr>
          <p:cNvSpPr txBox="1"/>
          <p:nvPr/>
        </p:nvSpPr>
        <p:spPr>
          <a:xfrm>
            <a:off x="1842319" y="4143202"/>
            <a:ext cx="6714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기존 학습에서 정답 레이블이 아닌 것들은 </a:t>
            </a:r>
            <a:r>
              <a:rPr lang="en-US" altLang="ko-KR" b="1" dirty="0"/>
              <a:t>classification loss</a:t>
            </a:r>
            <a:r>
              <a:rPr lang="ko-KR" altLang="en-US" b="1" dirty="0"/>
              <a:t>에 의해 제약을 받지 않기 때문에 지식 증류를 통해 </a:t>
            </a:r>
            <a:r>
              <a:rPr lang="ko-KR" altLang="en-US" b="1" dirty="0" err="1"/>
              <a:t>비정답</a:t>
            </a:r>
            <a:r>
              <a:rPr lang="ko-KR" altLang="en-US" b="1" dirty="0"/>
              <a:t> 레이블에 손실을 준다</a:t>
            </a:r>
            <a:endParaRPr lang="en-US" altLang="ko-KR" b="1" dirty="0"/>
          </a:p>
          <a:p>
            <a:pPr algn="ctr"/>
            <a:r>
              <a:rPr lang="en-US" altLang="ko-KR" b="1" dirty="0"/>
              <a:t>-&gt; </a:t>
            </a:r>
            <a:r>
              <a:rPr lang="ko-KR" altLang="en-US" b="1" dirty="0"/>
              <a:t>이를 통해 성능 향상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E614AE-C866-EBBD-C167-CE06D704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20" y="987341"/>
            <a:ext cx="6144674" cy="29679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81E7E02D-3D72-30A4-78A5-E5E059BCC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9783BD9-81F3-0760-BEB9-B0428C1432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8D65B82-3E8C-6ED7-E8EB-F4A9BAEDA82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C5667B3-3EF0-7B39-5400-41E0D2D2A2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08FBD5F-1F40-7FD0-2E2B-5C16084FC51B}"/>
              </a:ext>
            </a:extLst>
          </p:cNvPr>
          <p:cNvSpPr txBox="1"/>
          <p:nvPr/>
        </p:nvSpPr>
        <p:spPr>
          <a:xfrm>
            <a:off x="1408975" y="306875"/>
            <a:ext cx="4979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FITNETS: HINTS FOR THIN DEEP NETS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D8971-D9E5-7713-92F8-DBE3EBF25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16" y="1221754"/>
            <a:ext cx="2966884" cy="3207442"/>
          </a:xfrm>
          <a:prstGeom prst="rect">
            <a:avLst/>
          </a:prstGeo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D9F09-85D1-CF50-76AC-F7F21EC9E432}"/>
              </a:ext>
            </a:extLst>
          </p:cNvPr>
          <p:cNvSpPr txBox="1"/>
          <p:nvPr/>
        </p:nvSpPr>
        <p:spPr>
          <a:xfrm>
            <a:off x="4833821" y="1716288"/>
            <a:ext cx="4137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기존 </a:t>
            </a:r>
            <a:r>
              <a:rPr lang="en-US" altLang="ko-KR" dirty="0">
                <a:solidFill>
                  <a:schemeClr val="tx1"/>
                </a:solidFill>
              </a:rPr>
              <a:t>Knowledge Distillation (KD): </a:t>
            </a:r>
            <a:r>
              <a:rPr lang="ko-KR" altLang="en-US" dirty="0">
                <a:solidFill>
                  <a:schemeClr val="tx1"/>
                </a:solidFill>
              </a:rPr>
              <a:t>교사 모델의 출력을 학생 모델이 모방하도록 학습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깊은 구조는 표현력이 뛰어나지만 학습이 어려움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en-US" altLang="ko-KR" dirty="0"/>
              <a:t>pre-training, intermediate supervision, and curriculum learning </a:t>
            </a:r>
            <a:r>
              <a:rPr lang="ko-KR" altLang="en-US" dirty="0"/>
              <a:t>등으로 해결 시도됨</a:t>
            </a:r>
          </a:p>
          <a:p>
            <a:r>
              <a:rPr lang="ko-KR" altLang="en-US" dirty="0"/>
              <a:t>🆕</a:t>
            </a:r>
            <a:r>
              <a:rPr lang="en-US" altLang="ko-KR" b="1" dirty="0" err="1"/>
              <a:t>FitNets</a:t>
            </a:r>
            <a:endParaRPr lang="ko-KR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얇고 깊은 학생 네트워크로 넓고 얕은 교사 모델을 압축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중간층 힌트</a:t>
            </a:r>
            <a:r>
              <a:rPr lang="en-US" altLang="ko-KR" dirty="0"/>
              <a:t>(Hint)</a:t>
            </a:r>
            <a:r>
              <a:rPr lang="ko-KR" altLang="en-US" dirty="0"/>
              <a:t> 를 활용해 학습 유도</a:t>
            </a:r>
          </a:p>
        </p:txBody>
      </p:sp>
    </p:spTree>
    <p:extLst>
      <p:ext uri="{BB962C8B-B14F-4D97-AF65-F5344CB8AC3E}">
        <p14:creationId xmlns:p14="http://schemas.microsoft.com/office/powerpoint/2010/main" val="113755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9454FB7-9223-4581-FBDB-F3B09D427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F096969-6982-1CFE-EA5E-14F5DA502E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5B02691-BB2B-10CC-657F-73EE7F5F34B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4620147-8967-B03C-FE1D-5D54DED9AA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2661F-6946-BC85-1616-BCBF470CFCCF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/>
              <a:t>🧠 </a:t>
            </a:r>
            <a:r>
              <a:rPr lang="en-US" altLang="ko-KR" sz="2000" b="1" dirty="0" err="1"/>
              <a:t>FitNets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CC63C-43A6-55CC-CE3D-88021DAAFEE5}"/>
              </a:ext>
            </a:extLst>
          </p:cNvPr>
          <p:cNvSpPr txBox="1"/>
          <p:nvPr/>
        </p:nvSpPr>
        <p:spPr>
          <a:xfrm>
            <a:off x="1944091" y="990089"/>
            <a:ext cx="7330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🧩 </a:t>
            </a:r>
            <a:r>
              <a:rPr lang="en-US" altLang="ko-KR" sz="1600" b="1" dirty="0"/>
              <a:t>Hint-based Training: </a:t>
            </a:r>
            <a:r>
              <a:rPr lang="ko-KR" altLang="en-US" sz="1600" b="1" dirty="0"/>
              <a:t>힌트를 이용한 학생 네트워크 학습</a:t>
            </a:r>
            <a:endParaRPr lang="en-US" altLang="ko-KR" sz="1600" b="1" dirty="0"/>
          </a:p>
          <a:p>
            <a:pPr>
              <a:buNone/>
            </a:pP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문제점</a:t>
            </a:r>
            <a:br>
              <a:rPr lang="ko-KR" altLang="en-US" sz="1600" dirty="0"/>
            </a:br>
            <a:r>
              <a:rPr lang="ko-KR" altLang="en-US" sz="1600" dirty="0"/>
              <a:t>얇고 깊은 학생 네트워크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FitNet</a:t>
            </a:r>
            <a:r>
              <a:rPr lang="en-US" altLang="ko-KR" sz="1600" dirty="0"/>
              <a:t>)</a:t>
            </a:r>
            <a:r>
              <a:rPr lang="ko-KR" altLang="en-US" sz="1600" dirty="0"/>
              <a:t>는 학습이 어렵고 최적화가 어려움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핵심 아이디어</a:t>
            </a:r>
            <a:br>
              <a:rPr lang="ko-KR" altLang="en-US" sz="1600" dirty="0"/>
            </a:br>
            <a:r>
              <a:rPr lang="ko-KR" altLang="en-US" sz="1600" dirty="0"/>
              <a:t>교사 네트워크의 </a:t>
            </a:r>
            <a:r>
              <a:rPr lang="ko-KR" altLang="en-US" sz="1600" b="1" dirty="0"/>
              <a:t>중간 </a:t>
            </a:r>
            <a:r>
              <a:rPr lang="ko-KR" altLang="en-US" sz="1600" b="1" dirty="0" err="1"/>
              <a:t>은닉층</a:t>
            </a:r>
            <a:r>
              <a:rPr lang="ko-KR" altLang="en-US" sz="1600" b="1" dirty="0"/>
              <a:t> 출력</a:t>
            </a:r>
            <a:r>
              <a:rPr lang="en-US" altLang="ko-KR" sz="1600" b="1" dirty="0"/>
              <a:t>(hint layer)</a:t>
            </a:r>
            <a:r>
              <a:rPr lang="ko-KR" altLang="en-US" sz="1600" dirty="0"/>
              <a:t> 을 학생 네트워크의 </a:t>
            </a:r>
            <a:r>
              <a:rPr lang="ko-KR" altLang="en-US" sz="1600" b="1" dirty="0"/>
              <a:t>대응 </a:t>
            </a:r>
            <a:r>
              <a:rPr lang="ko-KR" altLang="en-US" sz="1600" b="1" dirty="0" err="1"/>
              <a:t>은닉층</a:t>
            </a:r>
            <a:r>
              <a:rPr lang="en-US" altLang="ko-KR" sz="1600" b="1" dirty="0"/>
              <a:t>(guided layer)</a:t>
            </a:r>
            <a:r>
              <a:rPr lang="ko-KR" altLang="en-US" sz="1600" dirty="0"/>
              <a:t> 이 </a:t>
            </a:r>
            <a:r>
              <a:rPr lang="ko-KR" altLang="en-US" sz="1600" b="1" dirty="0"/>
              <a:t>모방</a:t>
            </a:r>
            <a:r>
              <a:rPr lang="ko-KR" altLang="en-US" sz="1600" dirty="0"/>
              <a:t>하도록 유도함으로써 학습을 </a:t>
            </a:r>
            <a:r>
              <a:rPr lang="ko-KR" altLang="en-US" sz="1600" dirty="0" err="1"/>
              <a:t>도와줌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5A576-EA3E-0612-43DD-518AD8C1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305" y="4225893"/>
            <a:ext cx="4641324" cy="559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4C1CC-06FF-386F-E7A8-7E78FBA7B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456" y="3486637"/>
            <a:ext cx="4641324" cy="453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27BDA5-E02D-18F6-5F06-33389FCD8CB8}"/>
              </a:ext>
            </a:extLst>
          </p:cNvPr>
          <p:cNvSpPr txBox="1"/>
          <p:nvPr/>
        </p:nvSpPr>
        <p:spPr>
          <a:xfrm>
            <a:off x="4939560" y="387288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+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2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820D7CC-7ED7-9B03-5687-4B41D430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23D7608-D438-D8D3-FA16-30CDE63F817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5D83C86-FCAA-A03C-B465-1A0F535CB0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9C266BC-D772-3AF2-0EE8-B516DEC783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BE62865-4C43-A47E-15A7-BBAC87FC15DA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/>
              <a:t>🧠 </a:t>
            </a:r>
            <a:r>
              <a:rPr lang="en-US" altLang="ko-KR" sz="2000" b="1" dirty="0" err="1"/>
              <a:t>FitNets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7B7343-B22D-D33E-BE98-32E8A93F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903" y="1055550"/>
            <a:ext cx="6213311" cy="2261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411B27-7671-9D84-2ACD-8CA84872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348" y="3920218"/>
            <a:ext cx="61927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교사 네트워크의 중간층(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학생 네트워크의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대응층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 모방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힌트 손실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HT​ 을 통해 학생의 중간층을 먼저 학습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학생 네트워크를 지식 증류 손실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L_KD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로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9D59C8-2E09-63BA-86B0-D173DD854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205" y="3049125"/>
            <a:ext cx="597300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65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383</Words>
  <Application>Microsoft Office PowerPoint</Application>
  <PresentationFormat>화면 슬라이드 쇼(16:9)</PresentationFormat>
  <Paragraphs>55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Lucida Grande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정성룡</dc:creator>
  <cp:lastModifiedBy>동건 김</cp:lastModifiedBy>
  <cp:revision>8</cp:revision>
  <dcterms:modified xsi:type="dcterms:W3CDTF">2025-03-25T02:01:47Z</dcterms:modified>
</cp:coreProperties>
</file>