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5" r:id="rId7"/>
    <p:sldId id="260" r:id="rId8"/>
    <p:sldId id="266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AF9F1E-0333-4C27-A8DC-F98042433A58}" v="47" dt="2025-03-24T08:15:58.6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45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8B0A0713-A20C-BEE6-8A66-818662388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DF119A3-DAEF-7CFD-8EF1-32E585726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6FBB390E-9F7E-44EB-9676-1A92411BB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278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0AAD1745-80A3-20E1-3C2D-562BAB5C5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6635CB91-A36E-5FCF-F801-32381AACD8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6B30C9B-1D9A-B315-4BC5-3E29EB2CE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4666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4B0ED8DA-A241-1F57-A0EA-9D8FCFA81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722C82D4-8EB5-15E9-4D62-10DE531F63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B5A6A6F8-BE9D-3B5C-A1AE-7DFF3F687E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3863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974A61C3-8749-F266-0966-D910BA49D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8FD30158-E8AB-3F5D-939D-BA2E9DBE6B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9146038-30FB-9EF4-B52D-C2DD84CFC1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2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6831484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en-US" altLang="ko" sz="2500" b="1" dirty="0">
                <a:solidFill>
                  <a:srgbClr val="19264B"/>
                </a:solidFill>
              </a:rPr>
              <a:t>Model Compression </a:t>
            </a:r>
            <a:r>
              <a:rPr lang="ko-KR" altLang="en-US" sz="2500" b="1" dirty="0">
                <a:solidFill>
                  <a:srgbClr val="19264B"/>
                </a:solidFill>
              </a:rPr>
              <a:t>논문리뷰 스터디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2022.03.</a:t>
            </a:r>
            <a:r>
              <a:rPr lang="en-US" altLang="ko" dirty="0">
                <a:solidFill>
                  <a:srgbClr val="19264B"/>
                </a:solidFill>
              </a:rPr>
              <a:t>25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김동건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이곳에 만나서 찍은 사진을 넣어주세요.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(비대면일 경우엔 화면 캡쳐 이용)</a:t>
            </a: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 dirty="0"/>
              <a:t>얼굴이 나오게 찍어주셔야 합니다:D</a:t>
            </a: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598462" y="1907586"/>
            <a:ext cx="2903033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스터디</a:t>
            </a:r>
            <a:r>
              <a:rPr lang="ko" b="1" dirty="0"/>
              <a:t>원 1 : </a:t>
            </a:r>
            <a:r>
              <a:rPr lang="ko-KR" altLang="en-US" b="1" dirty="0"/>
              <a:t>김동건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2 : </a:t>
            </a:r>
            <a:r>
              <a:rPr lang="ko-KR" altLang="en-US" b="1" dirty="0"/>
              <a:t>김예원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3 : </a:t>
            </a:r>
            <a:r>
              <a:rPr lang="ko-KR" altLang="en-US" b="1" dirty="0"/>
              <a:t>나상현</a:t>
            </a: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/>
              <a:t>스터디원</a:t>
            </a:r>
            <a:r>
              <a:rPr lang="ko-KR" altLang="en-US" b="1" dirty="0"/>
              <a:t> </a:t>
            </a:r>
            <a:r>
              <a:rPr lang="en-US" altLang="ko-KR" b="1" dirty="0"/>
              <a:t>4 : </a:t>
            </a:r>
            <a:r>
              <a:rPr lang="ko-KR" altLang="en-US" b="1" dirty="0" err="1"/>
              <a:t>류동훈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/>
              <a:t>스터디</a:t>
            </a:r>
            <a:r>
              <a:rPr lang="ko" b="1" dirty="0"/>
              <a:t>원 </a:t>
            </a:r>
            <a:r>
              <a:rPr lang="en-US" altLang="ko" b="1" dirty="0"/>
              <a:t>5</a:t>
            </a:r>
            <a:r>
              <a:rPr lang="ko" b="1" dirty="0"/>
              <a:t> : </a:t>
            </a:r>
            <a:r>
              <a:rPr lang="ko-KR" altLang="en-US" b="1" dirty="0"/>
              <a:t>정성룡</a:t>
            </a:r>
            <a:endParaRPr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E8BA64-7FE2-63DF-FF2B-419A1DFF45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129422" y="1284744"/>
            <a:ext cx="3227255" cy="33919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소개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EEC0B8-CC0B-7FA4-DC21-7FE0D4E3B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847" y="857216"/>
            <a:ext cx="3228471" cy="2649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046E12-C60C-2902-4E67-80E55FFEEC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6855"/>
          <a:stretch/>
        </p:blipFill>
        <p:spPr>
          <a:xfrm>
            <a:off x="5335440" y="720120"/>
            <a:ext cx="2966400" cy="2923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FEECEC-CF8E-2937-BD8B-42326EE9354B}"/>
              </a:ext>
            </a:extLst>
          </p:cNvPr>
          <p:cNvSpPr txBox="1"/>
          <p:nvPr/>
        </p:nvSpPr>
        <p:spPr>
          <a:xfrm>
            <a:off x="1842319" y="4143202"/>
            <a:ext cx="6714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매주 공통 논문 리뷰와 개인 논문 발표 진행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C44208F4-BDEC-41BF-D235-DEC89149C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C5AB6A1-4413-6CB4-F5BB-F74728FB8A2C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485FA87B-2042-3FBF-195C-0342BEE37CF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8942E76-A793-56F5-B5AA-CB0600F69C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44ED08C6-C1C9-AA1E-CE87-11F28E29BD2E}"/>
              </a:ext>
            </a:extLst>
          </p:cNvPr>
          <p:cNvSpPr txBox="1"/>
          <p:nvPr/>
        </p:nvSpPr>
        <p:spPr>
          <a:xfrm>
            <a:off x="1408975" y="306875"/>
            <a:ext cx="4979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Lucida Grande"/>
              </a:rPr>
              <a:t>Distilling the Knowledge in a Neural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E10D47-6FEF-BD90-43C6-41EDCCB3A4A4}"/>
              </a:ext>
            </a:extLst>
          </p:cNvPr>
          <p:cNvSpPr txBox="1"/>
          <p:nvPr/>
        </p:nvSpPr>
        <p:spPr>
          <a:xfrm>
            <a:off x="1842319" y="4143202"/>
            <a:ext cx="67148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/>
              <a:t>Knowledge Distillation</a:t>
            </a:r>
            <a:r>
              <a:rPr lang="ko-KR" altLang="en-US" dirty="0"/>
              <a:t>이란 크고 복잡한 </a:t>
            </a:r>
            <a:r>
              <a:rPr lang="en-US" altLang="ko-KR" b="1" dirty="0"/>
              <a:t>Teacher </a:t>
            </a:r>
            <a:r>
              <a:rPr lang="ko-KR" altLang="en-US" b="1" dirty="0"/>
              <a:t>모델</a:t>
            </a:r>
            <a:r>
              <a:rPr lang="ko-KR" altLang="en-US" dirty="0"/>
              <a:t>이 학습한 </a:t>
            </a:r>
            <a:r>
              <a:rPr lang="ko-KR" altLang="en-US" b="1" dirty="0"/>
              <a:t>지식을</a:t>
            </a:r>
            <a:r>
              <a:rPr lang="ko-KR" altLang="en-US" dirty="0"/>
              <a:t> 작고 간단한 </a:t>
            </a:r>
            <a:r>
              <a:rPr lang="en-US" altLang="ko-KR" b="1" dirty="0"/>
              <a:t>Student </a:t>
            </a:r>
            <a:r>
              <a:rPr lang="ko-KR" altLang="en-US" b="1" dirty="0"/>
              <a:t>모델</a:t>
            </a:r>
            <a:r>
              <a:rPr lang="ko-KR" altLang="en-US" dirty="0"/>
              <a:t>로 효과적으로 </a:t>
            </a:r>
            <a:r>
              <a:rPr lang="ko-KR" altLang="en-US" b="1" dirty="0"/>
              <a:t>전달하는 방법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CF7886C-02A8-F511-DF60-716E60836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64447"/>
            <a:ext cx="4104751" cy="201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F2DD2CB-93E9-9BD6-3B1D-7B302276C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0876" y="915894"/>
            <a:ext cx="2736305" cy="2945234"/>
          </a:xfrm>
          <a:prstGeom prst="rect">
            <a:avLst/>
          </a:prstGeom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9961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6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>
              <a:lnSpc>
                <a:spcPts val="2099"/>
              </a:lnSpc>
              <a:spcAft>
                <a:spcPts val="900"/>
              </a:spcAft>
            </a:pPr>
            <a:r>
              <a:rPr lang="en-US" altLang="ko-KR" sz="1600" b="1" i="0" dirty="0">
                <a:solidFill>
                  <a:srgbClr val="000000"/>
                </a:solidFill>
                <a:effectLst/>
                <a:latin typeface="Lucida Grande"/>
              </a:rPr>
              <a:t>Distilling the Knowledge in a Neural Network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7FC4DE-1466-B828-2B0C-EB2786E9D825}"/>
              </a:ext>
            </a:extLst>
          </p:cNvPr>
          <p:cNvSpPr txBox="1"/>
          <p:nvPr/>
        </p:nvSpPr>
        <p:spPr>
          <a:xfrm>
            <a:off x="1842319" y="4143202"/>
            <a:ext cx="671487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기존 학습에서 정답 레이블이 아닌 것들은 </a:t>
            </a:r>
            <a:r>
              <a:rPr lang="en-US" altLang="ko-KR" b="1" dirty="0"/>
              <a:t>classification loss</a:t>
            </a:r>
            <a:r>
              <a:rPr lang="ko-KR" altLang="en-US" b="1" dirty="0"/>
              <a:t>에 의해 제약을 받지 않기 때문에 지식 증류를 통해 </a:t>
            </a:r>
            <a:r>
              <a:rPr lang="ko-KR" altLang="en-US" b="1" dirty="0" err="1"/>
              <a:t>비정답</a:t>
            </a:r>
            <a:r>
              <a:rPr lang="ko-KR" altLang="en-US" b="1" dirty="0"/>
              <a:t> 레이블에 손실을 준다</a:t>
            </a:r>
            <a:endParaRPr lang="en-US" altLang="ko-KR" b="1" dirty="0"/>
          </a:p>
          <a:p>
            <a:pPr algn="ctr"/>
            <a:r>
              <a:rPr lang="en-US" altLang="ko-KR" b="1" dirty="0"/>
              <a:t>-&gt; </a:t>
            </a:r>
            <a:r>
              <a:rPr lang="ko-KR" altLang="en-US" b="1" dirty="0"/>
              <a:t>이를 통해 성능 향상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0E614AE-C866-EBBD-C167-CE06D704F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7420" y="987341"/>
            <a:ext cx="6144674" cy="29679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9">
          <a:extLst>
            <a:ext uri="{FF2B5EF4-FFF2-40B4-BE49-F238E27FC236}">
              <a16:creationId xmlns:a16="http://schemas.microsoft.com/office/drawing/2014/main" id="{81E7E02D-3D72-30A4-78A5-E5E059BCC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59783BD9-81F3-0760-BEB9-B0428C143281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08D65B82-3E8C-6ED7-E8EB-F4A9BAEDA82A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7C5667B3-3EF0-7B39-5400-41E0D2D2A29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E08FBD5F-1F40-7FD0-2E2B-5C16084FC51B}"/>
              </a:ext>
            </a:extLst>
          </p:cNvPr>
          <p:cNvSpPr txBox="1"/>
          <p:nvPr/>
        </p:nvSpPr>
        <p:spPr>
          <a:xfrm>
            <a:off x="1408975" y="306875"/>
            <a:ext cx="4979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/>
              <a:t>FITNETS: HINTS FOR THIN DEEP NETS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9D8971-D9E5-7713-92F8-DBE3EBF252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116" y="1221754"/>
            <a:ext cx="2966884" cy="3207442"/>
          </a:xfrm>
          <a:prstGeom prst="rect">
            <a:avLst/>
          </a:prstGeom>
          <a:effectLst>
            <a:outerShdw blurRad="50800" dist="38100" sx="101000" sy="1010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5D9F09-85D1-CF50-76AC-F7F21EC9E432}"/>
              </a:ext>
            </a:extLst>
          </p:cNvPr>
          <p:cNvSpPr txBox="1"/>
          <p:nvPr/>
        </p:nvSpPr>
        <p:spPr>
          <a:xfrm>
            <a:off x="4833821" y="1716288"/>
            <a:ext cx="41373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tx1"/>
                </a:solidFill>
              </a:rPr>
              <a:t>- </a:t>
            </a:r>
            <a:r>
              <a:rPr lang="ko-KR" altLang="en-US" dirty="0">
                <a:solidFill>
                  <a:schemeClr val="tx1"/>
                </a:solidFill>
              </a:rPr>
              <a:t>기존 </a:t>
            </a:r>
            <a:r>
              <a:rPr lang="en-US" altLang="ko-KR" dirty="0">
                <a:solidFill>
                  <a:schemeClr val="tx1"/>
                </a:solidFill>
              </a:rPr>
              <a:t>Knowledge Distillation (KD): </a:t>
            </a:r>
            <a:r>
              <a:rPr lang="ko-KR" altLang="en-US" dirty="0">
                <a:solidFill>
                  <a:schemeClr val="tx1"/>
                </a:solidFill>
              </a:rPr>
              <a:t>교사 모델의 출력을 학생 모델이 모방하도록 학습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깊은 구조는 표현력이 뛰어나지만 학습이 어려움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en-US" altLang="ko-KR" dirty="0"/>
              <a:t>pre-training, intermediate supervision, and curriculum learning </a:t>
            </a:r>
            <a:r>
              <a:rPr lang="ko-KR" altLang="en-US" dirty="0"/>
              <a:t>등으로 해결 시도됨</a:t>
            </a:r>
          </a:p>
          <a:p>
            <a:r>
              <a:rPr lang="ko-KR" altLang="en-US" dirty="0"/>
              <a:t>🆕</a:t>
            </a:r>
            <a:r>
              <a:rPr lang="en-US" altLang="ko-KR" b="1" dirty="0" err="1"/>
              <a:t>FitNets</a:t>
            </a:r>
            <a:endParaRPr lang="ko-KR" alt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얇고 깊은 학생 네트워크로 넓고 얕은 교사 모델을 압축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중간층 힌트</a:t>
            </a:r>
            <a:r>
              <a:rPr lang="en-US" altLang="ko-KR" dirty="0"/>
              <a:t>(Hint)</a:t>
            </a:r>
            <a:r>
              <a:rPr lang="ko-KR" altLang="en-US" dirty="0"/>
              <a:t> 를 활용해 학습 유도</a:t>
            </a:r>
          </a:p>
        </p:txBody>
      </p:sp>
    </p:spTree>
    <p:extLst>
      <p:ext uri="{BB962C8B-B14F-4D97-AF65-F5344CB8AC3E}">
        <p14:creationId xmlns:p14="http://schemas.microsoft.com/office/powerpoint/2010/main" val="1137551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9454FB7-9223-4581-FBDB-F3B09D427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9F096969-6982-1CFE-EA5E-14F5DA502E4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35B02691-BB2B-10CC-657F-73EE7F5F34B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74620147-8967-B03C-FE1D-5D54DED9AA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0BE2661F-6946-BC85-1616-BCBF470CFCCF}"/>
              </a:ext>
            </a:extLst>
          </p:cNvPr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ko-KR" altLang="en-US" sz="2000" b="1" dirty="0"/>
              <a:t>🧠 </a:t>
            </a:r>
            <a:r>
              <a:rPr lang="en-US" altLang="ko-KR" sz="2000" b="1" dirty="0" err="1"/>
              <a:t>FitNets</a:t>
            </a:r>
            <a:endParaRPr lang="ko-KR" altLang="en-US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FCC63C-43A6-55CC-CE3D-88021DAAFEE5}"/>
              </a:ext>
            </a:extLst>
          </p:cNvPr>
          <p:cNvSpPr txBox="1"/>
          <p:nvPr/>
        </p:nvSpPr>
        <p:spPr>
          <a:xfrm>
            <a:off x="1944091" y="990089"/>
            <a:ext cx="733045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600" b="1" dirty="0"/>
              <a:t>🧩 </a:t>
            </a:r>
            <a:r>
              <a:rPr lang="en-US" altLang="ko-KR" sz="1600" b="1" dirty="0"/>
              <a:t>Hint-based Training: </a:t>
            </a:r>
            <a:r>
              <a:rPr lang="ko-KR" altLang="en-US" sz="1600" b="1" dirty="0"/>
              <a:t>힌트를 이용한 학생 네트워크 학습</a:t>
            </a:r>
            <a:endParaRPr lang="en-US" altLang="ko-KR" sz="1600" b="1" dirty="0"/>
          </a:p>
          <a:p>
            <a:pPr>
              <a:buNone/>
            </a:pPr>
            <a:endParaRPr lang="ko-KR" altLang="en-US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문제점</a:t>
            </a:r>
            <a:br>
              <a:rPr lang="ko-KR" altLang="en-US" sz="1600" dirty="0"/>
            </a:br>
            <a:r>
              <a:rPr lang="ko-KR" altLang="en-US" sz="1600" dirty="0"/>
              <a:t>얇고 깊은 학생 네트워크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FitNet</a:t>
            </a:r>
            <a:r>
              <a:rPr lang="en-US" altLang="ko-KR" sz="1600" dirty="0"/>
              <a:t>)</a:t>
            </a:r>
            <a:r>
              <a:rPr lang="ko-KR" altLang="en-US" sz="1600" dirty="0"/>
              <a:t>는 학습이 어렵고 최적화가 어려움</a:t>
            </a:r>
            <a:r>
              <a:rPr lang="en-US" altLang="ko-KR" sz="1600" dirty="0"/>
              <a:t>.</a:t>
            </a:r>
          </a:p>
          <a:p>
            <a:endParaRPr lang="en-US" altLang="ko-K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600" b="1" dirty="0"/>
              <a:t> 핵심 아이디어</a:t>
            </a:r>
            <a:br>
              <a:rPr lang="ko-KR" altLang="en-US" sz="1600" dirty="0"/>
            </a:br>
            <a:r>
              <a:rPr lang="ko-KR" altLang="en-US" sz="1600" dirty="0"/>
              <a:t>교사 네트워크의 </a:t>
            </a:r>
            <a:r>
              <a:rPr lang="ko-KR" altLang="en-US" sz="1600" b="1" dirty="0"/>
              <a:t>중간 </a:t>
            </a:r>
            <a:r>
              <a:rPr lang="ko-KR" altLang="en-US" sz="1600" b="1" dirty="0" err="1"/>
              <a:t>은닉층</a:t>
            </a:r>
            <a:r>
              <a:rPr lang="ko-KR" altLang="en-US" sz="1600" b="1" dirty="0"/>
              <a:t> 출력</a:t>
            </a:r>
            <a:r>
              <a:rPr lang="en-US" altLang="ko-KR" sz="1600" b="1" dirty="0"/>
              <a:t>(hint layer)</a:t>
            </a:r>
            <a:r>
              <a:rPr lang="ko-KR" altLang="en-US" sz="1600" dirty="0"/>
              <a:t> 을 학생 네트워크의 </a:t>
            </a:r>
            <a:r>
              <a:rPr lang="ko-KR" altLang="en-US" sz="1600" b="1" dirty="0"/>
              <a:t>대응 </a:t>
            </a:r>
            <a:r>
              <a:rPr lang="ko-KR" altLang="en-US" sz="1600" b="1" dirty="0" err="1"/>
              <a:t>은닉층</a:t>
            </a:r>
            <a:r>
              <a:rPr lang="en-US" altLang="ko-KR" sz="1600" b="1" dirty="0"/>
              <a:t>(guided layer)</a:t>
            </a:r>
            <a:r>
              <a:rPr lang="ko-KR" altLang="en-US" sz="1600" dirty="0"/>
              <a:t> 이 </a:t>
            </a:r>
            <a:r>
              <a:rPr lang="ko-KR" altLang="en-US" sz="1600" b="1" dirty="0"/>
              <a:t>모방</a:t>
            </a:r>
            <a:r>
              <a:rPr lang="ko-KR" altLang="en-US" sz="1600" dirty="0"/>
              <a:t>하도록 유도함으로써 학습을 </a:t>
            </a:r>
            <a:r>
              <a:rPr lang="ko-KR" altLang="en-US" sz="1600" dirty="0" err="1"/>
              <a:t>도와줌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45A576-EA3E-0612-43DD-518AD8C1C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3305" y="4225893"/>
            <a:ext cx="4641324" cy="55988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64C1CC-06FF-386F-E7A8-7E78FBA7B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1456" y="3486637"/>
            <a:ext cx="4641324" cy="453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27BDA5-E02D-18F6-5F06-33389FCD8CB8}"/>
              </a:ext>
            </a:extLst>
          </p:cNvPr>
          <p:cNvSpPr txBox="1"/>
          <p:nvPr/>
        </p:nvSpPr>
        <p:spPr>
          <a:xfrm>
            <a:off x="4939560" y="3872889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+</a:t>
            </a:r>
            <a:endParaRPr lang="ko-KR" alt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02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2820D7CC-7ED7-9B03-5687-4B41D430A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23D7608-D438-D8D3-FA16-30CDE63F817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45D83C86-FCAA-A03C-B465-1A0F535CB01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A9C266BC-D772-3AF2-0EE8-B516DEC783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6BE62865-4C43-A47E-15A7-BBAC87FC15DA}"/>
              </a:ext>
            </a:extLst>
          </p:cNvPr>
          <p:cNvSpPr txBox="1"/>
          <p:nvPr/>
        </p:nvSpPr>
        <p:spPr>
          <a:xfrm>
            <a:off x="1408975" y="306875"/>
            <a:ext cx="49794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buNone/>
            </a:pPr>
            <a:r>
              <a:rPr lang="ko-KR" altLang="en-US" sz="2000" b="1" dirty="0"/>
              <a:t>🧠 </a:t>
            </a:r>
            <a:r>
              <a:rPr lang="en-US" altLang="ko-KR" sz="2000" b="1" dirty="0" err="1"/>
              <a:t>FitNets</a:t>
            </a:r>
            <a:endParaRPr lang="ko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77B7343-B22D-D33E-BE98-32E8A93F5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903" y="1055550"/>
            <a:ext cx="6213311" cy="22612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1411B27-7671-9D84-2ACD-8CA848726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348" y="3920218"/>
            <a:ext cx="6192721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교사 네트워크의 중간층(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Hint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학생 네트워크의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대응층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)이 모방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힌트 손실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_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HT​ 을 통해 학생의 중간층을 먼저 학습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(c)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전체 학생 네트워크를 지식 증류 손실 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L_KD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​ 로 학습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9D59C8-2E09-63BA-86B0-D173DD8544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8205" y="3049125"/>
            <a:ext cx="5973009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5365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290</Words>
  <Application>Microsoft Office PowerPoint</Application>
  <PresentationFormat>화면 슬라이드 쇼(16:9)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Lucida Grande</vt:lpstr>
      <vt:lpstr>NanumGothic 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정성룡</dc:creator>
  <cp:lastModifiedBy>성룡 정</cp:lastModifiedBy>
  <cp:revision>2</cp:revision>
  <dcterms:modified xsi:type="dcterms:W3CDTF">2025-03-24T10:40:34Z</dcterms:modified>
</cp:coreProperties>
</file>