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4" r:id="rId4"/>
    <p:sldId id="268" r:id="rId5"/>
    <p:sldId id="269" r:id="rId6"/>
    <p:sldId id="270" r:id="rId7"/>
    <p:sldId id="27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175" y="-9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8B0A0713-A20C-BEE6-8A66-81866238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DF119A3-DAEF-7CFD-8EF1-32E585726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FBB390E-9F7E-44EB-9676-1A92411BB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슬라이드 내용 그대로 </a:t>
            </a:r>
            <a:r>
              <a:rPr lang="ko-KR" altLang="en-US" dirty="0" err="1"/>
              <a:t>말해주셔도</a:t>
            </a:r>
            <a:r>
              <a:rPr lang="ko-KR" altLang="en-US" dirty="0"/>
              <a:t> </a:t>
            </a:r>
            <a:r>
              <a:rPr lang="ko-KR" altLang="en-US" dirty="0" err="1"/>
              <a:t>괜찮을듯합니다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127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780F1C0-AD38-0660-9C37-B88F3E0D8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AA1320D6-10E6-D246-EDC0-7F492BA4C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87008913-4F61-F492-D200-7A66D694A0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 </a:t>
            </a:r>
            <a:r>
              <a:rPr lang="ko-KR" altLang="en-US" dirty="0" err="1"/>
              <a:t>모델들과의</a:t>
            </a:r>
            <a:r>
              <a:rPr lang="ko-KR" altLang="en-US" dirty="0"/>
              <a:t> 구조적 </a:t>
            </a:r>
            <a:r>
              <a:rPr lang="ko-KR" altLang="en-US" dirty="0" err="1"/>
              <a:t>차별점</a:t>
            </a:r>
            <a:r>
              <a:rPr lang="ko-KR" altLang="en-US" dirty="0"/>
              <a:t> 중점으로 설명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6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D46D189-1E8B-4D1D-4572-087B5CBE3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C1908D6-38A1-D9D4-066E-769ECB9ACC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793E05E7-2D10-E5B2-7BEE-3ACB32F081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기존 모델과의 성능 </a:t>
            </a:r>
            <a:r>
              <a:rPr lang="en-US" altLang="ko-KR" dirty="0"/>
              <a:t>(zero, few show)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탄소배출량 비교</a:t>
            </a:r>
            <a:r>
              <a:rPr lang="en-US" altLang="ko-KR" dirty="0"/>
              <a:t>, </a:t>
            </a:r>
            <a:r>
              <a:rPr lang="ko-KR" altLang="en-US" dirty="0"/>
              <a:t>윤리적 고려 파트 참고하시면 </a:t>
            </a:r>
            <a:r>
              <a:rPr lang="ko-KR" altLang="en-US" dirty="0" err="1"/>
              <a:t>될것같습니다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51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0F1A9ED-F804-3A29-9198-FB3C648E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A49D2892-93F5-8F6C-7075-1C46E04448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42FD2720-3311-1A23-1FF1-0F84EB3526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슬라이드 내용 그대로 </a:t>
            </a:r>
            <a:r>
              <a:rPr lang="ko-KR" altLang="en-US" dirty="0" err="1"/>
              <a:t>말해주셔도</a:t>
            </a:r>
            <a:r>
              <a:rPr lang="ko-KR" altLang="en-US" dirty="0"/>
              <a:t> </a:t>
            </a:r>
            <a:r>
              <a:rPr lang="ko-KR" altLang="en-US" dirty="0" err="1"/>
              <a:t>괜찮을듯합니다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31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DAE09FF-C086-4C7D-1EAC-56C159338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5D9752C-EE4C-8AA5-F0F1-4047C23AD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14C13CF7-16AE-3D18-DB14-14685B377B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슬라이드 내용 그대로 </a:t>
            </a:r>
            <a:r>
              <a:rPr lang="ko-KR" altLang="en-US" dirty="0" err="1"/>
              <a:t>말해주셔도</a:t>
            </a:r>
            <a:r>
              <a:rPr lang="ko-KR" altLang="en-US" dirty="0"/>
              <a:t> </a:t>
            </a:r>
            <a:r>
              <a:rPr lang="ko-KR" altLang="en-US" dirty="0" err="1"/>
              <a:t>괜찮을듯합니다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971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83148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</a:rPr>
              <a:t>논문리뷰 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>
                <a:solidFill>
                  <a:srgbClr val="19264B"/>
                </a:solidFill>
              </a:rPr>
              <a:t>20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조영범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598462" y="1907586"/>
            <a:ext cx="2903033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스터디</a:t>
            </a:r>
            <a:r>
              <a:rPr lang="ko" b="1" dirty="0"/>
              <a:t>원 1 : </a:t>
            </a:r>
            <a:r>
              <a:rPr lang="ko-KR" altLang="en-US" b="1" dirty="0"/>
              <a:t>김동건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2 : </a:t>
            </a:r>
            <a:r>
              <a:rPr lang="ko-KR" altLang="en-US" b="1" dirty="0" err="1"/>
              <a:t>이나현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3 : </a:t>
            </a:r>
            <a:r>
              <a:rPr lang="ko-KR" altLang="en-US" b="1" dirty="0" err="1"/>
              <a:t>조영범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4 : </a:t>
            </a:r>
            <a:r>
              <a:rPr lang="ko-KR" altLang="en-US" b="1" dirty="0"/>
              <a:t>한승원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5266F9-6D7C-EEBC-1B30-F08946F34C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11" b="9667"/>
          <a:stretch/>
        </p:blipFill>
        <p:spPr>
          <a:xfrm>
            <a:off x="1611571" y="2041599"/>
            <a:ext cx="4275279" cy="1899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44208F4-BDEC-41BF-D235-DEC89149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C5AB6A1-4413-6CB4-F5BB-F74728FB8A2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85FA87B-2042-3FBF-195C-0342BEE37CF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8942E76-A793-56F5-B5AA-CB0600F69C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4ED08C6-C1C9-AA1E-CE87-11F28E29BD2E}"/>
              </a:ext>
            </a:extLst>
          </p:cNvPr>
          <p:cNvSpPr txBox="1"/>
          <p:nvPr/>
        </p:nvSpPr>
        <p:spPr>
          <a:xfrm>
            <a:off x="1408974" y="306875"/>
            <a:ext cx="7119983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800" b="1" dirty="0" err="1"/>
              <a:t>LLaMA</a:t>
            </a:r>
            <a:r>
              <a:rPr lang="en-US" altLang="ko-KR" sz="1800" b="1" dirty="0"/>
              <a:t>: Open and Efficient Foundation Language Models</a:t>
            </a:r>
            <a:endParaRPr lang="en-US" altLang="ko-KR" sz="18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F245B-1926-7E65-C721-5B6DDDDE5CFF}"/>
              </a:ext>
            </a:extLst>
          </p:cNvPr>
          <p:cNvSpPr txBox="1"/>
          <p:nvPr/>
        </p:nvSpPr>
        <p:spPr>
          <a:xfrm>
            <a:off x="4572000" y="1281016"/>
            <a:ext cx="43651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LLaMA</a:t>
            </a:r>
            <a:r>
              <a:rPr lang="en-US" altLang="ko-KR" b="1" dirty="0"/>
              <a:t>: Meta</a:t>
            </a:r>
            <a:r>
              <a:rPr lang="ko-KR" altLang="en-US" b="1" dirty="0"/>
              <a:t>에서 공개한 오픈소스 범용 언어 모델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모델 크기</a:t>
            </a:r>
            <a:r>
              <a:rPr lang="en-US" altLang="ko-KR" dirty="0"/>
              <a:t>: 7B, 13B, 33B, 65B</a:t>
            </a:r>
          </a:p>
          <a:p>
            <a:r>
              <a:rPr lang="ko-KR" altLang="en-US" dirty="0"/>
              <a:t>학습 데이터</a:t>
            </a:r>
            <a:r>
              <a:rPr lang="en-US" altLang="ko-KR" dirty="0"/>
              <a:t>: 1.4</a:t>
            </a:r>
            <a:r>
              <a:rPr lang="ko-KR" altLang="en-US" dirty="0"/>
              <a:t>조 개의 토큰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/>
              <a:t>opensource data</a:t>
            </a:r>
            <a:r>
              <a:rPr lang="ko-KR" altLang="en-US" dirty="0"/>
              <a:t>만 사용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361126-6611-E360-78BA-529F407D0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955" y="2472777"/>
            <a:ext cx="2733674" cy="23788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506644-B0E6-37A9-4B7D-064E356D1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62" y="843605"/>
            <a:ext cx="3027710" cy="3993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96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61AB28CE-A891-272F-58A5-87F840F7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649F09E-72C4-33A0-53ED-E545A94771C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A6AA223-AF30-3D3E-B1FE-87BEC4BCF0D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E58DC257-4354-3E66-CBBB-A60C77A15A4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73F05D18-7A31-DBBB-1433-22ADEC4FCAFB}"/>
              </a:ext>
            </a:extLst>
          </p:cNvPr>
          <p:cNvSpPr txBox="1"/>
          <p:nvPr/>
        </p:nvSpPr>
        <p:spPr>
          <a:xfrm>
            <a:off x="1408974" y="306875"/>
            <a:ext cx="7119983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800" b="1" dirty="0" err="1"/>
              <a:t>LLaMA</a:t>
            </a:r>
            <a:r>
              <a:rPr lang="en-US" altLang="ko-KR" sz="1800" b="1" dirty="0"/>
              <a:t>: Open and Efficient Foundation Language Models</a:t>
            </a:r>
            <a:endParaRPr lang="en-US" altLang="ko-KR" sz="18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47640-10CC-3AB2-C69D-BF5C6BC1F4AD}"/>
              </a:ext>
            </a:extLst>
          </p:cNvPr>
          <p:cNvSpPr txBox="1"/>
          <p:nvPr/>
        </p:nvSpPr>
        <p:spPr>
          <a:xfrm>
            <a:off x="3715656" y="828152"/>
            <a:ext cx="50921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기존 모델과의 차이점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1. Pre-normalization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ko-KR" altLang="en-US" dirty="0"/>
              <a:t>학습 안정성을 위해 </a:t>
            </a:r>
            <a:r>
              <a:rPr lang="en-US" altLang="ko-KR" dirty="0"/>
              <a:t>sub-layer</a:t>
            </a:r>
            <a:r>
              <a:rPr lang="ko-KR" altLang="en-US" dirty="0"/>
              <a:t>의 입력에 </a:t>
            </a:r>
            <a:r>
              <a:rPr lang="en-US" altLang="ko-KR" dirty="0"/>
              <a:t>RMS Norm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*RMS Norm: Layer Norm</a:t>
            </a:r>
            <a:r>
              <a:rPr lang="ko-KR" altLang="en-US" dirty="0"/>
              <a:t>의 변형</a:t>
            </a:r>
            <a:r>
              <a:rPr lang="en-US" altLang="ko-KR" dirty="0"/>
              <a:t>, </a:t>
            </a:r>
            <a:r>
              <a:rPr lang="ko-KR" altLang="en-US" dirty="0"/>
              <a:t>평균 제거 없이 정규화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err="1"/>
              <a:t>계산량</a:t>
            </a:r>
            <a:r>
              <a:rPr lang="ko-KR" altLang="en-US" dirty="0"/>
              <a:t>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en-US" altLang="ko-KR" b="1" dirty="0" err="1"/>
              <a:t>SwiGLU</a:t>
            </a:r>
            <a:r>
              <a:rPr lang="en-US" altLang="ko-KR" b="1" dirty="0"/>
              <a:t> </a:t>
            </a:r>
            <a:r>
              <a:rPr lang="ko-KR" altLang="en-US" b="1" dirty="0"/>
              <a:t>활성화 함수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 err="1"/>
              <a:t>PaLM</a:t>
            </a:r>
            <a:r>
              <a:rPr lang="ko-KR" altLang="en-US" dirty="0"/>
              <a:t>에서 사용한 </a:t>
            </a:r>
            <a:r>
              <a:rPr lang="en-US" altLang="ko-KR" dirty="0" err="1"/>
              <a:t>SwiGLU</a:t>
            </a:r>
            <a:r>
              <a:rPr lang="en-US" altLang="ko-KR" dirty="0"/>
              <a:t> (</a:t>
            </a:r>
            <a:r>
              <a:rPr lang="en-US" altLang="ko-KR" dirty="0" err="1"/>
              <a:t>Shazeer</a:t>
            </a:r>
            <a:r>
              <a:rPr lang="en-US" altLang="ko-KR" dirty="0"/>
              <a:t>, 2020)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비선형 표현력 증가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3. Rotary Positional Embedding (</a:t>
            </a:r>
            <a:r>
              <a:rPr lang="en-US" altLang="ko-KR" b="1" dirty="0" err="1"/>
              <a:t>RoPE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dirty="0"/>
              <a:t>GPT-</a:t>
            </a:r>
            <a:r>
              <a:rPr lang="en-US" altLang="ko-KR" dirty="0" err="1"/>
              <a:t>NeoX</a:t>
            </a:r>
            <a:r>
              <a:rPr lang="ko-KR" altLang="en-US" dirty="0"/>
              <a:t>에서 도입한 </a:t>
            </a:r>
            <a:r>
              <a:rPr lang="ko-KR" altLang="en-US" dirty="0" err="1"/>
              <a:t>임베딩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상대적 위치 정보를 잘 보존</a:t>
            </a:r>
            <a:r>
              <a:rPr lang="en-US" altLang="ko-KR" dirty="0"/>
              <a:t>, </a:t>
            </a:r>
            <a:r>
              <a:rPr lang="ko-KR" altLang="en-US" dirty="0"/>
              <a:t>긴 문맥 처리에 효과적</a:t>
            </a:r>
            <a:endParaRPr lang="en-US" altLang="ko-KR" dirty="0"/>
          </a:p>
          <a:p>
            <a:endParaRPr lang="en-US" altLang="ko-K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008DF9-2975-E4D4-22DD-56B2D8189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15" y="783771"/>
            <a:ext cx="2103861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CEADA1-8C8D-DDB9-FC3F-48B47988366B}"/>
              </a:ext>
            </a:extLst>
          </p:cNvPr>
          <p:cNvSpPr txBox="1"/>
          <p:nvPr/>
        </p:nvSpPr>
        <p:spPr>
          <a:xfrm>
            <a:off x="1820602" y="4708071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&lt; </a:t>
            </a:r>
            <a:r>
              <a:rPr lang="ko-KR" altLang="en-US" b="1" dirty="0"/>
              <a:t>모델 구조 </a:t>
            </a:r>
            <a:r>
              <a:rPr lang="en-US" altLang="ko-KR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157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1D5606E-2C4E-AC50-750D-9A4F39A26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D569D09-FB15-70B4-6AFC-C2CE860EE94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DF2100EF-23FE-EC33-436F-441B67E5E55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56D3448-7202-7FB8-8D70-37A3F95B65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18DAD609-D7B1-F632-B697-969B2406A8CB}"/>
              </a:ext>
            </a:extLst>
          </p:cNvPr>
          <p:cNvSpPr txBox="1"/>
          <p:nvPr/>
        </p:nvSpPr>
        <p:spPr>
          <a:xfrm>
            <a:off x="1408974" y="306875"/>
            <a:ext cx="7119983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800" b="1" dirty="0" err="1"/>
              <a:t>LLaMA</a:t>
            </a:r>
            <a:r>
              <a:rPr lang="en-US" altLang="ko-KR" sz="1800" b="1" dirty="0"/>
              <a:t>: Open and Efficient Foundation Language Models</a:t>
            </a:r>
            <a:endParaRPr lang="en-US" altLang="ko-KR" sz="18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F27478-2222-E2D2-0207-B3C061EF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2" y="1081523"/>
            <a:ext cx="4745095" cy="2194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808F5A-8462-4893-813C-F24234F01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342" y="1173193"/>
            <a:ext cx="2402537" cy="2139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65654D-4507-F519-727A-939FE5C11410}"/>
              </a:ext>
            </a:extLst>
          </p:cNvPr>
          <p:cNvSpPr txBox="1"/>
          <p:nvPr/>
        </p:nvSpPr>
        <p:spPr>
          <a:xfrm>
            <a:off x="1353975" y="870824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성능 비교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7899F9-04AA-84AF-9472-9387C43EBAF6}"/>
              </a:ext>
            </a:extLst>
          </p:cNvPr>
          <p:cNvSpPr txBox="1"/>
          <p:nvPr/>
        </p:nvSpPr>
        <p:spPr>
          <a:xfrm>
            <a:off x="1353974" y="3270110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탄소 배출량</a:t>
            </a:r>
            <a:endParaRPr lang="en-US" altLang="ko-KR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A9C29A9-C9CF-C9C7-A5C6-4B15520DB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910" y="3577887"/>
            <a:ext cx="3501055" cy="14335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C52444-3917-003B-F74D-F43636E39F7F}"/>
              </a:ext>
            </a:extLst>
          </p:cNvPr>
          <p:cNvSpPr txBox="1"/>
          <p:nvPr/>
        </p:nvSpPr>
        <p:spPr>
          <a:xfrm>
            <a:off x="5058382" y="3276027"/>
            <a:ext cx="402756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윤리적 고려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RealToxicityPrompts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모델 크기 증가 </a:t>
            </a:r>
            <a:r>
              <a:rPr lang="en-US" altLang="ko-KR" dirty="0"/>
              <a:t>-&gt; Toxicity </a:t>
            </a:r>
            <a:r>
              <a:rPr lang="ko-KR" altLang="en-US" dirty="0"/>
              <a:t>증가 경향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CrowS</a:t>
            </a:r>
            <a:r>
              <a:rPr lang="en-US" altLang="ko-KR" dirty="0"/>
              <a:t>-Pairs:</a:t>
            </a:r>
            <a:br>
              <a:rPr lang="en-US" altLang="ko-KR" dirty="0"/>
            </a:b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종교</a:t>
            </a:r>
            <a:r>
              <a:rPr lang="en-US" altLang="ko-KR" dirty="0"/>
              <a:t>, </a:t>
            </a:r>
            <a:r>
              <a:rPr lang="ko-KR" altLang="en-US" dirty="0"/>
              <a:t>외모 등에서 부분적 </a:t>
            </a:r>
            <a:r>
              <a:rPr lang="en-US" altLang="ko-KR" dirty="0"/>
              <a:t>bias </a:t>
            </a:r>
            <a:r>
              <a:rPr lang="ko-KR" altLang="en-US" dirty="0"/>
              <a:t>존재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TrustfulQA</a:t>
            </a:r>
            <a:r>
              <a:rPr lang="en-US" altLang="ko-KR" dirty="0"/>
              <a:t>: GPT-3 </a:t>
            </a:r>
            <a:r>
              <a:rPr lang="ko-KR" altLang="en-US" dirty="0"/>
              <a:t>대비 높은 점수</a:t>
            </a:r>
            <a:r>
              <a:rPr lang="en-US" altLang="ko-KR" dirty="0"/>
              <a:t>(</a:t>
            </a:r>
            <a:r>
              <a:rPr lang="ko-KR" altLang="en-US" dirty="0"/>
              <a:t>불안정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9416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7CF5DD84-18AF-D668-BEAD-99D47DF3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04C6CBA-D985-3F3B-2CD0-85FAD67FD98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F9EFD1A7-2D0D-4A06-8412-E4231E514C1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78492E1-5987-BBB4-59D2-940EF5E522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7A2E38A-AF65-253E-FF86-C850DA083F85}"/>
              </a:ext>
            </a:extLst>
          </p:cNvPr>
          <p:cNvSpPr txBox="1"/>
          <p:nvPr/>
        </p:nvSpPr>
        <p:spPr>
          <a:xfrm>
            <a:off x="1408974" y="306875"/>
            <a:ext cx="7119983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800" b="1" dirty="0"/>
              <a:t>Scaling Laws for Neural Language Models</a:t>
            </a:r>
            <a:endParaRPr lang="en-US" altLang="ko-KR" sz="18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99E61-56ED-288E-95D4-D10A8F04C89E}"/>
                  </a:ext>
                </a:extLst>
              </p:cNvPr>
              <p:cNvSpPr txBox="1"/>
              <p:nvPr/>
            </p:nvSpPr>
            <p:spPr>
              <a:xfrm>
                <a:off x="4572000" y="1281016"/>
                <a:ext cx="4365172" cy="335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b="1" dirty="0"/>
                  <a:t>언어 모델의 성능은 어떤 요소에 의해 결정되는가</a:t>
                </a:r>
                <a:r>
                  <a:rPr lang="en-US" altLang="ko-KR" b="1" dirty="0"/>
                  <a:t>?</a:t>
                </a:r>
              </a:p>
              <a:p>
                <a:endParaRPr lang="en-US" altLang="ko-KR" b="1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/>
                  <a:t>모델 크기 </a:t>
                </a:r>
                <a:r>
                  <a:rPr lang="en-US" altLang="ko-KR" dirty="0"/>
                  <a:t>(N), </a:t>
                </a:r>
                <a:r>
                  <a:rPr lang="ko-KR" altLang="en-US" dirty="0"/>
                  <a:t>데이터 크기 </a:t>
                </a:r>
                <a:r>
                  <a:rPr lang="en-US" altLang="ko-KR" dirty="0"/>
                  <a:t>(D), </a:t>
                </a:r>
                <a:r>
                  <a:rPr lang="ko-KR" altLang="en-US" dirty="0"/>
                  <a:t>학습 </a:t>
                </a:r>
                <a:r>
                  <a:rPr lang="ko-KR" altLang="en-US" dirty="0" err="1"/>
                  <a:t>연산량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(C)</a:t>
                </a:r>
                <a:r>
                  <a:rPr lang="ko-KR" altLang="en-US" dirty="0"/>
                  <a:t>의 차이를 두고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다양한 규모의 </a:t>
                </a:r>
                <a:r>
                  <a:rPr lang="en-US" altLang="ko-KR" dirty="0"/>
                  <a:t>Transformer</a:t>
                </a:r>
                <a:r>
                  <a:rPr lang="ko-KR" altLang="en-US" dirty="0"/>
                  <a:t>를 학습시켜 </a:t>
                </a:r>
                <a:r>
                  <a:rPr lang="en-US" altLang="ko-KR" dirty="0"/>
                  <a:t>Cross-entropy Loss</a:t>
                </a:r>
                <a:r>
                  <a:rPr lang="ko-KR" altLang="en-US" dirty="0"/>
                  <a:t>의 변화를 관찰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en-US" altLang="ko-KR" b="1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en-US" altLang="ko-KR" b="1" dirty="0"/>
              </a:p>
              <a:p>
                <a:r>
                  <a:rPr lang="ko-KR" altLang="en-US" sz="1600" b="1" dirty="0"/>
                  <a:t>핵심 발견</a:t>
                </a:r>
                <a:endParaRPr lang="en-US" altLang="ko-KR" sz="1600" b="1" dirty="0"/>
              </a:p>
              <a:p>
                <a:endParaRPr lang="en-US" altLang="ko-KR" b="1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성능은 </a:t>
                </a:r>
                <a:r>
                  <a:rPr lang="en-US" altLang="ko-KR" dirty="0"/>
                  <a:t>N, D, C</a:t>
                </a:r>
                <a:r>
                  <a:rPr lang="ko-KR" altLang="en-US" dirty="0"/>
                  <a:t>에 대해 정확한 </a:t>
                </a:r>
                <a:r>
                  <a:rPr lang="en-US" altLang="ko-KR" dirty="0"/>
                  <a:t>power law</a:t>
                </a:r>
                <a:r>
                  <a:rPr lang="ko-KR" altLang="en-US" dirty="0"/>
                  <a:t>를 따름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성능은 구조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깊이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폭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보다는 총 파라미터 수에 훨씬 민감함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err="1"/>
                  <a:t>과적합</a:t>
                </a:r>
                <a:r>
                  <a:rPr lang="ko-KR" altLang="en-US" dirty="0"/>
                  <a:t> 경계도 예측 가능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∝</m:t>
                    </m:r>
                    <m:r>
                      <m:rPr>
                        <m:nor/>
                      </m:rPr>
                      <a:rPr lang="en-US" altLang="ko-KR" i="0" dirty="0" smtClean="0"/>
                      <m:t> </m:t>
                    </m:r>
                    <m:sSup>
                      <m:sSup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0.74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Early stopping</a:t>
                </a:r>
                <a:r>
                  <a:rPr lang="ko-KR" altLang="en-US" dirty="0"/>
                  <a:t>이 효율적임을 수학적으로 증명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899E61-56ED-288E-95D4-D10A8F04C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81016"/>
                <a:ext cx="4365172" cy="3354765"/>
              </a:xfrm>
              <a:prstGeom prst="rect">
                <a:avLst/>
              </a:prstGeom>
              <a:blipFill>
                <a:blip r:embed="rId4"/>
                <a:stretch>
                  <a:fillRect l="-698" t="-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682BCED-B407-DC96-6A1A-E1ABAB945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4" y="947864"/>
            <a:ext cx="3057545" cy="38861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55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71607C1-1776-D747-F6DA-ED76F017C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740C9C1-3453-5FAE-457D-6DED3CB41A3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011E6D7C-D9C4-E259-BB73-78C8145658B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EFB3BD4-40B8-6479-5F64-D8FB899EC3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B5AF79D4-7555-9195-EE99-877D2645D165}"/>
              </a:ext>
            </a:extLst>
          </p:cNvPr>
          <p:cNvSpPr txBox="1"/>
          <p:nvPr/>
        </p:nvSpPr>
        <p:spPr>
          <a:xfrm>
            <a:off x="1408974" y="306875"/>
            <a:ext cx="7119983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800" b="1" dirty="0"/>
              <a:t>Scaling Laws for Neural Language Models</a:t>
            </a:r>
            <a:endParaRPr lang="en-US" altLang="ko-KR" sz="1800" b="1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B8EEF9-6291-5C2A-F2A5-ABDAAC9D6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88" y="734568"/>
            <a:ext cx="7328418" cy="19357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3E5635-1EA9-6E28-6E0F-89BC25798BEF}"/>
              </a:ext>
            </a:extLst>
          </p:cNvPr>
          <p:cNvSpPr txBox="1"/>
          <p:nvPr/>
        </p:nvSpPr>
        <p:spPr>
          <a:xfrm>
            <a:off x="1830741" y="2670278"/>
            <a:ext cx="6810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모델의 구조는 성능에 큰 영향을 미치지 않음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같은 파라미터에서 </a:t>
            </a:r>
            <a:r>
              <a:rPr lang="en-US" altLang="ko-KR" dirty="0"/>
              <a:t>Feed-Forward Ratio, layer </a:t>
            </a:r>
            <a:r>
              <a:rPr lang="ko-KR" altLang="en-US" dirty="0"/>
              <a:t>수</a:t>
            </a:r>
            <a:r>
              <a:rPr lang="en-US" altLang="ko-KR" dirty="0"/>
              <a:t>, head </a:t>
            </a:r>
            <a:r>
              <a:rPr lang="ko-KR" altLang="en-US" dirty="0"/>
              <a:t>수를 바꿔도 성능 차이가 크지 않음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C9CCE58-DFB0-BA58-02E9-A1BD8DC1C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74" y="3357399"/>
            <a:ext cx="4077426" cy="16831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905892-5BA8-B2CB-2A05-6A74C1F21788}"/>
              </a:ext>
            </a:extLst>
          </p:cNvPr>
          <p:cNvSpPr txBox="1"/>
          <p:nvPr/>
        </p:nvSpPr>
        <p:spPr>
          <a:xfrm>
            <a:off x="5486400" y="3532234"/>
            <a:ext cx="35540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Early Stopping &amp; Overfitting</a:t>
            </a:r>
          </a:p>
          <a:p>
            <a:r>
              <a:rPr lang="en-US" altLang="ko-KR" dirty="0"/>
              <a:t>Early stopping</a:t>
            </a:r>
            <a:r>
              <a:rPr lang="ko-KR" altLang="en-US" dirty="0"/>
              <a:t>을 했을 경우</a:t>
            </a:r>
            <a:r>
              <a:rPr lang="en-US" altLang="ko-KR" dirty="0"/>
              <a:t>, </a:t>
            </a:r>
            <a:r>
              <a:rPr lang="ko-KR" altLang="en-US" dirty="0"/>
              <a:t>테스트 손실은</a:t>
            </a:r>
            <a:endParaRPr lang="en-US" altLang="ko-KR" dirty="0"/>
          </a:p>
          <a:p>
            <a:r>
              <a:rPr lang="ko-KR" altLang="en-US" dirty="0"/>
              <a:t>모델 크기와 데이터셋의 크기에 다라 예측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과적합의 정도 또한 </a:t>
            </a:r>
            <a:r>
              <a:rPr lang="en-US" altLang="ko-KR" dirty="0"/>
              <a:t>N/D</a:t>
            </a:r>
            <a:r>
              <a:rPr lang="ko-KR" altLang="en-US" dirty="0"/>
              <a:t>에 따라 달라짐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86510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408</Words>
  <Application>Microsoft Office PowerPoint</Application>
  <PresentationFormat>화면 슬라이드 쇼(16:9)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Lucida Grande</vt:lpstr>
      <vt:lpstr>NanumGothic ExtraBold</vt:lpstr>
      <vt:lpstr>Arial</vt:lpstr>
      <vt:lpstr>Cambria Math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정성룡</dc:creator>
  <cp:lastModifiedBy>조영범</cp:lastModifiedBy>
  <cp:revision>11</cp:revision>
  <dcterms:modified xsi:type="dcterms:W3CDTF">2025-05-20T03:20:38Z</dcterms:modified>
</cp:coreProperties>
</file>