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4" r:id="rId7"/>
    <p:sldId id="274" r:id="rId8"/>
    <p:sldId id="266" r:id="rId9"/>
    <p:sldId id="267" r:id="rId10"/>
    <p:sldId id="268" r:id="rId11"/>
    <p:sldId id="275" r:id="rId12"/>
    <p:sldId id="276" r:id="rId13"/>
    <p:sldId id="270" r:id="rId14"/>
    <p:sldId id="269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74"/>
  </p:normalViewPr>
  <p:slideViewPr>
    <p:cSldViewPr snapToGrid="0">
      <p:cViewPr varScale="1">
        <p:scale>
          <a:sx n="103" d="100"/>
          <a:sy n="103" d="100"/>
        </p:scale>
        <p:origin x="71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816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683F524-51E8-EBA6-E0D6-6BB1B76FE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BDD151D-8C7E-E2C3-9FAB-0D6B7EBE9B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7974DF1A-8258-B7B9-F799-CF99B26E5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65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5895542-37F6-1EC6-2954-FF5159C63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48BAA16-15D3-BBB0-473E-C42CA6E431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9C8FF543-0B64-3E4B-E40B-61D75E595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351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60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379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68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021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676BB06-C3A9-F564-EE90-6683EC5A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98D2FE2-B72E-CFD0-44A6-AFA44C1B7E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582E09B-B734-58FF-ED67-7BDED54517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84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69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08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추천시스템 </a:t>
            </a:r>
            <a:r>
              <a:rPr lang="ko" sz="2500" b="1" dirty="0">
                <a:solidFill>
                  <a:srgbClr val="19264B"/>
                </a:solidFill>
              </a:rPr>
              <a:t>스터</a:t>
            </a:r>
            <a:r>
              <a:rPr lang="ko" altLang="en-US" sz="2500" b="1" dirty="0">
                <a:solidFill>
                  <a:srgbClr val="19264B"/>
                </a:solidFill>
              </a:rPr>
              <a:t>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</a:t>
            </a:r>
            <a:r>
              <a:rPr lang="en-US" altLang="ko-KR" dirty="0">
                <a:solidFill>
                  <a:srgbClr val="19264B"/>
                </a:solidFill>
              </a:rPr>
              <a:t>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한승원</a:t>
            </a:r>
            <a:r>
              <a:rPr lang="en-US" altLang="ko-KR" sz="1100" dirty="0">
                <a:solidFill>
                  <a:srgbClr val="19264B"/>
                </a:solidFill>
              </a:rPr>
              <a:t>		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TF-IDF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1E30B-469B-F69F-D784-EBEB97A627A3}"/>
              </a:ext>
            </a:extLst>
          </p:cNvPr>
          <p:cNvSpPr txBox="1"/>
          <p:nvPr/>
        </p:nvSpPr>
        <p:spPr>
          <a:xfrm>
            <a:off x="1408974" y="845455"/>
            <a:ext cx="7076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solidFill>
                  <a:srgbClr val="131313"/>
                </a:solidFill>
                <a:effectLst/>
                <a:latin typeface="Helvetica" pitchFamily="2" charset="0"/>
              </a:rPr>
              <a:t>TF-IDF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는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" pitchFamily="2" charset="0"/>
              </a:rPr>
              <a:t>특정 문서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 내에 </a:t>
            </a:r>
            <a:r>
              <a:rPr lang="ko-KR" altLang="en-US" b="1" dirty="0">
                <a:solidFill>
                  <a:srgbClr val="131313"/>
                </a:solidFill>
                <a:effectLst/>
                <a:latin typeface="Helvetica" pitchFamily="2" charset="0"/>
              </a:rPr>
              <a:t>특정 단어가 얼마나 자주 등장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하는 지를 의미하는 단어 빈도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TF)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와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" pitchFamily="2" charset="0"/>
              </a:rPr>
              <a:t>전체 문서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에서 </a:t>
            </a:r>
            <a:r>
              <a:rPr lang="ko-KR" altLang="en-US" b="1" dirty="0">
                <a:solidFill>
                  <a:srgbClr val="131313"/>
                </a:solidFill>
                <a:effectLst/>
                <a:latin typeface="Helvetica" pitchFamily="2" charset="0"/>
              </a:rPr>
              <a:t>특정 단어가 얼마나 자주 등장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하는지를 의미하는 역문서 빈도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DF)</a:t>
            </a:r>
            <a:r>
              <a:rPr lang="ko-KR" altLang="en-US" dirty="0" err="1">
                <a:solidFill>
                  <a:srgbClr val="131313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 통해서 “다른 문서에서는 등장하지 않지만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Helvetica" pitchFamily="2" charset="0"/>
              </a:rPr>
              <a:t>특정 문서에서만 자주 등장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하는 단</a:t>
            </a:r>
            <a:r>
              <a:rPr lang="ko-KR" altLang="en-US" dirty="0">
                <a:solidFill>
                  <a:srgbClr val="131313"/>
                </a:solidFill>
                <a:latin typeface="Helvetica" pitchFamily="2" charset="0"/>
              </a:rPr>
              <a:t>어</a:t>
            </a:r>
            <a:r>
              <a:rPr lang="en-US" altLang="ko-KR" dirty="0">
                <a:solidFill>
                  <a:srgbClr val="131313"/>
                </a:solidFill>
                <a:latin typeface="Helvetica" pitchFamily="2" charset="0"/>
              </a:rPr>
              <a:t>”</a:t>
            </a:r>
            <a:r>
              <a:rPr lang="ko-KR" altLang="en-US" dirty="0" err="1">
                <a:solidFill>
                  <a:srgbClr val="131313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 찾아서 문서 내 단어의 가중치를 계산하는 방법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8B172-8519-94C4-2041-96A1400D6A9C}"/>
              </a:ext>
            </a:extLst>
          </p:cNvPr>
          <p:cNvSpPr txBox="1">
            <a:spLocks/>
          </p:cNvSpPr>
          <p:nvPr/>
        </p:nvSpPr>
        <p:spPr>
          <a:xfrm>
            <a:off x="1527048" y="1799562"/>
            <a:ext cx="56144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TF(d,</a:t>
            </a:r>
            <a:r>
              <a:rPr kumimoji="1" lang="ko-KR" altLang="en-US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t)</a:t>
            </a:r>
          </a:p>
          <a:p>
            <a:r>
              <a:rPr kumimoji="1" lang="ko-KR" altLang="en-US" dirty="0"/>
              <a:t>특정 문서 </a:t>
            </a:r>
            <a:r>
              <a:rPr kumimoji="1" lang="en-US" altLang="ko-KR" dirty="0"/>
              <a:t>d </a:t>
            </a:r>
            <a:r>
              <a:rPr kumimoji="1" lang="ko-KR" altLang="en-US" dirty="0"/>
              <a:t>에서의 특정 단어 </a:t>
            </a:r>
            <a:r>
              <a:rPr kumimoji="1" lang="en-US" altLang="ko-KR" dirty="0"/>
              <a:t>t</a:t>
            </a:r>
            <a:r>
              <a:rPr kumimoji="1" lang="ko-KR" altLang="en-US" dirty="0"/>
              <a:t>의 등장 횟수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DF(t)</a:t>
            </a:r>
          </a:p>
          <a:p>
            <a:r>
              <a:rPr kumimoji="1" lang="ko-KR" altLang="en-US" dirty="0"/>
              <a:t>특정 단어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가 등장한 문서의 수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sz="1800" dirty="0">
                <a:latin typeface="NanumGothic" panose="020D0604000000000000" pitchFamily="34" charset="-127"/>
                <a:ea typeface="NanumGothic" panose="020D0604000000000000" pitchFamily="34" charset="-127"/>
              </a:rPr>
              <a:t>IDF(d, t)</a:t>
            </a:r>
          </a:p>
          <a:p>
            <a:r>
              <a:rPr kumimoji="1" lang="en-US" altLang="ko-KR" dirty="0"/>
              <a:t>DF(t)</a:t>
            </a:r>
            <a:r>
              <a:rPr kumimoji="1" lang="ko-KR" altLang="en-US" dirty="0"/>
              <a:t>에 반비례하는 수</a:t>
            </a:r>
            <a:endParaRPr kumimoji="1"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440B41-9389-F641-4CA5-C35725EC6E45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80" y="3791990"/>
            <a:ext cx="3442208" cy="93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D84B7A-2521-70EB-D606-4EF32C03204F}"/>
              </a:ext>
            </a:extLst>
          </p:cNvPr>
          <p:cNvSpPr txBox="1"/>
          <p:nvPr/>
        </p:nvSpPr>
        <p:spPr>
          <a:xfrm>
            <a:off x="4876800" y="2772093"/>
            <a:ext cx="3956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TF(d, t) * IDF(d, t) = TF-IDF(d, t)</a:t>
            </a:r>
            <a:endParaRPr kumimoji="1" lang="ko-KR" altLang="en-US" sz="2000" b="1" dirty="0">
              <a:solidFill>
                <a:srgbClr val="FF000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272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BA19C26-F838-F52D-EA70-4F6C77401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BD57659-457E-3EA5-C93A-5EB89301E75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A00B313-8FE1-508B-6A15-55888C2F4B4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5C3A78D-C100-0E43-E153-25CD429198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901A6CD-7EC2-D1D6-84D3-FE64A5977B9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TF-IDF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 사용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2F504DF-83CE-50BA-5729-7138180880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CECD15C-4AB0-B81A-9E9F-E61E8D86B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DB709C8-D2F7-F41B-1E6A-42D0EED861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1DF154-CDDD-CDF0-F5F4-FD1EA937A45F}"/>
              </a:ext>
            </a:extLst>
          </p:cNvPr>
          <p:cNvSpPr/>
          <p:nvPr/>
        </p:nvSpPr>
        <p:spPr>
          <a:xfrm>
            <a:off x="1538227" y="984559"/>
            <a:ext cx="1769326" cy="14347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텍스트 추출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en-US" altLang="ko-KR" b="1" dirty="0" err="1">
                <a:solidFill>
                  <a:schemeClr val="tx1"/>
                </a:solidFill>
              </a:rPr>
              <a:t>OverView</a:t>
            </a:r>
            <a:r>
              <a:rPr lang="en-US" altLang="ko-KR" b="1" dirty="0">
                <a:solidFill>
                  <a:schemeClr val="tx1"/>
                </a:solidFill>
              </a:rPr>
              <a:t>) &amp; </a:t>
            </a:r>
            <a:r>
              <a:rPr lang="ko-KR" altLang="en-US" b="1" dirty="0" err="1">
                <a:solidFill>
                  <a:schemeClr val="tx1"/>
                </a:solidFill>
              </a:rPr>
              <a:t>전처리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CFA5AB-01DC-CE44-FB94-46DA7829B9B3}"/>
              </a:ext>
            </a:extLst>
          </p:cNvPr>
          <p:cNvSpPr/>
          <p:nvPr/>
        </p:nvSpPr>
        <p:spPr>
          <a:xfrm>
            <a:off x="4162480" y="984558"/>
            <a:ext cx="1769326" cy="14347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Cosine</a:t>
            </a:r>
            <a:r>
              <a:rPr lang="ko-KR" altLang="en-US" b="1" dirty="0">
                <a:solidFill>
                  <a:schemeClr val="tx1"/>
                </a:solidFill>
              </a:rPr>
              <a:t> 유사도 계산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DBAE27-B6F4-06F7-CA45-0A804CD6A29C}"/>
              </a:ext>
            </a:extLst>
          </p:cNvPr>
          <p:cNvSpPr/>
          <p:nvPr/>
        </p:nvSpPr>
        <p:spPr>
          <a:xfrm>
            <a:off x="6978948" y="984558"/>
            <a:ext cx="1769326" cy="14347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Ref.</a:t>
            </a:r>
            <a:r>
              <a:rPr lang="ko-KR" altLang="en-US" dirty="0">
                <a:solidFill>
                  <a:schemeClr val="tx1"/>
                </a:solidFill>
              </a:rPr>
              <a:t> 영화 추천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F2B88AE-A320-140F-16EE-A93017BC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441" y="3062429"/>
            <a:ext cx="2703842" cy="18341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9BEC77-0F71-7DD7-26F8-BE8881CE41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955" y="3405742"/>
            <a:ext cx="6141558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9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83685DB-0E93-EB0F-75D8-B5B251FDB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5C1E0C6-A2CF-E18C-8D59-A02A5047405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8F6D416-A66A-F597-A0A6-EE258CEC74A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FDD9CCA8-73FD-1CF4-C829-BFE365ABD94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41C5D40-8603-CDDD-6D46-3F26E2C8E8FA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TF-IDF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코드 사용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D982500-7D36-DBE7-3732-9848E4B84F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67B9119-35C4-81CD-CE79-7EAD79A0B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8AE2381-2606-F350-624C-3F6321B5EE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F0A3FA-38EE-AC78-5ECA-C0D6B027DD23}"/>
              </a:ext>
            </a:extLst>
          </p:cNvPr>
          <p:cNvSpPr/>
          <p:nvPr/>
        </p:nvSpPr>
        <p:spPr>
          <a:xfrm>
            <a:off x="6280096" y="2279350"/>
            <a:ext cx="1769326" cy="143479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Ref.</a:t>
            </a:r>
            <a:r>
              <a:rPr lang="ko-KR" altLang="en-US" dirty="0">
                <a:solidFill>
                  <a:schemeClr val="tx1"/>
                </a:solidFill>
              </a:rPr>
              <a:t> 영화 추천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230486-C7A9-7BB0-437D-57B1E0E4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556" y="1235963"/>
            <a:ext cx="3086367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06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Word2Vec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1E30B-469B-F69F-D784-EBEB97A627A3}"/>
              </a:ext>
            </a:extLst>
          </p:cNvPr>
          <p:cNvSpPr txBox="1"/>
          <p:nvPr/>
        </p:nvSpPr>
        <p:spPr>
          <a:xfrm>
            <a:off x="1408975" y="845454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Word2Vec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은 단어를 벡터로 바꿔주는 </a:t>
            </a:r>
            <a:r>
              <a:rPr lang="ko-KR" altLang="en-US" dirty="0" err="1">
                <a:solidFill>
                  <a:srgbClr val="131313"/>
                </a:solidFill>
                <a:effectLst/>
                <a:latin typeface="Helvetica" pitchFamily="2" charset="0"/>
              </a:rPr>
              <a:t>임베딩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 방법론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. 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이러한 벡터를 기준으로 유사도를 계산한다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.</a:t>
            </a:r>
            <a:endParaRPr lang="ko-KR" altLang="en-US" dirty="0">
              <a:solidFill>
                <a:srgbClr val="131313"/>
              </a:solidFill>
              <a:effectLst/>
              <a:latin typeface="Helvetica" pitchFamily="2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441924-191D-03E7-E3A4-007D4E79803F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76" y="2579316"/>
            <a:ext cx="6620248" cy="11253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3B270-E739-302B-E0C6-FBB5F14EA8AF}"/>
              </a:ext>
            </a:extLst>
          </p:cNvPr>
          <p:cNvSpPr txBox="1"/>
          <p:nvPr/>
        </p:nvSpPr>
        <p:spPr>
          <a:xfrm>
            <a:off x="1408975" y="1450775"/>
            <a:ext cx="613409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000000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알고리즘</a:t>
            </a:r>
            <a:endParaRPr lang="en" altLang="ko-KR" sz="1800" b="1" dirty="0">
              <a:solidFill>
                <a:srgbClr val="000000"/>
              </a:solidFill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CBOW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는 </a:t>
            </a:r>
            <a:r>
              <a:rPr lang="ko-KR" altLang="en-US" dirty="0">
                <a:solidFill>
                  <a:srgbClr val="FB0007"/>
                </a:solidFill>
                <a:effectLst/>
                <a:latin typeface="Helvetica" pitchFamily="2" charset="0"/>
              </a:rPr>
              <a:t>주변에 있는 단어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들을 가지고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ko-KR" altLang="en-US" dirty="0">
                <a:solidFill>
                  <a:srgbClr val="FB0007"/>
                </a:solidFill>
                <a:effectLst/>
                <a:latin typeface="Helvetica" pitchFamily="2" charset="0"/>
              </a:rPr>
              <a:t>중간에 있는 단어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들을 예측하는 방법이며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Skip-Gram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은 중간에 있는 단어로 주변 단어들을 예측하는 방법입니다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D83A1-FECC-4695-A765-FEDCCD864446}"/>
              </a:ext>
            </a:extLst>
          </p:cNvPr>
          <p:cNvSpPr txBox="1"/>
          <p:nvPr/>
        </p:nvSpPr>
        <p:spPr>
          <a:xfrm>
            <a:off x="1408975" y="3859796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주변 단어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주변에 있는 단어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you, goodbye)</a:t>
            </a: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중심 단어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effectLst/>
                <a:latin typeface="Helvetica" pitchFamily="2" charset="0"/>
              </a:rPr>
              <a:t>중간에 있는 단어 </a:t>
            </a:r>
            <a:r>
              <a:rPr lang="en-US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(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say)</a:t>
            </a:r>
          </a:p>
          <a:p>
            <a:r>
              <a:rPr lang="ko-KR" altLang="en-US" dirty="0">
                <a:solidFill>
                  <a:srgbClr val="1C1C1C"/>
                </a:solidFill>
                <a:effectLst/>
                <a:latin typeface="Helvetica" pitchFamily="2" charset="0"/>
              </a:rPr>
              <a:t>윈도우 크기 </a:t>
            </a:r>
            <a:r>
              <a:rPr lang="en-US" altLang="ko-KR" dirty="0">
                <a:solidFill>
                  <a:srgbClr val="1C1C1C"/>
                </a:solidFill>
                <a:effectLst/>
                <a:latin typeface="Helvetica" pitchFamily="2" charset="0"/>
              </a:rPr>
              <a:t>: </a:t>
            </a:r>
            <a:r>
              <a:rPr lang="ko-KR" altLang="en-US" dirty="0">
                <a:solidFill>
                  <a:srgbClr val="1C1C1C"/>
                </a:solidFill>
                <a:effectLst/>
                <a:latin typeface="Helvetica" pitchFamily="2" charset="0"/>
              </a:rPr>
              <a:t>주변을 몇 칸까지 볼 지에 대한 크기 </a:t>
            </a:r>
            <a:r>
              <a:rPr lang="en-US" altLang="ko-KR" dirty="0">
                <a:solidFill>
                  <a:srgbClr val="1C1C1C"/>
                </a:solidFill>
                <a:effectLst/>
                <a:latin typeface="Helvetica" pitchFamily="2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91104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컨텐츠 기반 필터링의 장점과 한계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47F43-D4A6-0CDD-D52D-3365372F001F}"/>
              </a:ext>
            </a:extLst>
          </p:cNvPr>
          <p:cNvSpPr txBox="1"/>
          <p:nvPr/>
        </p:nvSpPr>
        <p:spPr>
          <a:xfrm>
            <a:off x="1545336" y="1055550"/>
            <a:ext cx="701344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131313"/>
                </a:solidFill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장점</a:t>
            </a:r>
            <a:endParaRPr lang="ko-KR" altLang="en-US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- item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의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feature</a:t>
            </a:r>
            <a:r>
              <a:rPr lang="ko-KR" altLang="en-US" dirty="0" err="1">
                <a:solidFill>
                  <a:srgbClr val="131313"/>
                </a:solidFill>
                <a:effectLst/>
                <a:latin typeface="Helvetica" pitchFamily="2" charset="0"/>
              </a:rPr>
              <a:t>를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 통해서 추천을 하기에 추천이 된 이유를 설명하기 용이함</a:t>
            </a:r>
            <a:endParaRPr lang="en-US" altLang="ko-KR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- 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사용자가 평점을 매기지 않은 새로운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item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이 들어올 경우에도 추천이 가능함</a:t>
            </a:r>
          </a:p>
          <a:p>
            <a:endParaRPr kumimoji="1" lang="en-US" altLang="ko-KR" dirty="0"/>
          </a:p>
          <a:p>
            <a:r>
              <a:rPr kumimoji="1" lang="ko-KR" altLang="en-US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한계</a:t>
            </a:r>
            <a:endParaRPr kumimoji="1" lang="en-US" altLang="ko-KR" sz="2000" b="1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item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의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feature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을 추출해야 하고 이를 통해서 추천하기때문에 제대로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feature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을 추출하지 못하면 정확도가 낮음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. </a:t>
            </a:r>
          </a:p>
          <a:p>
            <a:pPr lvl="3"/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	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기존의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item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과 유사한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item 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위주로만 추천하기에 새로운 장르의 </a:t>
            </a:r>
            <a:r>
              <a:rPr lang="en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item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을 추천하기 어렵다</a:t>
            </a:r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r>
              <a:rPr lang="en-US" altLang="ko-KR" dirty="0">
                <a:solidFill>
                  <a:srgbClr val="131313"/>
                </a:solidFill>
                <a:effectLst/>
                <a:latin typeface="Helvetica" pitchFamily="2" charset="0"/>
              </a:rPr>
              <a:t>- </a:t>
            </a:r>
            <a:r>
              <a:rPr lang="ko-KR" altLang="en-US" dirty="0">
                <a:solidFill>
                  <a:srgbClr val="131313"/>
                </a:solidFill>
                <a:effectLst/>
                <a:latin typeface="Helvetica" pitchFamily="2" charset="0"/>
              </a:rPr>
              <a:t>새로운 사용자에 대해서 충분한 평점이 쌓이기 전까지는 추천하기 힘</a:t>
            </a:r>
            <a:r>
              <a:rPr lang="ko-KR" altLang="en-US" dirty="0">
                <a:solidFill>
                  <a:srgbClr val="131313"/>
                </a:solidFill>
                <a:latin typeface="Helvetica" pitchFamily="2" charset="0"/>
              </a:rPr>
              <a:t>들다</a:t>
            </a:r>
            <a:r>
              <a:rPr lang="en-US" altLang="ko-KR" dirty="0">
                <a:solidFill>
                  <a:srgbClr val="131313"/>
                </a:solidFill>
                <a:latin typeface="Helvetica" pitchFamily="2" charset="0"/>
              </a:rPr>
              <a:t>.</a:t>
            </a:r>
            <a:endParaRPr lang="ko-KR" altLang="en-US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230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47F43-D4A6-0CDD-D52D-3365372F001F}"/>
              </a:ext>
            </a:extLst>
          </p:cNvPr>
          <p:cNvSpPr txBox="1"/>
          <p:nvPr/>
        </p:nvSpPr>
        <p:spPr>
          <a:xfrm>
            <a:off x="1453896" y="872670"/>
            <a:ext cx="70134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000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000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000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000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000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2800" b="1" dirty="0">
                <a:solidFill>
                  <a:srgbClr val="13131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lang="en-US" altLang="ko-KR" sz="2800" b="1" dirty="0">
                <a:solidFill>
                  <a:srgbClr val="13131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2800" dirty="0">
              <a:solidFill>
                <a:srgbClr val="131313"/>
              </a:solidFill>
              <a:effectLst/>
              <a:latin typeface="Helvetica" pitchFamily="2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641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689025" y="1309896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" altLang="en-US" dirty="0"/>
              <a:t>한승원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에너지시스템공학부</a:t>
            </a:r>
            <a:r>
              <a:rPr lang="en-US" altLang="ko-KR" dirty="0"/>
              <a:t>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</a:t>
            </a:r>
            <a:r>
              <a:rPr lang="ko" altLang="en-US" dirty="0"/>
              <a:t> 백승범</a:t>
            </a:r>
            <a:endParaRPr lang="en-US" altLang="k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응용통계학과</a:t>
            </a:r>
            <a:r>
              <a:rPr lang="en-US" altLang="ko-KR" dirty="0"/>
              <a:t>)</a:t>
            </a:r>
            <a:endParaRPr lang="en-US" altLang="ko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A7F185-4253-2D88-8B28-467D2B78ADFE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26098" y="1190891"/>
            <a:ext cx="5057582" cy="36457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70A5FB-23EA-72D7-5A7A-F7BE771A7FB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149639" y="845454"/>
            <a:ext cx="5275289" cy="31272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A7B091-6CAB-638F-55BE-54C68002DBEB}"/>
              </a:ext>
            </a:extLst>
          </p:cNvPr>
          <p:cNvSpPr txBox="1"/>
          <p:nvPr/>
        </p:nvSpPr>
        <p:spPr>
          <a:xfrm>
            <a:off x="1536192" y="4096512"/>
            <a:ext cx="6784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매주 유튜브 </a:t>
            </a:r>
            <a:r>
              <a:rPr kumimoji="1" lang="en-US" altLang="ko-KR" dirty="0"/>
              <a:t>T</a:t>
            </a:r>
            <a:r>
              <a:rPr kumimoji="1" lang="ko-KR" altLang="en-US" dirty="0"/>
              <a:t>아카데미 추천시스템 강의 학습 후</a:t>
            </a:r>
            <a:endParaRPr kumimoji="1" lang="en-US" altLang="ko-KR" dirty="0"/>
          </a:p>
          <a:p>
            <a:r>
              <a:rPr kumimoji="1" lang="ko-KR" altLang="en-US" dirty="0"/>
              <a:t>금요일에 </a:t>
            </a:r>
            <a:r>
              <a:rPr kumimoji="1" lang="ko-KR" altLang="en-US" dirty="0" err="1"/>
              <a:t>비대면</a:t>
            </a:r>
            <a:r>
              <a:rPr kumimoji="1" lang="ko-KR" altLang="en-US" dirty="0"/>
              <a:t> 화상회의를 통해 내용 리뷰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요약 및 질문 </a:t>
            </a:r>
            <a:endParaRPr kumimoji="1" lang="en-US" altLang="ko-K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855A45-20BE-A24C-B55C-F1BC76C26FE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29968" y="932688"/>
            <a:ext cx="5924296" cy="4022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연관분석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9DFE6-516B-5808-A9D1-62710CC957E7}"/>
              </a:ext>
            </a:extLst>
          </p:cNvPr>
          <p:cNvSpPr txBox="1"/>
          <p:nvPr/>
        </p:nvSpPr>
        <p:spPr>
          <a:xfrm>
            <a:off x="1408975" y="845454"/>
            <a:ext cx="69402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Item/User/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구매 행동 사이의 일정한 규칙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Rule)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을 찾아내어 분석 대상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0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간에 어떤 관계가 있는지 탐색하는 분석 방법론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E6C9F-2ED8-D572-EED1-338599CBF8AE}"/>
              </a:ext>
            </a:extLst>
          </p:cNvPr>
          <p:cNvSpPr txBox="1"/>
          <p:nvPr/>
        </p:nvSpPr>
        <p:spPr>
          <a:xfrm>
            <a:off x="1408975" y="2142962"/>
            <a:ext cx="198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평가지표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A44049-D0F5-3C0B-2972-C840E1F3CA1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2876578"/>
            <a:ext cx="3280629" cy="7856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A5C11D-8C8C-E76E-58B3-5880BB144FCB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194554" y="2876578"/>
            <a:ext cx="3280629" cy="7856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B60A07-60CD-C561-5FD1-07AE980321AB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258360" y="4017693"/>
            <a:ext cx="3280629" cy="7856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1F3634-2FF3-7F4A-E5F6-81ECB1F2944F}"/>
              </a:ext>
            </a:extLst>
          </p:cNvPr>
          <p:cNvSpPr txBox="1"/>
          <p:nvPr/>
        </p:nvSpPr>
        <p:spPr>
          <a:xfrm>
            <a:off x="1499616" y="2571750"/>
            <a:ext cx="189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Support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지지도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1A5170-DC78-1359-610E-4495BBD088AD}"/>
              </a:ext>
            </a:extLst>
          </p:cNvPr>
          <p:cNvSpPr txBox="1"/>
          <p:nvPr/>
        </p:nvSpPr>
        <p:spPr>
          <a:xfrm>
            <a:off x="2271430" y="3718707"/>
            <a:ext cx="189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Confidence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신뢰도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E0F8B-A529-C1B1-ED1E-354E136344A8}"/>
              </a:ext>
            </a:extLst>
          </p:cNvPr>
          <p:cNvSpPr txBox="1"/>
          <p:nvPr/>
        </p:nvSpPr>
        <p:spPr>
          <a:xfrm>
            <a:off x="5194554" y="2540365"/>
            <a:ext cx="1893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Lift (</a:t>
            </a:r>
            <a:r>
              <a:rPr kumimoji="1" lang="ko-KR" altLang="en-US" dirty="0"/>
              <a:t>향상도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53B7C-FBE8-0B6F-08C8-0FE2F7CFC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309" y="1497012"/>
            <a:ext cx="3347260" cy="83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6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Apirori</a:t>
            </a:r>
            <a:r>
              <a:rPr lang="en-US" altLang="ko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알고리즘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1E30B-469B-F69F-D784-EBEB97A627A3}"/>
              </a:ext>
            </a:extLst>
          </p:cNvPr>
          <p:cNvSpPr txBox="1"/>
          <p:nvPr/>
        </p:nvSpPr>
        <p:spPr>
          <a:xfrm>
            <a:off x="1408975" y="845454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모든 항목을 찾는 대신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ko-KR" altLang="en-US" b="1" i="0" u="none" strike="noStrike" dirty="0">
                <a:solidFill>
                  <a:srgbClr val="CB912F"/>
                </a:solidFill>
                <a:effectLst/>
              </a:rPr>
              <a:t>최소 지지도</a:t>
            </a:r>
            <a:r>
              <a:rPr lang="en-US" altLang="ko-KR" b="1" i="0" u="none" strike="noStrike" dirty="0">
                <a:solidFill>
                  <a:srgbClr val="CB912F"/>
                </a:solidFill>
                <a:effectLst/>
              </a:rPr>
              <a:t>(</a:t>
            </a:r>
            <a:r>
              <a:rPr lang="en" altLang="ko-KR" b="1" i="0" u="none" strike="noStrike" dirty="0">
                <a:solidFill>
                  <a:srgbClr val="CB912F"/>
                </a:solidFill>
                <a:effectLst/>
              </a:rPr>
              <a:t>Minimum Support</a:t>
            </a:r>
            <a:r>
              <a:rPr lang="en" altLang="ko-KR" b="0" i="0" u="none" strike="noStrike" dirty="0">
                <a:solidFill>
                  <a:srgbClr val="CB912F"/>
                </a:solidFill>
                <a:effectLst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을 설정해서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이 이상의 값을 가지는 항목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상품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을 추출하는 방법</a:t>
            </a:r>
            <a:endParaRPr kumimoji="1" lang="ko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EB4101-0BD5-3437-750B-CED77D46851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484376"/>
            <a:ext cx="4562602" cy="2932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FCA39-683F-5465-8C7A-59246427CD50}"/>
              </a:ext>
            </a:extLst>
          </p:cNvPr>
          <p:cNvSpPr txBox="1"/>
          <p:nvPr/>
        </p:nvSpPr>
        <p:spPr>
          <a:xfrm>
            <a:off x="5931806" y="1189503"/>
            <a:ext cx="2672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개의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Item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을 가지고 단일 항목 집단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A,B,C,D,E)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생성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단일 항목 집단에서 최소 지지도 이상의 항목</a:t>
            </a:r>
            <a:r>
              <a:rPr lang="en-US" altLang="ko-KR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(</a:t>
            </a:r>
            <a:r>
              <a:rPr lang="ko-KR" altLang="en-US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회색 제외</a:t>
            </a:r>
            <a:r>
              <a:rPr lang="en-US" altLang="ko-KR" b="0" i="0" u="none" strike="noStrike" dirty="0">
                <a:solidFill>
                  <a:schemeClr val="bg1">
                    <a:lumMod val="50000"/>
                  </a:schemeClr>
                </a:solidFill>
                <a:effectLst/>
              </a:rPr>
              <a:t>)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선택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과정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2)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에서 선택한 항목으로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3(</a:t>
            </a:r>
            <a:r>
              <a:rPr lang="en-US" altLang="ko-KR" dirty="0"/>
              <a:t>n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개 항목 집단 선택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위 과정을 반복해서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개의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K-Item Frequent Set(K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개 항목 집단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을 생성 할 때까지 반복함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92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5FF153C-75A3-7726-3F04-5E9D2D99E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0423EBF-5006-51B5-D1C9-6AC8F625964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7149A77-EABA-D8A2-DAB6-5FC7918D34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D765A7CE-ED71-0C1C-F837-A95A758039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6A5F8D8-BBDA-437B-A01F-B95AF75FDE1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Apirori</a:t>
            </a:r>
            <a:r>
              <a:rPr lang="en-US" alt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알고리즘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7DB37D8-7B70-7376-113F-288AB0E95A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71E9B46-BFEE-2208-7CD8-049112D17F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BCAE0-4116-1BD0-4E5C-A8D88B4D9E72}"/>
              </a:ext>
            </a:extLst>
          </p:cNvPr>
          <p:cNvSpPr txBox="1"/>
          <p:nvPr/>
        </p:nvSpPr>
        <p:spPr>
          <a:xfrm>
            <a:off x="1609344" y="4416552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장점으로는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ko-KR" altLang="en-US" b="1" i="0" u="none" strike="noStrike" dirty="0">
                <a:solidFill>
                  <a:srgbClr val="448361"/>
                </a:solidFill>
                <a:effectLst/>
              </a:rPr>
              <a:t>원리가 간단</a:t>
            </a:r>
            <a:r>
              <a:rPr lang="ko-KR" altLang="en-US" b="0" i="0" u="none" strike="noStrike" dirty="0">
                <a:solidFill>
                  <a:srgbClr val="448361"/>
                </a:solidFill>
                <a:effectLst/>
              </a:rPr>
              <a:t>하고</a:t>
            </a:r>
            <a:r>
              <a:rPr lang="en-US" altLang="ko-KR" b="0" i="0" u="none" strike="noStrike" dirty="0">
                <a:solidFill>
                  <a:srgbClr val="448361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448361"/>
                </a:solidFill>
                <a:effectLst/>
              </a:rPr>
              <a:t>분석 시 </a:t>
            </a:r>
            <a:r>
              <a:rPr lang="ko-KR" altLang="en-US" b="1" i="0" u="none" strike="noStrike" dirty="0">
                <a:solidFill>
                  <a:srgbClr val="448361"/>
                </a:solidFill>
                <a:effectLst/>
              </a:rPr>
              <a:t>세부적인 의미를 파악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할 수 있지만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" altLang="ko-KR" b="0" i="0" u="none" strike="noStrike" dirty="0">
                <a:solidFill>
                  <a:srgbClr val="D44C47"/>
                </a:solidFill>
                <a:effectLst/>
              </a:rPr>
              <a:t>Data</a:t>
            </a:r>
            <a:r>
              <a:rPr lang="ko-KR" altLang="en-US" b="0" i="0" u="none" strike="noStrike" dirty="0">
                <a:solidFill>
                  <a:srgbClr val="D44C47"/>
                </a:solidFill>
                <a:effectLst/>
              </a:rPr>
              <a:t>가 클 경우</a:t>
            </a:r>
            <a:r>
              <a:rPr lang="en-US" altLang="ko-KR" b="0" i="0" u="none" strike="noStrike" dirty="0">
                <a:solidFill>
                  <a:srgbClr val="D44C47"/>
                </a:solidFill>
                <a:effectLst/>
              </a:rPr>
              <a:t>, </a:t>
            </a:r>
            <a:r>
              <a:rPr lang="ko-KR" altLang="en-US" b="1" i="0" u="none" strike="noStrike" dirty="0" err="1">
                <a:solidFill>
                  <a:srgbClr val="D44C47"/>
                </a:solidFill>
                <a:effectLst/>
              </a:rPr>
              <a:t>연산량이</a:t>
            </a:r>
            <a:r>
              <a:rPr lang="ko-KR" altLang="en-US" b="1" i="0" u="none" strike="noStrike" dirty="0">
                <a:solidFill>
                  <a:srgbClr val="D44C47"/>
                </a:solidFill>
                <a:effectLst/>
              </a:rPr>
              <a:t> 너무 많다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는 단점은 여전히 존재한다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kumimoji="1" lang="ko-KR" altLang="en-US" dirty="0"/>
          </a:p>
        </p:txBody>
      </p:sp>
      <p:pic>
        <p:nvPicPr>
          <p:cNvPr id="1026" name="Picture 2" descr="Apriori / FP-Growth Algorithm">
            <a:extLst>
              <a:ext uri="{FF2B5EF4-FFF2-40B4-BE49-F238E27FC236}">
                <a16:creationId xmlns:a16="http://schemas.microsoft.com/office/drawing/2014/main" id="{1FAECC90-F03E-7AD2-AA55-452BE764A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232" y="736554"/>
            <a:ext cx="5258729" cy="33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80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컨텐츠 기반 필터링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11E30B-469B-F69F-D784-EBEB97A627A3}"/>
              </a:ext>
            </a:extLst>
          </p:cNvPr>
          <p:cNvSpPr txBox="1"/>
          <p:nvPr/>
        </p:nvSpPr>
        <p:spPr>
          <a:xfrm>
            <a:off x="1408975" y="845454"/>
            <a:ext cx="6035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User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가 이전에 선호한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Content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의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특성와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비슷한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Content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찾아 추천하는 방식</a:t>
            </a:r>
            <a:endParaRPr kumimoji="1" lang="ko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99E7AFF-6C61-49AA-12E5-556BD29A908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20387" y="1217053"/>
            <a:ext cx="4798400" cy="1380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477555-57AD-E560-4475-792A532EE8C7}"/>
              </a:ext>
            </a:extLst>
          </p:cNvPr>
          <p:cNvSpPr txBox="1"/>
          <p:nvPr/>
        </p:nvSpPr>
        <p:spPr>
          <a:xfrm>
            <a:off x="1581912" y="2724150"/>
            <a:ext cx="64190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i="0" u="none" strike="noStrike" dirty="0">
                <a:solidFill>
                  <a:schemeClr val="tx1"/>
                </a:solidFill>
                <a:effectLst/>
              </a:rPr>
              <a:t>1.</a:t>
            </a:r>
            <a:r>
              <a:rPr lang="ko-KR" altLang="en-US" sz="18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altLang="ko-KR" sz="1800" b="1" i="0" u="none" strike="noStrike" dirty="0">
                <a:solidFill>
                  <a:srgbClr val="CB912F"/>
                </a:solidFill>
                <a:effectLst/>
              </a:rPr>
              <a:t>Feature Extraction (</a:t>
            </a:r>
            <a:r>
              <a:rPr lang="ko-KR" altLang="en-US" sz="1800" b="1" i="0" u="none" strike="noStrike" dirty="0">
                <a:solidFill>
                  <a:srgbClr val="CB912F"/>
                </a:solidFill>
                <a:effectLst/>
              </a:rPr>
              <a:t>특성 추출</a:t>
            </a:r>
            <a:r>
              <a:rPr lang="en-US" altLang="ko-KR" sz="1800" b="1" i="0" u="none" strike="noStrike" dirty="0">
                <a:solidFill>
                  <a:srgbClr val="CB912F"/>
                </a:solidFill>
                <a:effectLst/>
              </a:rPr>
              <a:t>)</a:t>
            </a:r>
          </a:p>
          <a:p>
            <a:endParaRPr kumimoji="1" lang="en-US" altLang="ko-KR" sz="1800" b="1" dirty="0">
              <a:solidFill>
                <a:schemeClr val="tx1"/>
              </a:solidFill>
            </a:endParaRPr>
          </a:p>
          <a:p>
            <a:r>
              <a:rPr kumimoji="1" lang="en-US" altLang="ko-KR" sz="1800" b="1" dirty="0">
                <a:solidFill>
                  <a:schemeClr val="tx1"/>
                </a:solidFill>
              </a:rPr>
              <a:t>2.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</a:t>
            </a:r>
            <a:r>
              <a:rPr lang="en" altLang="ko-KR" sz="1800" b="1" i="0" u="none" strike="noStrike" dirty="0">
                <a:solidFill>
                  <a:srgbClr val="CB912F"/>
                </a:solidFill>
                <a:effectLst/>
              </a:rPr>
              <a:t>User Profile </a:t>
            </a:r>
            <a:r>
              <a:rPr lang="ko-KR" altLang="en-US" sz="1800" b="1" i="0" u="none" strike="noStrike" dirty="0">
                <a:solidFill>
                  <a:srgbClr val="CB912F"/>
                </a:solidFill>
                <a:effectLst/>
              </a:rPr>
              <a:t>구축 </a:t>
            </a:r>
            <a:r>
              <a:rPr lang="en-US" altLang="ko-KR" sz="1800" b="1" i="0" u="none" strike="noStrike" dirty="0">
                <a:solidFill>
                  <a:srgbClr val="CB912F"/>
                </a:solidFill>
                <a:effectLst/>
              </a:rPr>
              <a:t>(</a:t>
            </a:r>
            <a:r>
              <a:rPr lang="en-US" altLang="ko-KR" sz="1800" b="1" dirty="0">
                <a:solidFill>
                  <a:srgbClr val="CB912F"/>
                </a:solidFill>
              </a:rPr>
              <a:t>Preference, Purchase)</a:t>
            </a:r>
            <a:endParaRPr lang="en-US" altLang="ko-KR" sz="1800" b="1" i="0" u="none" strike="noStrike" dirty="0">
              <a:solidFill>
                <a:srgbClr val="CB912F"/>
              </a:solidFill>
              <a:effectLst/>
            </a:endParaRPr>
          </a:p>
          <a:p>
            <a:endParaRPr kumimoji="1" lang="en-US" altLang="ko-KR" sz="1800" b="1" dirty="0">
              <a:solidFill>
                <a:srgbClr val="CB912F"/>
              </a:solidFill>
            </a:endParaRPr>
          </a:p>
          <a:p>
            <a:r>
              <a:rPr lang="en-US" altLang="ko-KR" sz="1800" b="1" i="0" u="none" strike="noStrike" dirty="0">
                <a:solidFill>
                  <a:schemeClr val="tx1"/>
                </a:solidFill>
                <a:effectLst/>
              </a:rPr>
              <a:t>3.</a:t>
            </a:r>
            <a:r>
              <a:rPr lang="ko-KR" altLang="en-US" sz="18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en" altLang="ko-KR" sz="1800" b="1" i="0" u="none" strike="noStrike" dirty="0">
                <a:solidFill>
                  <a:srgbClr val="CB912F"/>
                </a:solidFill>
                <a:effectLst/>
              </a:rPr>
              <a:t>Similarity Score (</a:t>
            </a:r>
            <a:r>
              <a:rPr lang="ko-KR" altLang="en-US" sz="1800" b="1" i="0" u="none" strike="noStrike" dirty="0">
                <a:solidFill>
                  <a:srgbClr val="CB912F"/>
                </a:solidFill>
                <a:effectLst/>
              </a:rPr>
              <a:t>유사도</a:t>
            </a:r>
            <a:r>
              <a:rPr lang="en-US" altLang="ko-KR" sz="1800" b="1" i="0" u="none" strike="noStrike" dirty="0">
                <a:solidFill>
                  <a:srgbClr val="CB912F"/>
                </a:solidFill>
                <a:effectLst/>
              </a:rPr>
              <a:t>) </a:t>
            </a:r>
            <a:r>
              <a:rPr lang="ko-KR" altLang="en-US" sz="1800" b="1" i="0" u="none" strike="noStrike" dirty="0">
                <a:solidFill>
                  <a:srgbClr val="CB912F"/>
                </a:solidFill>
                <a:effectLst/>
              </a:rPr>
              <a:t>계산</a:t>
            </a:r>
            <a:endParaRPr lang="en-US" altLang="ko-KR" sz="1800" b="1" i="0" u="none" strike="noStrike" dirty="0">
              <a:solidFill>
                <a:srgbClr val="CB912F"/>
              </a:solidFill>
              <a:effectLst/>
            </a:endParaRPr>
          </a:p>
          <a:p>
            <a:endParaRPr kumimoji="1" lang="en-US" altLang="ko-KR" sz="1800" b="1" dirty="0">
              <a:solidFill>
                <a:schemeClr val="tx1"/>
              </a:solidFill>
            </a:endParaRPr>
          </a:p>
          <a:p>
            <a:r>
              <a:rPr kumimoji="1" lang="en-US" altLang="ko-KR" sz="1800" b="1" dirty="0">
                <a:solidFill>
                  <a:schemeClr val="tx1"/>
                </a:solidFill>
              </a:rPr>
              <a:t>4.</a:t>
            </a:r>
            <a:r>
              <a:rPr kumimoji="1" lang="ko-KR" altLang="en-US" sz="1800" b="1" dirty="0">
                <a:solidFill>
                  <a:schemeClr val="tx1"/>
                </a:solidFill>
              </a:rPr>
              <a:t> </a:t>
            </a:r>
            <a:r>
              <a:rPr lang="en" altLang="ko-KR" sz="1800" b="1" i="0" u="none" strike="noStrike" dirty="0">
                <a:solidFill>
                  <a:srgbClr val="CB912F"/>
                </a:solidFill>
                <a:effectLst/>
              </a:rPr>
              <a:t>Top-K Ranking 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799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유사도 함수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2419349"/>
            <a:ext cx="3024415" cy="302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9CEAF5-3C88-399B-3FB1-026A1843A98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37618" y="973254"/>
            <a:ext cx="4722114" cy="10874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5839600-7E06-E14A-44F2-BC090068B29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37618" y="2419348"/>
            <a:ext cx="4722114" cy="10874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CBF257-A82D-77DE-439F-E76A777F3E98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1537618" y="3743119"/>
            <a:ext cx="4722114" cy="10874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4FE3E-CE6F-C411-FCA3-F0A5E474CEF7}"/>
              </a:ext>
            </a:extLst>
          </p:cNvPr>
          <p:cNvSpPr txBox="1"/>
          <p:nvPr/>
        </p:nvSpPr>
        <p:spPr>
          <a:xfrm>
            <a:off x="1537618" y="845454"/>
            <a:ext cx="318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코사인 유사도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0C7AB9-C5F3-65C0-64C3-2621DE23A65C}"/>
              </a:ext>
            </a:extLst>
          </p:cNvPr>
          <p:cNvSpPr txBox="1"/>
          <p:nvPr/>
        </p:nvSpPr>
        <p:spPr>
          <a:xfrm>
            <a:off x="1537606" y="3590336"/>
            <a:ext cx="318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자카드</a:t>
            </a:r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유사도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030C9-9F8C-E933-FDBC-4D0CEBB05EFF}"/>
              </a:ext>
            </a:extLst>
          </p:cNvPr>
          <p:cNvSpPr txBox="1"/>
          <p:nvPr/>
        </p:nvSpPr>
        <p:spPr>
          <a:xfrm>
            <a:off x="1537618" y="2078076"/>
            <a:ext cx="3186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b="1" dirty="0" err="1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피어슨</a:t>
            </a:r>
            <a:r>
              <a:rPr kumimoji="1" lang="ko-KR" altLang="en-US" sz="1800" b="1" dirty="0">
                <a:solidFill>
                  <a:schemeClr val="tx1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유사도</a:t>
            </a:r>
          </a:p>
        </p:txBody>
      </p:sp>
    </p:spTree>
    <p:extLst>
      <p:ext uri="{BB962C8B-B14F-4D97-AF65-F5344CB8AC3E}">
        <p14:creationId xmlns:p14="http://schemas.microsoft.com/office/powerpoint/2010/main" val="9206747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571</Words>
  <Application>Microsoft Office PowerPoint</Application>
  <PresentationFormat>화면 슬라이드 쇼(16:9)</PresentationFormat>
  <Paragraphs>91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NanumGothic ExtraBold</vt:lpstr>
      <vt:lpstr>-webkit-standard</vt:lpstr>
      <vt:lpstr>NanumGothic</vt:lpstr>
      <vt:lpstr>Arial</vt:lpstr>
      <vt:lpstr>Helvetica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한승원</cp:lastModifiedBy>
  <cp:revision>5</cp:revision>
  <dcterms:modified xsi:type="dcterms:W3CDTF">2025-04-29T06:17:53Z</dcterms:modified>
</cp:coreProperties>
</file>