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8" r:id="rId9"/>
    <p:sldId id="267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9"/>
    <p:restoredTop sz="94726"/>
  </p:normalViewPr>
  <p:slideViewPr>
    <p:cSldViewPr snapToGrid="0">
      <p:cViewPr varScale="1">
        <p:scale>
          <a:sx n="139" d="100"/>
          <a:sy n="139" d="100"/>
        </p:scale>
        <p:origin x="168" y="4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3FA76BA-FDF8-7D56-08FE-68DF0F8D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460D6B1-CED5-0BE1-42AF-0D5224FB5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69BAF6B-8C87-0A48-0454-A7C1AE9D7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53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06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6461F9B-D077-B9D5-A37F-E2215156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2AB8345-4136-CC46-5A9A-97198B6F5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0BAE968-7F3F-62CF-970B-694850169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8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544B2D6-2A69-4C4A-5519-A15B71E8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F0F8529-DFC0-B4F6-EA10-AB72FB570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E4904E3-2B51-160D-BE86-D3F67F5D6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6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3FA76BA-FDF8-7D56-08FE-68DF0F8D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460D6B1-CED5-0BE1-42AF-0D5224FB5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69BAF6B-8C87-0A48-0454-A7C1AE9D7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449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3FA76BA-FDF8-7D56-08FE-68DF0F8D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460D6B1-CED5-0BE1-42AF-0D5224FB5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69BAF6B-8C87-0A48-0454-A7C1AE9D7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73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추천시스템 </a:t>
            </a:r>
            <a:r>
              <a:rPr lang="ko" sz="2500" b="1" dirty="0">
                <a:solidFill>
                  <a:srgbClr val="19264B"/>
                </a:solidFill>
              </a:rPr>
              <a:t>스터</a:t>
            </a:r>
            <a:r>
              <a:rPr lang="ko" altLang="en-US" sz="2500" b="1" dirty="0">
                <a:solidFill>
                  <a:srgbClr val="19264B"/>
                </a:solidFill>
              </a:rPr>
              <a:t>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5.20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>
                <a:solidFill>
                  <a:srgbClr val="19264B"/>
                </a:solidFill>
              </a:rPr>
              <a:t>백승범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D4B0BF2-043B-C694-D560-851EC3CD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86B7141-8958-CD92-627A-BD75B51917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D95AE3A-6FA6-84F0-187B-641DD6115C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8F25EC0-9FE2-2D98-60E6-6D6CF73C29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0A0AB67-DF02-9F7A-D4F8-F772A9B587C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Evaluation Metrics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44990-EDAB-0606-4316-0CA391E58DEF}"/>
              </a:ext>
            </a:extLst>
          </p:cNvPr>
          <p:cNvSpPr txBox="1"/>
          <p:nvPr/>
        </p:nvSpPr>
        <p:spPr>
          <a:xfrm>
            <a:off x="1524000" y="937260"/>
            <a:ext cx="6720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내가 추천해준 영화를 고객이 봤나</a:t>
            </a:r>
            <a:r>
              <a:rPr kumimoji="1" lang="en-US" altLang="ko-KR" dirty="0"/>
              <a:t>? Vs</a:t>
            </a:r>
            <a:r>
              <a:rPr kumimoji="1" lang="ko-KR" altLang="en-US" dirty="0"/>
              <a:t> 내가 추천해준 영화를 고객이 높은 점수로 평점을 줬나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=&gt;</a:t>
            </a:r>
            <a:r>
              <a:rPr kumimoji="1" lang="ko-KR" altLang="en-US" dirty="0"/>
              <a:t> 어떻게 평가 지표를 </a:t>
            </a:r>
            <a:r>
              <a:rPr kumimoji="1" lang="ko-KR" altLang="en-US" dirty="0" err="1"/>
              <a:t>설정하느냐에</a:t>
            </a:r>
            <a:r>
              <a:rPr kumimoji="1" lang="ko-KR" altLang="en-US" dirty="0"/>
              <a:t> 따라 상황이 달라지기 때문에 다양한 평가함수를 알 필요가 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7359B6-318E-5DD6-0769-EACDC28F1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2603990"/>
            <a:ext cx="2362854" cy="751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18417E-5C2A-31DC-4BBD-2DCD1DC0F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5" y="2082006"/>
            <a:ext cx="4543744" cy="654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F8469F-D14B-78AD-93D0-53502FC47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719" y="2236575"/>
            <a:ext cx="2475869" cy="759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BE1FE4-9409-EEDC-5C2D-05CE19BB3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414" y="3286290"/>
            <a:ext cx="4543745" cy="969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F1F958-41E3-EB32-A0D5-2F9A8E2B8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0368" y="3997343"/>
            <a:ext cx="3447825" cy="10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altLang="en-US" dirty="0"/>
              <a:t>한승원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에너지시스템공학과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ko" altLang="en-US" dirty="0"/>
              <a:t> 백승범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응용통계학과</a:t>
            </a:r>
            <a:r>
              <a:rPr lang="en-US" altLang="ko-KR" dirty="0"/>
              <a:t>)</a:t>
            </a:r>
            <a:endParaRPr lang="en-US" altLang="ko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A7F185-4253-2D88-8B28-467D2B78ADF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62100"/>
            <a:ext cx="4287612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23375" y="2996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Collaborative Filtering (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협업 필터링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55723-7905-C376-B484-33384D0AD883}"/>
              </a:ext>
            </a:extLst>
          </p:cNvPr>
          <p:cNvSpPr txBox="1"/>
          <p:nvPr/>
        </p:nvSpPr>
        <p:spPr>
          <a:xfrm>
            <a:off x="1533600" y="838254"/>
            <a:ext cx="70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User</a:t>
            </a:r>
            <a:r>
              <a:rPr lang="ko-KR" altLang="en-US" dirty="0"/>
              <a:t> 간의 협업</a:t>
            </a:r>
            <a:r>
              <a:rPr lang="en-US" altLang="ko-KR" dirty="0"/>
              <a:t>, </a:t>
            </a:r>
            <a:r>
              <a:rPr lang="ko-KR" altLang="en-US" dirty="0"/>
              <a:t>즉 사용자 간 유사한 행동 데이터</a:t>
            </a:r>
            <a:r>
              <a:rPr lang="en-US" altLang="ko-KR" dirty="0"/>
              <a:t>(</a:t>
            </a:r>
            <a:r>
              <a:rPr lang="ko-KR" altLang="en-US" dirty="0"/>
              <a:t>구매 패턴</a:t>
            </a:r>
            <a:r>
              <a:rPr lang="en-US" altLang="ko-KR" dirty="0"/>
              <a:t>,</a:t>
            </a:r>
            <a:r>
              <a:rPr lang="ko-KR" altLang="en-US" dirty="0"/>
              <a:t> 평점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활용하여 </a:t>
            </a:r>
            <a:r>
              <a:rPr lang="en-US" altLang="ko-KR" dirty="0"/>
              <a:t>Item</a:t>
            </a:r>
            <a:r>
              <a:rPr lang="ko-KR" altLang="en-US" dirty="0"/>
              <a:t>을 추천하는 방법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26" name="Picture 2" descr="추천시스템]Collaborative Filtering">
            <a:extLst>
              <a:ext uri="{FF2B5EF4-FFF2-40B4-BE49-F238E27FC236}">
                <a16:creationId xmlns:a16="http://schemas.microsoft.com/office/drawing/2014/main" id="{7BCB12ED-82AF-F88D-9C91-FAE22DEA5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681" y="1593684"/>
            <a:ext cx="5110838" cy="27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Memory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Based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Collaborative Filtering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82DC2-93C2-034A-A4E8-CF9DC9673665}"/>
              </a:ext>
            </a:extLst>
          </p:cNvPr>
          <p:cNvSpPr txBox="1"/>
          <p:nvPr/>
        </p:nvSpPr>
        <p:spPr>
          <a:xfrm>
            <a:off x="1408975" y="903054"/>
            <a:ext cx="4358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사용자</a:t>
            </a:r>
            <a:r>
              <a:rPr lang="en-US" altLang="ko-KR" dirty="0"/>
              <a:t>-</a:t>
            </a:r>
            <a:r>
              <a:rPr lang="ko-KR" altLang="en-US" dirty="0"/>
              <a:t>아이템 상호작용 데이터를 유사성을 기반으로 메모리</a:t>
            </a:r>
            <a:r>
              <a:rPr lang="en-US" altLang="ko-KR" dirty="0"/>
              <a:t>(Memory)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데이터를 사용해서 추천을 생성하는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B986EC-CB19-8A9F-745A-B69ECABED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761" y="1916984"/>
            <a:ext cx="4301439" cy="20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ommendation] Collaborative Filtering : MSD, Cosine, Pearson 유사도">
            <a:extLst>
              <a:ext uri="{FF2B5EF4-FFF2-40B4-BE49-F238E27FC236}">
                <a16:creationId xmlns:a16="http://schemas.microsoft.com/office/drawing/2014/main" id="{757596B5-37C6-65C4-FA6E-9AB28F94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200" y="821687"/>
            <a:ext cx="2974350" cy="82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7EEBF-30B4-B8E6-4D14-B48D6E5D358F}"/>
              </a:ext>
            </a:extLst>
          </p:cNvPr>
          <p:cNvSpPr txBox="1"/>
          <p:nvPr/>
        </p:nvSpPr>
        <p:spPr>
          <a:xfrm>
            <a:off x="2592000" y="4154400"/>
            <a:ext cx="421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User-Based 	              Item-Based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758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6950DDE-9B3A-A88B-E182-7046DAD6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146" y="339165"/>
            <a:ext cx="4532454" cy="44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78A01AC-F990-9FFB-87C6-0F420B80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3F32115-18D6-00E3-9720-2A6EE6F21CC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6A25E88-6A1B-AC3D-1254-F9A3E4A27CB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A11C8F4-D09F-4F28-1EEC-48EAC8A3B3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788AA7B-B531-54F5-EEEC-F53697D3EDC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Based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Collaborative Filtering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55875-97A4-2358-6AF7-A910DF6DB51C}"/>
              </a:ext>
            </a:extLst>
          </p:cNvPr>
          <p:cNvSpPr txBox="1"/>
          <p:nvPr/>
        </p:nvSpPr>
        <p:spPr>
          <a:xfrm>
            <a:off x="1408975" y="901661"/>
            <a:ext cx="4466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(ML) </a:t>
            </a:r>
            <a:r>
              <a:rPr lang="ko-KR" altLang="en-US" dirty="0"/>
              <a:t>기술을 활용한 추천 알고리즘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41196-5C1B-8A65-115D-90A74C473BD6}"/>
              </a:ext>
            </a:extLst>
          </p:cNvPr>
          <p:cNvSpPr txBox="1"/>
          <p:nvPr/>
        </p:nvSpPr>
        <p:spPr>
          <a:xfrm>
            <a:off x="1755687" y="1620000"/>
            <a:ext cx="366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Latent Factor Models (</a:t>
            </a:r>
            <a:r>
              <a:rPr lang="ko-KR" altLang="en-US" b="1" dirty="0"/>
              <a:t>잠재 요인 모델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2BCE23-2841-4FA1-CE99-9544F0FFE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944" y="2142962"/>
            <a:ext cx="3642921" cy="2474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3A379B-C294-7E45-4643-B95C7F5C7C57}"/>
              </a:ext>
            </a:extLst>
          </p:cNvPr>
          <p:cNvSpPr txBox="1"/>
          <p:nvPr/>
        </p:nvSpPr>
        <p:spPr>
          <a:xfrm>
            <a:off x="6076800" y="2316577"/>
            <a:ext cx="25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b="1" dirty="0"/>
              <a:t>SVD</a:t>
            </a:r>
            <a:r>
              <a:rPr lang="en-US" altLang="ko-KR" dirty="0"/>
              <a:t> (Singular Value Decomposition)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b="1" dirty="0"/>
              <a:t>FM</a:t>
            </a:r>
            <a:r>
              <a:rPr lang="en-US" altLang="ko-KR" dirty="0"/>
              <a:t> (Factorization Machines)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272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F4DA8FA-7644-8BCA-5B1D-B57F31A13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3EA7282-96AE-EA51-4172-BABE07A93DC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0648320-AE9A-F864-7C39-9F8C04847DC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831C831-0DCB-824F-C743-784B8F88EE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4C327FF-9895-7E59-031C-53A3A6B7D71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Model Based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Collaborative Filtering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6CC2B7-D6AF-8F31-3D09-947A797F3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11" y="1055550"/>
            <a:ext cx="6287377" cy="1933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841303-D495-57FA-F731-8262255AE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850" y="3200840"/>
            <a:ext cx="4753638" cy="1371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77EB1-80BA-6EF8-B321-5B6C9754C804}"/>
              </a:ext>
            </a:extLst>
          </p:cNvPr>
          <p:cNvSpPr txBox="1"/>
          <p:nvPr/>
        </p:nvSpPr>
        <p:spPr>
          <a:xfrm>
            <a:off x="1408975" y="3732846"/>
            <a:ext cx="14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Cost-Function: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3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D4B0BF2-043B-C694-D560-851EC3CD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86B7141-8958-CD92-627A-BD75B51917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D95AE3A-6FA6-84F0-187B-641DD6115C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8F25EC0-9FE2-2D98-60E6-6D6CF73C29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0A0AB67-DF02-9F7A-D4F8-F772A9B587C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SGD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02362-07E1-006A-2547-18241759B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80" y="2055745"/>
            <a:ext cx="7739620" cy="14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14DE8F-7570-A354-2A53-C9A1407A28FB}"/>
              </a:ext>
            </a:extLst>
          </p:cNvPr>
          <p:cNvSpPr txBox="1"/>
          <p:nvPr/>
        </p:nvSpPr>
        <p:spPr>
          <a:xfrm>
            <a:off x="1404380" y="1055550"/>
            <a:ext cx="7442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Matrix Factorization</a:t>
            </a:r>
            <a:r>
              <a:rPr kumimoji="1" lang="ko-KR" altLang="en-US" dirty="0"/>
              <a:t>에서 목적함수를 최적화할 때</a:t>
            </a:r>
            <a:r>
              <a:rPr kumimoji="1" lang="en-US" altLang="ko-KR" dirty="0"/>
              <a:t> SGD(Stochastic Gradient Descent)</a:t>
            </a:r>
            <a:r>
              <a:rPr kumimoji="1" lang="ko-KR" altLang="en-US" dirty="0"/>
              <a:t> 기법을 활용한다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38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D4B0BF2-043B-C694-D560-851EC3CD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86B7141-8958-CD92-627A-BD75B51917A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D95AE3A-6FA6-84F0-187B-641DD6115C0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8F25EC0-9FE2-2D98-60E6-6D6CF73C29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0A0AB67-DF02-9F7A-D4F8-F772A9B587C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ALS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2204B4-48B5-B5BD-EFCF-9ACF6206A0C0}"/>
              </a:ext>
            </a:extLst>
          </p:cNvPr>
          <p:cNvSpPr txBox="1"/>
          <p:nvPr/>
        </p:nvSpPr>
        <p:spPr>
          <a:xfrm>
            <a:off x="1408975" y="845454"/>
            <a:ext cx="7378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131313"/>
                </a:solidFill>
                <a:effectLst/>
                <a:latin typeface="+mn-lt"/>
              </a:rPr>
              <a:t>기존의 </a:t>
            </a:r>
            <a:r>
              <a:rPr lang="en" altLang="ko-KR" dirty="0">
                <a:solidFill>
                  <a:srgbClr val="131313"/>
                </a:solidFill>
                <a:effectLst/>
                <a:latin typeface="+mn-lt"/>
              </a:rPr>
              <a:t>SGD</a:t>
            </a:r>
            <a:r>
              <a:rPr lang="ko-KR" altLang="en-US" dirty="0">
                <a:solidFill>
                  <a:srgbClr val="131313"/>
                </a:solidFill>
                <a:effectLst/>
                <a:latin typeface="+mn-lt"/>
              </a:rPr>
              <a:t>가 두개의 행렬</a:t>
            </a:r>
            <a:r>
              <a:rPr lang="en-US" altLang="ko-KR" dirty="0">
                <a:solidFill>
                  <a:srgbClr val="131313"/>
                </a:solidFill>
                <a:effectLst/>
                <a:latin typeface="+mn-lt"/>
              </a:rPr>
              <a:t>(</a:t>
            </a:r>
            <a:r>
              <a:rPr lang="en" altLang="ko-KR" dirty="0">
                <a:solidFill>
                  <a:srgbClr val="131313"/>
                </a:solidFill>
                <a:effectLst/>
                <a:latin typeface="+mn-lt"/>
              </a:rPr>
              <a:t>User Latent, Item Latent)</a:t>
            </a:r>
            <a:r>
              <a:rPr lang="ko-KR" altLang="en-US" dirty="0">
                <a:solidFill>
                  <a:srgbClr val="131313"/>
                </a:solidFill>
                <a:effectLst/>
                <a:latin typeface="+mn-lt"/>
              </a:rPr>
              <a:t>을 동시에 최적화하는 방법이라면</a:t>
            </a:r>
            <a:r>
              <a:rPr lang="en-US" altLang="ko-KR" dirty="0">
                <a:solidFill>
                  <a:srgbClr val="131313"/>
                </a:solidFill>
                <a:effectLst/>
                <a:latin typeface="+mn-lt"/>
              </a:rPr>
              <a:t>, </a:t>
            </a:r>
            <a:r>
              <a:rPr lang="en" altLang="ko-KR" dirty="0">
                <a:solidFill>
                  <a:srgbClr val="131313"/>
                </a:solidFill>
                <a:effectLst/>
                <a:latin typeface="+mn-lt"/>
              </a:rPr>
              <a:t>ALS</a:t>
            </a:r>
            <a:r>
              <a:rPr lang="ko-KR" altLang="en-US" dirty="0">
                <a:solidFill>
                  <a:srgbClr val="131313"/>
                </a:solidFill>
                <a:effectLst/>
                <a:latin typeface="+mn-lt"/>
              </a:rPr>
              <a:t>는 두 행렬 </a:t>
            </a:r>
            <a:r>
              <a:rPr lang="ko-KR" altLang="en-US" dirty="0">
                <a:solidFill>
                  <a:srgbClr val="131313"/>
                </a:solidFill>
                <a:latin typeface="+mn-lt"/>
              </a:rPr>
              <a:t>중 </a:t>
            </a:r>
            <a:r>
              <a:rPr lang="ko-KR" altLang="en-US" dirty="0">
                <a:solidFill>
                  <a:srgbClr val="131313"/>
                </a:solidFill>
                <a:effectLst/>
                <a:latin typeface="+mn-lt"/>
              </a:rPr>
              <a:t>하나를 고정시키고 다른 하나의 행렬을 순차적으로 반복하면서 최적화 하는 방법</a:t>
            </a:r>
          </a:p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62462-BC9B-9D4A-2BD7-B14739105E9C}"/>
              </a:ext>
            </a:extLst>
          </p:cNvPr>
          <p:cNvSpPr txBox="1"/>
          <p:nvPr/>
        </p:nvSpPr>
        <p:spPr>
          <a:xfrm>
            <a:off x="1408975" y="4036436"/>
            <a:ext cx="712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ALS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는 분산처리가 가능하여 학습 속도가 매우 빠르다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. 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또한 </a:t>
            </a:r>
            <a:r>
              <a:rPr lang="en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Sparse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한 데이터에 대해 </a:t>
            </a:r>
            <a:r>
              <a:rPr lang="en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SGD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보다 강건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(</a:t>
            </a:r>
            <a:r>
              <a:rPr lang="en" altLang="ko-KR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Robust)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+mn-lt"/>
                <a:ea typeface="AppleSDGothicNeo" panose="02000300000000000000" pitchFamily="2" charset="-127"/>
              </a:rPr>
              <a:t>한 모습을 보인다</a:t>
            </a:r>
            <a:endParaRPr kumimoji="1" lang="ko-KR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C2894C-FCC0-7F26-BF39-EEF35E6C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963" y="1579400"/>
            <a:ext cx="5676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2606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257</Words>
  <Application>Microsoft Macintosh PowerPoint</Application>
  <PresentationFormat>화면 슬라이드 쇼(16:9)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백승범</cp:lastModifiedBy>
  <cp:revision>5</cp:revision>
  <dcterms:modified xsi:type="dcterms:W3CDTF">2025-05-20T08:19:14Z</dcterms:modified>
</cp:coreProperties>
</file>