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2" r:id="rId6"/>
    <p:sldId id="264" r:id="rId7"/>
    <p:sldId id="265" r:id="rId8"/>
    <p:sldId id="266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9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D2A8812-59E5-F8D1-3822-3EAD2DB9F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C65E196-4A7E-D509-25F2-80E6662AE3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E5391FB-5D22-EB94-D0AC-9629AEF1F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77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775404B-0ECF-A8DB-B2C5-1F10D20F8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02BFF07-CA96-A1AA-F1AD-F69898D076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D9D5526-8099-CE3A-C4F4-6C593C509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34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249B4A2-FC1F-0D83-382F-9ECA16237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4D64474-D112-8862-5FA7-5A09B39866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E1F16C0-71B4-6FFC-D4BF-3A6EB265D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65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6F7F682-0D41-E07F-16BD-1C0E197F0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12A621E-9E5D-0FB4-65B1-E42A903DDF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9328426-8988-42AA-A78A-1CC03B0E6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347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ED8B70F-2FCA-1F34-C3EA-BEE94916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E0D64AD-F48F-874F-2BEA-DD6FF6603E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26C16B5-2831-BB48-C317-B05C28D132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26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71B6F96-24A9-30A3-C203-76A05B54F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19B8A51B-8ED9-80C7-AAE9-4DFD76E80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45DA826F-FEA8-12B2-FFDB-54DE4854B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7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DA 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5.09.30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김재일</a:t>
            </a:r>
            <a:endParaRPr lang="en-US" altLang="ko"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689025" y="1808758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1 : </a:t>
            </a:r>
            <a:r>
              <a:rPr lang="ko-KR" altLang="en-US" dirty="0"/>
              <a:t>김재일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2 : </a:t>
            </a:r>
            <a:r>
              <a:rPr lang="ko-KR" altLang="en-US" dirty="0"/>
              <a:t>김태영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3 : </a:t>
            </a:r>
            <a:r>
              <a:rPr lang="ko-KR" altLang="en-US" dirty="0" err="1"/>
              <a:t>장희원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 </a:t>
            </a:r>
            <a:r>
              <a:rPr lang="en-US" altLang="ko-KR" dirty="0"/>
              <a:t>4 : </a:t>
            </a:r>
            <a:r>
              <a:rPr lang="ko-KR" altLang="en-US" dirty="0"/>
              <a:t>한종성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65;p14">
            <a:extLst>
              <a:ext uri="{FF2B5EF4-FFF2-40B4-BE49-F238E27FC236}">
                <a16:creationId xmlns:a16="http://schemas.microsoft.com/office/drawing/2014/main" id="{A633C2CA-279E-9B6D-4E4B-E0B25DA8B2B1}"/>
              </a:ext>
            </a:extLst>
          </p:cNvPr>
          <p:cNvSpPr/>
          <p:nvPr/>
        </p:nvSpPr>
        <p:spPr>
          <a:xfrm>
            <a:off x="1524246" y="99459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개요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2134E-E810-4D93-09AF-D6B0C156569D}"/>
              </a:ext>
            </a:extLst>
          </p:cNvPr>
          <p:cNvSpPr txBox="1"/>
          <p:nvPr/>
        </p:nvSpPr>
        <p:spPr>
          <a:xfrm>
            <a:off x="5191739" y="1188855"/>
            <a:ext cx="33774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배경</a:t>
            </a:r>
            <a:endParaRPr lang="en-US" altLang="ko-KR" sz="1800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장비에는 온도</a:t>
            </a:r>
            <a:r>
              <a:rPr lang="en-US" altLang="ko-KR" dirty="0"/>
              <a:t>·</a:t>
            </a:r>
            <a:r>
              <a:rPr lang="ko-KR" altLang="en-US" dirty="0"/>
              <a:t>압력</a:t>
            </a:r>
            <a:r>
              <a:rPr lang="en-US" altLang="ko-KR" dirty="0"/>
              <a:t>·</a:t>
            </a:r>
            <a:r>
              <a:rPr lang="ko-KR" altLang="en-US" dirty="0"/>
              <a:t>진동</a:t>
            </a:r>
            <a:r>
              <a:rPr lang="en-US" altLang="ko-KR" dirty="0"/>
              <a:t>·</a:t>
            </a:r>
            <a:r>
              <a:rPr lang="ko-KR" altLang="en-US" dirty="0"/>
              <a:t>전류 등 다양한 센서가 부착되어 실시간 모니터링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작은 이상을 놓치면 → 불필요한 정지</a:t>
            </a:r>
            <a:r>
              <a:rPr lang="en-US" altLang="ko-KR" dirty="0"/>
              <a:t>, </a:t>
            </a:r>
            <a:r>
              <a:rPr lang="ko-KR" altLang="en-US" dirty="0"/>
              <a:t>품질 저하</a:t>
            </a:r>
            <a:r>
              <a:rPr lang="en-US" altLang="ko-KR" dirty="0"/>
              <a:t>, </a:t>
            </a:r>
            <a:r>
              <a:rPr lang="ko-KR" altLang="en-US" dirty="0"/>
              <a:t>안전 리스크 발생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센서 데이터 기반 정상</a:t>
            </a:r>
            <a:r>
              <a:rPr lang="en-US" altLang="ko-KR" dirty="0"/>
              <a:t>/</a:t>
            </a:r>
            <a:r>
              <a:rPr lang="ko-KR" altLang="en-US" dirty="0"/>
              <a:t>비정상 작동 분류 모델 개발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0F50CB-766A-6258-CDA4-11C36A060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149" y="998984"/>
            <a:ext cx="3449936" cy="31455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7A7BAE4-2FA8-01CD-A751-B0EF16361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847C237-BBF7-EA63-EDC6-C72F61F9340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B25D0A0-9F23-5AEA-DC4D-4EAD40A2DF6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C12DEDA-66F9-26E1-488F-68226566B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FA540C3B-204F-9C63-1A02-1337DFCF562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개요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5F6FB-EBDF-61E9-BC0E-D30FA7EFC5BF}"/>
              </a:ext>
            </a:extLst>
          </p:cNvPr>
          <p:cNvSpPr txBox="1"/>
          <p:nvPr/>
        </p:nvSpPr>
        <p:spPr>
          <a:xfrm>
            <a:off x="5191740" y="1188855"/>
            <a:ext cx="37780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대회 개요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주제</a:t>
            </a:r>
            <a:r>
              <a:rPr lang="en-US" altLang="ko-KR" dirty="0"/>
              <a:t>: </a:t>
            </a:r>
            <a:r>
              <a:rPr lang="ko-KR" altLang="en-US" dirty="0"/>
              <a:t>이상신호 감지 기반 비정상 작동 진단</a:t>
            </a:r>
          </a:p>
          <a:p>
            <a:endParaRPr lang="ko-KR" altLang="en-US" sz="1800" dirty="0"/>
          </a:p>
          <a:p>
            <a:r>
              <a:rPr lang="ko-KR" altLang="en-US" sz="1800" dirty="0"/>
              <a:t>데이터 정보</a:t>
            </a:r>
          </a:p>
          <a:p>
            <a:r>
              <a:rPr lang="en-US" altLang="ko-KR" dirty="0"/>
              <a:t>• train.csv: ID, X_01~X_52 (</a:t>
            </a:r>
            <a:r>
              <a:rPr lang="ko-KR" altLang="en-US" dirty="0" err="1"/>
              <a:t>비식별화된</a:t>
            </a:r>
            <a:r>
              <a:rPr lang="ko-KR" altLang="en-US" dirty="0"/>
              <a:t> 센서</a:t>
            </a:r>
            <a:r>
              <a:rPr lang="en-US" altLang="ko-KR" dirty="0"/>
              <a:t>·</a:t>
            </a:r>
            <a:r>
              <a:rPr lang="ko-KR" altLang="en-US" dirty="0"/>
              <a:t>제어 신호</a:t>
            </a:r>
            <a:r>
              <a:rPr lang="en-US" altLang="ko-KR" dirty="0"/>
              <a:t>), target(</a:t>
            </a:r>
            <a:r>
              <a:rPr lang="ko-KR" altLang="en-US" dirty="0"/>
              <a:t>고장 진단 라벨</a:t>
            </a:r>
            <a:r>
              <a:rPr lang="en-US" altLang="ko-KR" dirty="0"/>
              <a:t>, 0~20)</a:t>
            </a:r>
          </a:p>
          <a:p>
            <a:r>
              <a:rPr lang="en-US" altLang="ko-KR" dirty="0"/>
              <a:t>• test.csv: </a:t>
            </a:r>
            <a:r>
              <a:rPr lang="ko-KR" altLang="en-US" dirty="0"/>
              <a:t>동일 구조</a:t>
            </a:r>
            <a:r>
              <a:rPr lang="en-US" altLang="ko-KR" dirty="0"/>
              <a:t>, target </a:t>
            </a:r>
            <a:r>
              <a:rPr lang="ko-KR" altLang="en-US" dirty="0" err="1"/>
              <a:t>미제공</a:t>
            </a:r>
            <a:endParaRPr lang="ko-KR" altLang="en-US" dirty="0"/>
          </a:p>
          <a:p>
            <a:r>
              <a:rPr lang="en-US" altLang="ko-KR" dirty="0"/>
              <a:t>• sample_submission.csv: </a:t>
            </a:r>
            <a:r>
              <a:rPr lang="ko-KR" altLang="en-US" dirty="0"/>
              <a:t>제출 형식</a:t>
            </a:r>
            <a:endParaRPr lang="en-US" altLang="ko-KR" dirty="0"/>
          </a:p>
          <a:p>
            <a:endParaRPr lang="ko-KR" altLang="en-US" sz="1800" dirty="0"/>
          </a:p>
          <a:p>
            <a:r>
              <a:rPr lang="ko-KR" altLang="en-US" sz="1800" dirty="0"/>
              <a:t>특징</a:t>
            </a:r>
            <a:endParaRPr lang="en-US" altLang="ko-KR" sz="1800" dirty="0"/>
          </a:p>
          <a:p>
            <a:r>
              <a:rPr lang="en-US" altLang="ko-KR" dirty="0"/>
              <a:t>• </a:t>
            </a:r>
            <a:r>
              <a:rPr lang="ko-KR" altLang="en-US" dirty="0"/>
              <a:t>라벨 의미 및 센서 종류 비공개 </a:t>
            </a:r>
            <a:r>
              <a:rPr lang="en-US" altLang="ko-KR" dirty="0"/>
              <a:t>(</a:t>
            </a:r>
            <a:r>
              <a:rPr lang="ko-KR" altLang="en-US" dirty="0"/>
              <a:t>블랙박스 환경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타임스탬프</a:t>
            </a:r>
            <a:r>
              <a:rPr lang="en-US" altLang="ko-KR" dirty="0"/>
              <a:t>·</a:t>
            </a:r>
            <a:r>
              <a:rPr lang="ko-KR" altLang="en-US" dirty="0"/>
              <a:t>시퀀스 정보 없음 → 정적 데이터 분류 문제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90AEA8-F2B5-8598-2C2B-53102A9B3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150" y="998984"/>
            <a:ext cx="3449936" cy="31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6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B66D361-2836-5EA3-EACD-1D746AA2B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8F97A07-D08C-E58B-F7B9-1DC3680C3C2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115A953-36F6-4324-D4FA-E70DE95A9CD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F7A6510-CF3D-14CB-7D01-28F1DDD3D6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619C94BC-6252-6DDD-82A9-9D48511EBA3B}"/>
              </a:ext>
            </a:extLst>
          </p:cNvPr>
          <p:cNvSpPr txBox="1"/>
          <p:nvPr/>
        </p:nvSpPr>
        <p:spPr>
          <a:xfrm>
            <a:off x="1408975" y="306875"/>
            <a:ext cx="6620328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팀원별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접근방법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김재일 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000" b="1" dirty="0"/>
              <a:t>1. </a:t>
            </a:r>
            <a:r>
              <a:rPr lang="en-US" altLang="ko-KR" sz="2000" b="1" dirty="0" err="1"/>
              <a:t>XGBoost</a:t>
            </a:r>
            <a:r>
              <a:rPr lang="en-US" altLang="ko-KR" sz="2000" b="1" dirty="0"/>
              <a:t> &amp; </a:t>
            </a:r>
            <a:r>
              <a:rPr lang="ko-KR" altLang="en-US" sz="2000" b="1" dirty="0"/>
              <a:t>변수 선택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813E1-A7AB-1FDF-8603-C2ADFCD2BE01}"/>
              </a:ext>
            </a:extLst>
          </p:cNvPr>
          <p:cNvSpPr txBox="1"/>
          <p:nvPr/>
        </p:nvSpPr>
        <p:spPr>
          <a:xfrm>
            <a:off x="1353963" y="1265041"/>
            <a:ext cx="34242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endParaRPr lang="ko-KR" altLang="en-US" b="1" dirty="0"/>
          </a:p>
          <a:p>
            <a:r>
              <a:rPr lang="en-US" altLang="ko-KR" b="1" dirty="0"/>
              <a:t>• </a:t>
            </a:r>
            <a:r>
              <a:rPr lang="ko-KR" altLang="en-US" b="1" dirty="0"/>
              <a:t>변수 모두 정규분포 형태</a:t>
            </a:r>
            <a:r>
              <a:rPr lang="en-US" altLang="ko-KR" b="1" dirty="0"/>
              <a:t>,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없음</a:t>
            </a:r>
          </a:p>
          <a:p>
            <a:r>
              <a:rPr lang="en-US" altLang="ko-KR" b="1" dirty="0"/>
              <a:t>-&gt; </a:t>
            </a:r>
            <a:r>
              <a:rPr lang="ko-KR" altLang="en-US" b="1" dirty="0"/>
              <a:t>별도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불필요하다고 판단 </a:t>
            </a:r>
          </a:p>
          <a:p>
            <a:endParaRPr lang="ko-KR" altLang="en-US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모델링</a:t>
            </a:r>
          </a:p>
          <a:p>
            <a:r>
              <a:rPr lang="en-US" altLang="ko-KR" b="1" dirty="0"/>
              <a:t>• </a:t>
            </a:r>
            <a:r>
              <a:rPr lang="en-US" altLang="ko-KR" b="1" dirty="0" err="1"/>
              <a:t>XGBoost</a:t>
            </a:r>
            <a:r>
              <a:rPr lang="en-US" altLang="ko-KR" b="1" dirty="0"/>
              <a:t> </a:t>
            </a:r>
            <a:r>
              <a:rPr lang="ko-KR" altLang="en-US" b="1" dirty="0"/>
              <a:t>기본 모델 학습</a:t>
            </a:r>
            <a:r>
              <a:rPr lang="en-US" altLang="ko-KR" b="1" dirty="0"/>
              <a:t>(</a:t>
            </a:r>
            <a:r>
              <a:rPr lang="ko-KR" altLang="en-US" b="1" dirty="0"/>
              <a:t>모든 데이터</a:t>
            </a:r>
            <a:r>
              <a:rPr lang="en-US" altLang="ko-KR" b="1" dirty="0"/>
              <a:t>)</a:t>
            </a:r>
            <a:endParaRPr lang="ko-KR" altLang="en-US" b="1" dirty="0"/>
          </a:p>
          <a:p>
            <a:r>
              <a:rPr lang="en-US" altLang="ko-KR" b="1" dirty="0"/>
              <a:t>• Permutation Importance </a:t>
            </a:r>
            <a:r>
              <a:rPr lang="ko-KR" altLang="en-US" b="1" dirty="0"/>
              <a:t>확인 → 상위 </a:t>
            </a:r>
            <a:r>
              <a:rPr lang="en-US" altLang="ko-KR" b="1" dirty="0"/>
              <a:t>13</a:t>
            </a:r>
            <a:r>
              <a:rPr lang="ko-KR" altLang="en-US" b="1" dirty="0"/>
              <a:t>개 변수만 선별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&lt;</a:t>
            </a:r>
            <a:r>
              <a:rPr lang="ko-KR" altLang="en-US" b="1" dirty="0"/>
              <a:t>제출 결과</a:t>
            </a:r>
            <a:r>
              <a:rPr lang="en-US" altLang="ko-KR" b="1" dirty="0"/>
              <a:t>&gt;</a:t>
            </a:r>
            <a:endParaRPr lang="ko-KR" altLang="en-US" b="1" dirty="0"/>
          </a:p>
          <a:p>
            <a:endParaRPr lang="ko-KR" altLang="en-US" b="1" dirty="0"/>
          </a:p>
          <a:p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4E83CA-3A75-1138-AD6D-893F63351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3905" b="2574"/>
          <a:stretch>
            <a:fillRect/>
          </a:stretch>
        </p:blipFill>
        <p:spPr>
          <a:xfrm>
            <a:off x="1353963" y="3836614"/>
            <a:ext cx="7562150" cy="603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B811DA-1081-EE85-E3E3-BD441AF022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476" r="23619"/>
          <a:stretch>
            <a:fillRect/>
          </a:stretch>
        </p:blipFill>
        <p:spPr>
          <a:xfrm>
            <a:off x="6613949" y="3836614"/>
            <a:ext cx="1718041" cy="663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416BA0-3B6B-BCC5-0DFA-639BCF61E61F}"/>
              </a:ext>
            </a:extLst>
          </p:cNvPr>
          <p:cNvSpPr txBox="1"/>
          <p:nvPr/>
        </p:nvSpPr>
        <p:spPr>
          <a:xfrm>
            <a:off x="4951120" y="1482198"/>
            <a:ext cx="41378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검증</a:t>
            </a:r>
          </a:p>
          <a:p>
            <a:r>
              <a:rPr lang="en-US" altLang="ko-KR" b="1" dirty="0"/>
              <a:t>• 5-Fold CV → </a:t>
            </a:r>
            <a:r>
              <a:rPr lang="ko-KR" altLang="en-US" b="1" dirty="0"/>
              <a:t>각 </a:t>
            </a:r>
            <a:r>
              <a:rPr lang="ko-KR" altLang="en-US" b="1" dirty="0" err="1"/>
              <a:t>폴드별</a:t>
            </a:r>
            <a:r>
              <a:rPr lang="ko-KR" altLang="en-US" b="1" dirty="0"/>
              <a:t> </a:t>
            </a:r>
            <a:r>
              <a:rPr lang="en-US" altLang="ko-KR" b="1" dirty="0"/>
              <a:t>Macro-F1 </a:t>
            </a:r>
            <a:r>
              <a:rPr lang="ko-KR" altLang="en-US" b="1" dirty="0"/>
              <a:t>평균 비교</a:t>
            </a:r>
          </a:p>
          <a:p>
            <a:endParaRPr lang="ko-KR" altLang="en-US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최종 학습 및 제출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전체 </a:t>
            </a:r>
            <a:r>
              <a:rPr lang="en-US" altLang="ko-KR" b="1" dirty="0"/>
              <a:t>Train </a:t>
            </a:r>
            <a:r>
              <a:rPr lang="ko-KR" altLang="en-US" b="1" dirty="0"/>
              <a:t>데이터로 </a:t>
            </a:r>
            <a:r>
              <a:rPr lang="ko-KR" altLang="en-US" b="1" dirty="0" err="1"/>
              <a:t>재학습</a:t>
            </a:r>
            <a:endParaRPr lang="ko-KR" altLang="en-US" b="1" dirty="0"/>
          </a:p>
          <a:p>
            <a:r>
              <a:rPr lang="en-US" altLang="ko-KR" b="1" dirty="0"/>
              <a:t>• Test </a:t>
            </a:r>
            <a:r>
              <a:rPr lang="ko-KR" altLang="en-US" b="1" dirty="0"/>
              <a:t>예측 결과 제출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변수 선택 없이 전체 피처 사용한 모델이 성능 더 높음</a:t>
            </a:r>
          </a:p>
        </p:txBody>
      </p:sp>
    </p:spTree>
    <p:extLst>
      <p:ext uri="{BB962C8B-B14F-4D97-AF65-F5344CB8AC3E}">
        <p14:creationId xmlns:p14="http://schemas.microsoft.com/office/powerpoint/2010/main" val="27901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32F9CE4-D84F-D34B-1521-C352E7077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85DD64C-2ED7-C9CB-8D4F-8249DE3335D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65121BA-D2DE-3F1D-6590-8B1ED2BA6B2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3690D3F-19C5-DDAB-3C41-F92D6EDD64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C8DD8721-41B4-7928-230B-A0B12AD0C08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5A118-1B87-F840-3290-68B128B8F1AC}"/>
              </a:ext>
            </a:extLst>
          </p:cNvPr>
          <p:cNvSpPr txBox="1"/>
          <p:nvPr/>
        </p:nvSpPr>
        <p:spPr>
          <a:xfrm>
            <a:off x="1315358" y="1398018"/>
            <a:ext cx="40512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기본 모델 학습</a:t>
            </a:r>
          </a:p>
          <a:p>
            <a:r>
              <a:rPr lang="en-US" altLang="ko-KR" b="1" dirty="0"/>
              <a:t>• </a:t>
            </a:r>
            <a:r>
              <a:rPr lang="en-US" altLang="ko-KR" b="1" dirty="0" err="1"/>
              <a:t>LightGBM</a:t>
            </a:r>
            <a:r>
              <a:rPr lang="en-US" altLang="ko-KR" b="1" dirty="0"/>
              <a:t> </a:t>
            </a:r>
            <a:r>
              <a:rPr lang="ko-KR" altLang="en-US" b="1" dirty="0"/>
              <a:t>기본 모델 학습 → </a:t>
            </a:r>
            <a:r>
              <a:rPr lang="en-US" altLang="ko-KR" b="1" dirty="0"/>
              <a:t>Confusion Matrix </a:t>
            </a:r>
            <a:r>
              <a:rPr lang="ko-KR" altLang="en-US" b="1" dirty="0"/>
              <a:t>확인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특정 클래스</a:t>
            </a:r>
            <a:r>
              <a:rPr lang="en-US" altLang="ko-KR" b="1" dirty="0"/>
              <a:t>(0, 3, 9, 15, 19)</a:t>
            </a:r>
            <a:r>
              <a:rPr lang="ko-KR" altLang="en-US" b="1" dirty="0"/>
              <a:t>에서 </a:t>
            </a:r>
            <a:r>
              <a:rPr lang="ko-KR" altLang="en-US" b="1" dirty="0" err="1"/>
              <a:t>오분류</a:t>
            </a:r>
            <a:r>
              <a:rPr lang="ko-KR" altLang="en-US" b="1" dirty="0"/>
              <a:t> 집중</a:t>
            </a:r>
          </a:p>
          <a:p>
            <a:endParaRPr lang="ko-KR" altLang="en-US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헷갈리는 그룹 추출</a:t>
            </a:r>
          </a:p>
          <a:p>
            <a:r>
              <a:rPr lang="en-US" altLang="ko-KR" b="1" dirty="0"/>
              <a:t>• </a:t>
            </a:r>
            <a:r>
              <a:rPr lang="ko-KR" altLang="en-US" b="1" dirty="0" err="1"/>
              <a:t>오분류가</a:t>
            </a:r>
            <a:r>
              <a:rPr lang="ko-KR" altLang="en-US" b="1" dirty="0"/>
              <a:t> 잦은 클래스 그룹을 별도 학습하는 전문가 모델 설계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&lt;</a:t>
            </a:r>
            <a:r>
              <a:rPr lang="ko-KR" altLang="en-US" b="1" dirty="0"/>
              <a:t>제출 결과</a:t>
            </a:r>
            <a:r>
              <a:rPr lang="en-US" altLang="ko-KR" b="1" dirty="0"/>
              <a:t>&gt;</a:t>
            </a:r>
            <a:endParaRPr lang="ko-KR" altLang="en-US" b="1" dirty="0"/>
          </a:p>
          <a:p>
            <a:endParaRPr lang="ko-KR" altLang="en-US" b="1" dirty="0"/>
          </a:p>
          <a:p>
            <a:endParaRPr lang="ko-KR" altLang="en-US" b="1" dirty="0"/>
          </a:p>
          <a:p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946C7F-34AA-9356-BE74-DD344B231E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4133"/>
          <a:stretch>
            <a:fillRect/>
          </a:stretch>
        </p:blipFill>
        <p:spPr>
          <a:xfrm>
            <a:off x="1494597" y="3898279"/>
            <a:ext cx="5002948" cy="690731"/>
          </a:xfrm>
          <a:prstGeom prst="rect">
            <a:avLst/>
          </a:prstGeom>
        </p:spPr>
      </p:pic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AC98AE43-E3EF-347C-8062-C027ABD20FD7}"/>
              </a:ext>
            </a:extLst>
          </p:cNvPr>
          <p:cNvSpPr txBox="1"/>
          <p:nvPr/>
        </p:nvSpPr>
        <p:spPr>
          <a:xfrm>
            <a:off x="1408975" y="306875"/>
            <a:ext cx="6620328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팀원별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접근방법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김태영 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000" b="1" dirty="0"/>
              <a:t>2. Confused Cluster </a:t>
            </a:r>
            <a:r>
              <a:rPr lang="ko-KR" altLang="en-US" sz="2000" b="1" dirty="0"/>
              <a:t>기반 </a:t>
            </a:r>
            <a:r>
              <a:rPr lang="en-US" altLang="ko-KR" sz="2000" b="1" dirty="0" err="1"/>
              <a:t>LightGBM</a:t>
            </a:r>
            <a:endParaRPr lang="ko-KR" altLang="en-US" sz="20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1AD82-3BEE-ACAC-75FF-CC16A3F1BFBE}"/>
              </a:ext>
            </a:extLst>
          </p:cNvPr>
          <p:cNvSpPr txBox="1"/>
          <p:nvPr/>
        </p:nvSpPr>
        <p:spPr>
          <a:xfrm>
            <a:off x="5185954" y="1359969"/>
            <a:ext cx="39580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OOF </a:t>
            </a:r>
            <a:r>
              <a:rPr lang="ko-KR" altLang="en-US" b="1" dirty="0" err="1"/>
              <a:t>피쳐</a:t>
            </a:r>
            <a:r>
              <a:rPr lang="ko-KR" altLang="en-US" b="1" dirty="0"/>
              <a:t> 생성</a:t>
            </a:r>
          </a:p>
          <a:p>
            <a:r>
              <a:rPr lang="en-US" altLang="ko-KR" b="1" dirty="0"/>
              <a:t>• </a:t>
            </a:r>
            <a:r>
              <a:rPr lang="en-US" altLang="ko-KR" b="1" dirty="0" err="1"/>
              <a:t>StratifiedKFold</a:t>
            </a:r>
            <a:r>
              <a:rPr lang="en-US" altLang="ko-KR" b="1" dirty="0"/>
              <a:t>(5-Fold) </a:t>
            </a:r>
            <a:r>
              <a:rPr lang="ko-KR" altLang="en-US" b="1" dirty="0"/>
              <a:t>교차검증</a:t>
            </a:r>
          </a:p>
          <a:p>
            <a:r>
              <a:rPr lang="en-US" altLang="ko-KR" b="1" dirty="0"/>
              <a:t>• </a:t>
            </a:r>
            <a:r>
              <a:rPr lang="ko-KR" altLang="en-US" b="1" dirty="0" err="1"/>
              <a:t>검증셋</a:t>
            </a:r>
            <a:r>
              <a:rPr lang="ko-KR" altLang="en-US" b="1" dirty="0"/>
              <a:t> 예측 확률 → </a:t>
            </a:r>
            <a:r>
              <a:rPr lang="en-US" altLang="ko-KR" b="1" dirty="0"/>
              <a:t>OOF </a:t>
            </a:r>
            <a:r>
              <a:rPr lang="ko-KR" altLang="en-US" b="1" dirty="0" err="1"/>
              <a:t>피쳐</a:t>
            </a:r>
            <a:r>
              <a:rPr lang="ko-KR" altLang="en-US" b="1" dirty="0"/>
              <a:t> 생성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테스트셋 예측은 </a:t>
            </a:r>
            <a:r>
              <a:rPr lang="en-US" altLang="ko-KR" b="1" dirty="0"/>
              <a:t>Fold</a:t>
            </a:r>
            <a:r>
              <a:rPr lang="ko-KR" altLang="en-US" b="1" dirty="0"/>
              <a:t>별 평균으로 안정화</a:t>
            </a:r>
          </a:p>
          <a:p>
            <a:endParaRPr lang="ko-KR" altLang="en-US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최종 모델 학습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원본 </a:t>
            </a:r>
            <a:r>
              <a:rPr lang="en-US" altLang="ko-KR" b="1" dirty="0"/>
              <a:t>Feature + OOF </a:t>
            </a:r>
            <a:r>
              <a:rPr lang="ko-KR" altLang="en-US" b="1" dirty="0" err="1"/>
              <a:t>피쳐</a:t>
            </a:r>
            <a:r>
              <a:rPr lang="ko-KR" altLang="en-US" b="1" dirty="0"/>
              <a:t> 결합 후 </a:t>
            </a:r>
            <a:r>
              <a:rPr lang="en-US" altLang="ko-KR" b="1" dirty="0" err="1"/>
              <a:t>LightGBM</a:t>
            </a:r>
            <a:r>
              <a:rPr lang="en-US" altLang="ko-KR" b="1" dirty="0"/>
              <a:t> </a:t>
            </a:r>
            <a:r>
              <a:rPr lang="ko-KR" altLang="en-US" b="1" dirty="0" err="1"/>
              <a:t>재학습</a:t>
            </a:r>
            <a:endParaRPr lang="ko-KR" altLang="en-US" b="1" dirty="0"/>
          </a:p>
          <a:p>
            <a:r>
              <a:rPr lang="en-US" altLang="ko-KR" b="1" dirty="0"/>
              <a:t>• </a:t>
            </a:r>
            <a:r>
              <a:rPr lang="ko-KR" altLang="en-US" b="1" dirty="0"/>
              <a:t>기본 모델 대비 성능 향상 </a:t>
            </a:r>
            <a:r>
              <a:rPr lang="en-US" altLang="ko-KR" b="1" dirty="0"/>
              <a:t>(</a:t>
            </a:r>
            <a:r>
              <a:rPr lang="ko-KR" altLang="en-US" b="1" dirty="0"/>
              <a:t>헷갈리는 그룹 분류 개선</a:t>
            </a:r>
            <a:r>
              <a:rPr lang="en-US" altLang="ko-KR" b="1" dirty="0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6549E0-CC4A-8B0C-F6B6-D30213585D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33"/>
          <a:stretch>
            <a:fillRect/>
          </a:stretch>
        </p:blipFill>
        <p:spPr>
          <a:xfrm>
            <a:off x="6388375" y="3898279"/>
            <a:ext cx="2123376" cy="6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1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55661D6-35D9-56A0-F339-B323BEE18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1290F81B-AFCB-351E-D837-457B84DDAE35}"/>
              </a:ext>
            </a:extLst>
          </p:cNvPr>
          <p:cNvSpPr txBox="1"/>
          <p:nvPr/>
        </p:nvSpPr>
        <p:spPr>
          <a:xfrm>
            <a:off x="1408975" y="306875"/>
            <a:ext cx="6620328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팀원별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접근방법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한종성  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앙상블 접근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17593AE-6F04-0729-3A92-1B38CB33F16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DAA2ADA-2AA7-CFE2-C880-E11681FCB2F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C31F144-49CB-97E3-408C-DF2B1986A2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407ABE-5664-6641-BF9D-CAF4798DE3D8}"/>
              </a:ext>
            </a:extLst>
          </p:cNvPr>
          <p:cNvSpPr txBox="1"/>
          <p:nvPr/>
        </p:nvSpPr>
        <p:spPr>
          <a:xfrm>
            <a:off x="1408975" y="995677"/>
            <a:ext cx="3441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endParaRPr lang="ko-KR" altLang="en-US" b="1" dirty="0"/>
          </a:p>
          <a:p>
            <a:r>
              <a:rPr lang="en-US" altLang="ko-KR" b="1" dirty="0"/>
              <a:t>• </a:t>
            </a:r>
            <a:r>
              <a:rPr lang="en-US" altLang="ko-KR" b="1" dirty="0" err="1"/>
              <a:t>Winsorize</a:t>
            </a:r>
            <a:r>
              <a:rPr lang="en-US" altLang="ko-KR" b="1" dirty="0"/>
              <a:t>: </a:t>
            </a:r>
            <a:r>
              <a:rPr lang="ko-KR" altLang="en-US" b="1" dirty="0" err="1"/>
              <a:t>극단값</a:t>
            </a:r>
            <a:r>
              <a:rPr lang="ko-KR" altLang="en-US" b="1" dirty="0"/>
              <a:t> 제거 </a:t>
            </a:r>
            <a:r>
              <a:rPr lang="en-US" altLang="ko-KR" b="1" dirty="0"/>
              <a:t>(</a:t>
            </a:r>
            <a:r>
              <a:rPr lang="ko-KR" altLang="en-US" b="1" dirty="0"/>
              <a:t>상</a:t>
            </a:r>
            <a:r>
              <a:rPr lang="en-US" altLang="ko-KR" b="1" dirty="0"/>
              <a:t>/</a:t>
            </a:r>
            <a:r>
              <a:rPr lang="ko-KR" altLang="en-US" b="1" dirty="0"/>
              <a:t>하위 </a:t>
            </a:r>
            <a:r>
              <a:rPr lang="en-US" altLang="ko-KR" b="1" dirty="0"/>
              <a:t>0.5%)</a:t>
            </a:r>
          </a:p>
          <a:p>
            <a:r>
              <a:rPr lang="en-US" altLang="ko-KR" b="1" dirty="0"/>
              <a:t>• </a:t>
            </a:r>
            <a:r>
              <a:rPr lang="ko-KR" altLang="en-US" b="1" dirty="0" err="1"/>
              <a:t>결측치</a:t>
            </a:r>
            <a:r>
              <a:rPr lang="en-US" altLang="ko-KR" b="1" dirty="0"/>
              <a:t>: Median Imputation</a:t>
            </a:r>
          </a:p>
          <a:p>
            <a:r>
              <a:rPr lang="en-US" altLang="ko-KR" b="1" dirty="0"/>
              <a:t>• </a:t>
            </a:r>
            <a:r>
              <a:rPr lang="en-US" altLang="ko-KR" b="1" dirty="0" err="1"/>
              <a:t>StandardScaler</a:t>
            </a:r>
            <a:r>
              <a:rPr lang="en-US" altLang="ko-KR" b="1" dirty="0"/>
              <a:t>(</a:t>
            </a:r>
            <a:r>
              <a:rPr lang="ko-KR" altLang="en-US" b="1" dirty="0"/>
              <a:t>평균 </a:t>
            </a:r>
            <a:r>
              <a:rPr lang="en-US" altLang="ko-KR" b="1" dirty="0"/>
              <a:t>0, </a:t>
            </a:r>
            <a:r>
              <a:rPr lang="ko-KR" altLang="en-US" b="1" dirty="0"/>
              <a:t>표준편차 </a:t>
            </a:r>
            <a:r>
              <a:rPr lang="en-US" altLang="ko-KR" b="1" dirty="0"/>
              <a:t>1)</a:t>
            </a:r>
          </a:p>
          <a:p>
            <a:r>
              <a:rPr lang="en-US" altLang="ko-KR" b="1" dirty="0"/>
              <a:t>• PCA: </a:t>
            </a:r>
            <a:r>
              <a:rPr lang="ko-KR" altLang="en-US" b="1" dirty="0"/>
              <a:t>분산 </a:t>
            </a:r>
            <a:r>
              <a:rPr lang="en-US" altLang="ko-KR" b="1" dirty="0"/>
              <a:t>90% </a:t>
            </a:r>
            <a:r>
              <a:rPr lang="ko-KR" altLang="en-US" b="1" dirty="0"/>
              <a:t>보존 주성분만 추출</a:t>
            </a:r>
          </a:p>
          <a:p>
            <a:endParaRPr lang="ko-KR" altLang="en-US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모델 학습</a:t>
            </a:r>
          </a:p>
          <a:p>
            <a:r>
              <a:rPr lang="en-US" altLang="ko-KR" b="1" dirty="0"/>
              <a:t>• Logistic Regression (PCA </a:t>
            </a:r>
            <a:r>
              <a:rPr lang="ko-KR" altLang="en-US" b="1" dirty="0"/>
              <a:t>데이터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• </a:t>
            </a:r>
            <a:r>
              <a:rPr lang="en-US" altLang="ko-KR" b="1" dirty="0" err="1"/>
              <a:t>HistGradientBoostingClassifier</a:t>
            </a:r>
            <a:endParaRPr lang="en-US" altLang="ko-KR" b="1" dirty="0"/>
          </a:p>
          <a:p>
            <a:r>
              <a:rPr lang="en-US" altLang="ko-KR" b="1" dirty="0"/>
              <a:t>• </a:t>
            </a:r>
            <a:r>
              <a:rPr lang="en-US" altLang="ko-KR" b="1" dirty="0" err="1"/>
              <a:t>ExtraTreesClassifier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&lt;</a:t>
            </a:r>
            <a:r>
              <a:rPr lang="ko-KR" altLang="en-US" b="1" dirty="0"/>
              <a:t>제출 결과</a:t>
            </a:r>
            <a:r>
              <a:rPr lang="en-US" altLang="ko-KR" b="1" dirty="0"/>
              <a:t>&gt;</a:t>
            </a:r>
            <a:endParaRPr lang="ko-KR" altLang="en-US" b="1" dirty="0"/>
          </a:p>
          <a:p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067641-A140-47C9-37FD-71E660D042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155" r="40162" b="-513"/>
          <a:stretch>
            <a:fillRect/>
          </a:stretch>
        </p:blipFill>
        <p:spPr>
          <a:xfrm>
            <a:off x="1296849" y="4276884"/>
            <a:ext cx="6222640" cy="559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DCBF46-49ED-CBD0-F1C4-F66052A72A0C}"/>
              </a:ext>
            </a:extLst>
          </p:cNvPr>
          <p:cNvSpPr txBox="1"/>
          <p:nvPr/>
        </p:nvSpPr>
        <p:spPr>
          <a:xfrm>
            <a:off x="4918166" y="1199397"/>
            <a:ext cx="414745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앙상블 방식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예측 확률 가중 평균 </a:t>
            </a:r>
            <a:r>
              <a:rPr lang="en-US" altLang="ko-KR" b="1" dirty="0"/>
              <a:t>(LR 50%, HGB 30%, ET 20%)</a:t>
            </a:r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검증 전략</a:t>
            </a:r>
          </a:p>
          <a:p>
            <a:r>
              <a:rPr lang="en-US" altLang="ko-KR" b="1" dirty="0"/>
              <a:t>• </a:t>
            </a:r>
            <a:r>
              <a:rPr lang="en-US" altLang="ko-KR" b="1" dirty="0" err="1"/>
              <a:t>RepeatedStratifiedKFold</a:t>
            </a:r>
            <a:r>
              <a:rPr lang="en-US" altLang="ko-KR" b="1" dirty="0"/>
              <a:t> (5-Fold × 2</a:t>
            </a:r>
            <a:r>
              <a:rPr lang="ko-KR" altLang="en-US" b="1" dirty="0"/>
              <a:t>회</a:t>
            </a:r>
            <a:r>
              <a:rPr lang="en-US" altLang="ko-KR" b="1" dirty="0"/>
              <a:t>) → </a:t>
            </a:r>
            <a:r>
              <a:rPr lang="ko-KR" altLang="en-US" b="1" dirty="0"/>
              <a:t>총 </a:t>
            </a:r>
            <a:r>
              <a:rPr lang="en-US" altLang="ko-KR" b="1" dirty="0"/>
              <a:t>10</a:t>
            </a:r>
            <a:r>
              <a:rPr lang="ko-KR" altLang="en-US" b="1" dirty="0"/>
              <a:t>회 검증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각 </a:t>
            </a:r>
            <a:r>
              <a:rPr lang="en-US" altLang="ko-KR" b="1" dirty="0"/>
              <a:t>Fold Macro-F1 </a:t>
            </a:r>
            <a:r>
              <a:rPr lang="ko-KR" altLang="en-US" b="1" dirty="0"/>
              <a:t>평균 성능 보고</a:t>
            </a:r>
          </a:p>
          <a:p>
            <a:endParaRPr lang="ko-KR" altLang="en-US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최종 제출</a:t>
            </a:r>
          </a:p>
          <a:p>
            <a:r>
              <a:rPr lang="en-US" altLang="ko-KR" b="1" dirty="0"/>
              <a:t>• Test </a:t>
            </a:r>
            <a:r>
              <a:rPr lang="ko-KR" altLang="en-US" b="1" dirty="0"/>
              <a:t>데이터 모든 </a:t>
            </a:r>
            <a:r>
              <a:rPr lang="en-US" altLang="ko-KR" b="1" dirty="0"/>
              <a:t>Fold </a:t>
            </a:r>
            <a:r>
              <a:rPr lang="ko-KR" altLang="en-US" b="1" dirty="0"/>
              <a:t>예측 평균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확률 최대값 클래스 선택 후 제출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5D199A-1941-9249-C07C-216DDE29F1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5961" t="50154"/>
          <a:stretch>
            <a:fillRect/>
          </a:stretch>
        </p:blipFill>
        <p:spPr>
          <a:xfrm>
            <a:off x="6799471" y="4276884"/>
            <a:ext cx="1440036" cy="5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2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9871812-AB8A-43E1-14AF-81B68770A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BFE7366-E94C-17EE-1488-BFCCFB58E3D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79732A5-4168-59CE-D55E-E38BFBEF2EC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8F63BFB-7C7D-23D3-EA5D-981AB5CC3A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BF96AF-A34D-E754-107B-E83CECA91965}"/>
              </a:ext>
            </a:extLst>
          </p:cNvPr>
          <p:cNvSpPr txBox="1"/>
          <p:nvPr/>
        </p:nvSpPr>
        <p:spPr>
          <a:xfrm>
            <a:off x="1408975" y="970756"/>
            <a:ext cx="75621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endParaRPr lang="ko-KR" altLang="en-US" b="1" dirty="0"/>
          </a:p>
          <a:p>
            <a:r>
              <a:rPr lang="en-US" altLang="ko-KR" b="1" dirty="0"/>
              <a:t>• </a:t>
            </a:r>
            <a:r>
              <a:rPr lang="ko-KR" altLang="en-US" b="1" dirty="0"/>
              <a:t>모든 피처 </a:t>
            </a:r>
            <a:r>
              <a:rPr lang="en-US" altLang="ko-KR" b="1" dirty="0" err="1"/>
              <a:t>StandardScaler</a:t>
            </a:r>
            <a:r>
              <a:rPr lang="en-US" altLang="ko-KR" b="1" dirty="0"/>
              <a:t>(</a:t>
            </a:r>
            <a:r>
              <a:rPr lang="ko-KR" altLang="en-US" b="1" dirty="0"/>
              <a:t>평균 </a:t>
            </a:r>
            <a:r>
              <a:rPr lang="en-US" altLang="ko-KR" b="1" dirty="0"/>
              <a:t>0, </a:t>
            </a:r>
            <a:r>
              <a:rPr lang="ko-KR" altLang="en-US" b="1" dirty="0"/>
              <a:t>표준편차 </a:t>
            </a:r>
            <a:r>
              <a:rPr lang="en-US" altLang="ko-KR" b="1" dirty="0"/>
              <a:t>1)</a:t>
            </a:r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모델링</a:t>
            </a:r>
          </a:p>
          <a:p>
            <a:r>
              <a:rPr lang="en-US" altLang="ko-KR" b="1" dirty="0"/>
              <a:t>(1) MLP (</a:t>
            </a:r>
            <a:r>
              <a:rPr lang="ko-KR" altLang="en-US" b="1" dirty="0"/>
              <a:t>차원축소</a:t>
            </a:r>
            <a:r>
              <a:rPr lang="en-US" altLang="ko-KR" b="1" dirty="0"/>
              <a:t>: </a:t>
            </a:r>
            <a:r>
              <a:rPr lang="ko-KR" altLang="en-US" b="1" dirty="0"/>
              <a:t>상관계수 ≥</a:t>
            </a:r>
            <a:r>
              <a:rPr lang="en-US" altLang="ko-KR" b="1" dirty="0"/>
              <a:t>0.9 </a:t>
            </a:r>
            <a:r>
              <a:rPr lang="ko-KR" altLang="en-US" b="1" dirty="0"/>
              <a:t>피처 제거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(2) Autoencoder + MLP</a:t>
            </a:r>
          </a:p>
          <a:p>
            <a:r>
              <a:rPr lang="en-US" altLang="ko-KR" b="1" dirty="0"/>
              <a:t>• Autoencoder Encoder</a:t>
            </a:r>
            <a:r>
              <a:rPr lang="ko-KR" altLang="en-US" b="1" dirty="0"/>
              <a:t>로 차원축소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축소된 영역에 </a:t>
            </a:r>
            <a:r>
              <a:rPr lang="en-US" altLang="ko-KR" b="1" dirty="0"/>
              <a:t>MLP </a:t>
            </a:r>
            <a:r>
              <a:rPr lang="ko-KR" altLang="en-US" b="1" dirty="0"/>
              <a:t>분류기 결합</a:t>
            </a:r>
          </a:p>
          <a:p>
            <a:r>
              <a:rPr lang="en-US" altLang="ko-KR" b="1" dirty="0"/>
              <a:t>• </a:t>
            </a:r>
            <a:r>
              <a:rPr lang="ko-KR" altLang="en-US" b="1" dirty="0"/>
              <a:t>검증</a:t>
            </a:r>
            <a:r>
              <a:rPr lang="en-US" altLang="ko-KR" b="1" dirty="0"/>
              <a:t>: 10-Fold CV → Macro-F1 </a:t>
            </a:r>
            <a:r>
              <a:rPr lang="ko-KR" altLang="en-US" b="1" dirty="0"/>
              <a:t>비교</a:t>
            </a:r>
            <a:r>
              <a:rPr lang="en-US" altLang="ko-KR" b="1" dirty="0"/>
              <a:t>, </a:t>
            </a:r>
            <a:r>
              <a:rPr lang="ko-KR" altLang="en-US" b="1" dirty="0" err="1"/>
              <a:t>하이퍼파라미터</a:t>
            </a:r>
            <a:r>
              <a:rPr lang="ko-KR" altLang="en-US" b="1" dirty="0"/>
              <a:t> 선택</a:t>
            </a:r>
          </a:p>
          <a:p>
            <a:endParaRPr lang="ko-KR" altLang="en-US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결과</a:t>
            </a:r>
          </a:p>
          <a:p>
            <a:r>
              <a:rPr lang="en-US" altLang="ko-KR" b="1" dirty="0"/>
              <a:t>• Autoencoder </a:t>
            </a:r>
            <a:r>
              <a:rPr lang="ko-KR" altLang="en-US" b="1" dirty="0"/>
              <a:t>기반 차원축소가 단순 피처 선택보다 성능이 미세하게 우수</a:t>
            </a:r>
          </a:p>
          <a:p>
            <a:endParaRPr lang="ko-KR" altLang="en-US" b="1" dirty="0"/>
          </a:p>
          <a:p>
            <a:r>
              <a:rPr lang="en-US" altLang="ko-KR" b="1" dirty="0"/>
              <a:t>&lt;</a:t>
            </a:r>
            <a:r>
              <a:rPr lang="ko-KR" altLang="en-US" b="1" dirty="0"/>
              <a:t>제출 결과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69CB1C-2454-1F0D-CE32-A6378DDD28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372" b="-202"/>
          <a:stretch>
            <a:fillRect/>
          </a:stretch>
        </p:blipFill>
        <p:spPr>
          <a:xfrm>
            <a:off x="1408975" y="4304738"/>
            <a:ext cx="4830236" cy="656520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ABF7A4AC-1087-5764-4EA1-3D2552C0310B}"/>
              </a:ext>
            </a:extLst>
          </p:cNvPr>
          <p:cNvSpPr txBox="1"/>
          <p:nvPr/>
        </p:nvSpPr>
        <p:spPr>
          <a:xfrm>
            <a:off x="1408975" y="306875"/>
            <a:ext cx="6620328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팀원별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접근방법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장희원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115000"/>
              </a:lnSpc>
            </a:pPr>
            <a:r>
              <a:rPr lang="en-US" altLang="ko-KR" sz="2000" b="1" dirty="0"/>
              <a:t>4. MLP &amp; Autoencoder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831DC5-D815-A3D0-3203-2EAF3722B3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1791" r="21582" b="-13772"/>
          <a:stretch>
            <a:fillRect/>
          </a:stretch>
        </p:blipFill>
        <p:spPr>
          <a:xfrm>
            <a:off x="5292757" y="4317367"/>
            <a:ext cx="1419498" cy="6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7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E95C050-487D-D556-77EE-BDCBA765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1AAF1AB-7246-AF3D-FF70-C04A078FFC4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523AC0A3-3345-2E35-E02F-20BCA743C1F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73F96FC-5449-8D66-30B3-B9C9B6892E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A9BBA38B-43D7-F282-94CD-2771CC6B47A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앞으로의 계획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9C3A7-67F5-08DE-F1C9-1DE1C6A1B83D}"/>
              </a:ext>
            </a:extLst>
          </p:cNvPr>
          <p:cNvSpPr txBox="1"/>
          <p:nvPr/>
        </p:nvSpPr>
        <p:spPr>
          <a:xfrm>
            <a:off x="1408975" y="941248"/>
            <a:ext cx="72734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1. 10/2까지 현재 </a:t>
            </a:r>
            <a:r>
              <a:rPr lang="ko-KR" altLang="en-US" sz="2000" dirty="0" err="1"/>
              <a:t>데이콘</a:t>
            </a:r>
            <a:r>
              <a:rPr lang="ko-KR" altLang="en-US" sz="2000" dirty="0"/>
              <a:t> 대회 마무리</a:t>
            </a:r>
          </a:p>
          <a:p>
            <a:r>
              <a:rPr lang="ko-KR" altLang="en-US" sz="2000" dirty="0"/>
              <a:t>2. 중간고사 이후 데이터 분석 공모전 참가 계획</a:t>
            </a:r>
          </a:p>
        </p:txBody>
      </p:sp>
    </p:spTree>
    <p:extLst>
      <p:ext uri="{BB962C8B-B14F-4D97-AF65-F5344CB8AC3E}">
        <p14:creationId xmlns:p14="http://schemas.microsoft.com/office/powerpoint/2010/main" val="16878313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605</Words>
  <Application>Microsoft Office PowerPoint</Application>
  <PresentationFormat>화면 슬라이드 쇼(16:9)</PresentationFormat>
  <Paragraphs>125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전해인</dc:creator>
  <cp:lastModifiedBy>도현 김</cp:lastModifiedBy>
  <cp:revision>5</cp:revision>
  <dcterms:modified xsi:type="dcterms:W3CDTF">2025-09-28T13:19:05Z</dcterms:modified>
</cp:coreProperties>
</file>