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7" r:id="rId6"/>
    <p:sldId id="268" r:id="rId7"/>
    <p:sldId id="266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6424" autoAdjust="0"/>
  </p:normalViewPr>
  <p:slideViewPr>
    <p:cSldViewPr snapToGrid="0">
      <p:cViewPr varScale="1">
        <p:scale>
          <a:sx n="94" d="100"/>
          <a:sy n="94" d="100"/>
        </p:scale>
        <p:origin x="1099" y="67"/>
      </p:cViewPr>
      <p:guideLst>
        <p:guide orient="horz" pos="161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/>
        <a:ea typeface="나눔고딕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722457A-FB12-5EC4-DFF0-45905BE25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B052E7F-CD26-43ED-300F-744A5A33B0D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4571BB4-1277-0DAB-FCF1-02B7227F2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246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57E4343-9FFA-72E5-D870-9CF31394E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EA0FC0B-5AAF-64A9-5C15-5C46D602F89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7E29B28-7ECB-8E0A-EE2D-D27955F24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726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>
                <a:latin typeface="맑은 고딕"/>
                <a:ea typeface="맑은 고딕"/>
              </a:rPr>
              <a:t>T</a:t>
            </a:r>
            <a:endParaRPr>
              <a:latin typeface="맑은 고딕"/>
              <a:ea typeface="맑은 고딕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5332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500" b="1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NLP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 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2</a:t>
            </a:r>
            <a:r>
              <a:rPr lang="ko" sz="2500" b="1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팀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.0</a:t>
            </a:r>
            <a:r>
              <a:rPr lang="en-US" altLang="ko-KR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9</a:t>
            </a:r>
            <a:r>
              <a:rPr lang="ko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30</a:t>
            </a:r>
            <a:endParaRPr lang="en-US" altLang="ko-KR" dirty="0">
              <a:solidFill>
                <a:srgbClr val="19264B"/>
              </a:solidFill>
              <a:latin typeface="나눔스퀘어 ExtraBold"/>
              <a:ea typeface="나눔스퀘어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  <a:latin typeface="나눔스퀘어 ExtraBold"/>
              <a:ea typeface="나눔스퀘어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  <a:latin typeface="나눔스퀘어 ExtraBold"/>
              <a:ea typeface="나눔스퀘어 Extra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/>
                <a:ea typeface="나눔스퀘어 ExtraBold"/>
              </a:rPr>
              <a:t> : </a:t>
            </a:r>
            <a:r>
              <a:rPr lang="ko-KR" altLang="en-US" sz="1100" dirty="0" err="1">
                <a:solidFill>
                  <a:srgbClr val="19264B"/>
                </a:solidFill>
                <a:latin typeface="나눔스퀘어 ExtraBold"/>
                <a:ea typeface="나눔스퀘어 ExtraBold"/>
              </a:rPr>
              <a:t>조한서</a:t>
            </a:r>
            <a:endParaRPr lang="ko-KR" altLang="en-US" sz="1100" dirty="0">
              <a:solidFill>
                <a:srgbClr val="19264B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109734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>
              <a:latin typeface="맑은 고딕"/>
              <a:ea typeface="맑은 고딕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275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2000" b="1">
                <a:solidFill>
                  <a:srgbClr val="19264B"/>
                </a:solidFill>
                <a:latin typeface="나눔스퀘어 ExtraBold"/>
                <a:ea typeface="나눔스퀘어 ExtraBold"/>
                <a:cs typeface="NanumGothic ExtraBold"/>
                <a:sym typeface="NanumGothic ExtraBold"/>
              </a:rPr>
              <a:t>스터디원 소개 및 만남 인증</a:t>
            </a:r>
            <a:endParaRPr sz="2000" b="1">
              <a:solidFill>
                <a:srgbClr val="19264B"/>
              </a:solidFill>
              <a:latin typeface="나눔스퀘어 ExtraBold"/>
              <a:ea typeface="나눔스퀘어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995164" y="1350452"/>
            <a:ext cx="2886200" cy="1985127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latin typeface="나눔스퀘어"/>
                <a:ea typeface="나눔스퀘어"/>
              </a:rPr>
              <a:t>팀</a:t>
            </a:r>
            <a:r>
              <a:rPr lang="ko" sz="1300" dirty="0">
                <a:latin typeface="나눔스퀘어"/>
                <a:ea typeface="나눔스퀘어"/>
              </a:rPr>
              <a:t>원 1:</a:t>
            </a:r>
            <a:r>
              <a:rPr lang="en-US" altLang="ko" sz="1300" dirty="0">
                <a:latin typeface="나눔스퀘어"/>
                <a:ea typeface="나눔스퀘어"/>
              </a:rPr>
              <a:t> </a:t>
            </a:r>
            <a:r>
              <a:rPr lang="ko-KR" altLang="en-US" sz="1300" dirty="0">
                <a:latin typeface="나눔스퀘어"/>
                <a:ea typeface="나눔스퀘어"/>
              </a:rPr>
              <a:t>박준우</a:t>
            </a:r>
            <a:endParaRPr lang="en-US" altLang="ko-KR" sz="11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" sz="13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latin typeface="나눔스퀘어"/>
                <a:ea typeface="나눔스퀘어"/>
              </a:rPr>
              <a:t>팀</a:t>
            </a:r>
            <a:r>
              <a:rPr lang="ko" sz="1300" dirty="0">
                <a:latin typeface="나눔스퀘어"/>
                <a:ea typeface="나눔스퀘어"/>
              </a:rPr>
              <a:t>원 2:</a:t>
            </a:r>
            <a:r>
              <a:rPr lang="en-US" altLang="ko" sz="1300" dirty="0">
                <a:latin typeface="나눔스퀘어"/>
                <a:ea typeface="나눔스퀘어"/>
              </a:rPr>
              <a:t> </a:t>
            </a:r>
            <a:r>
              <a:rPr lang="ko-KR" altLang="en-US" sz="1300" dirty="0" err="1">
                <a:latin typeface="나눔스퀘어"/>
                <a:ea typeface="나눔스퀘어"/>
              </a:rPr>
              <a:t>안솔</a:t>
            </a:r>
            <a:endParaRPr lang="en-US" altLang="ko-KR" sz="13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3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latin typeface="나눔스퀘어"/>
                <a:ea typeface="나눔스퀘어"/>
              </a:rPr>
              <a:t>팀원 </a:t>
            </a:r>
            <a:r>
              <a:rPr lang="en-US" altLang="ko-KR" sz="1300" dirty="0">
                <a:latin typeface="나눔스퀘어"/>
                <a:ea typeface="나눔스퀘어"/>
              </a:rPr>
              <a:t>3: </a:t>
            </a:r>
            <a:r>
              <a:rPr lang="ko-KR" altLang="en-US" sz="1300" dirty="0" err="1">
                <a:latin typeface="나눔스퀘어"/>
                <a:ea typeface="나눔스퀘어"/>
              </a:rPr>
              <a:t>양희원</a:t>
            </a:r>
            <a:endParaRPr lang="en-US" altLang="ko-KR" sz="13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13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latin typeface="나눔스퀘어"/>
                <a:ea typeface="나눔스퀘어"/>
              </a:rPr>
              <a:t>팀원 </a:t>
            </a:r>
            <a:r>
              <a:rPr lang="en-US" altLang="ko-KR" sz="1300" dirty="0">
                <a:latin typeface="나눔스퀘어"/>
                <a:ea typeface="나눔스퀘어"/>
              </a:rPr>
              <a:t>4: </a:t>
            </a:r>
            <a:r>
              <a:rPr lang="ko-KR" altLang="en-US" sz="1300" dirty="0" err="1">
                <a:latin typeface="나눔스퀘어"/>
                <a:ea typeface="나눔스퀘어"/>
              </a:rPr>
              <a:t>조한서</a:t>
            </a:r>
            <a:endParaRPr lang="en-US" altLang="ko-KR" sz="13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300" dirty="0">
              <a:latin typeface="나눔스퀘어"/>
              <a:ea typeface="나눔스퀘어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300" dirty="0">
                <a:latin typeface="나눔스퀘어"/>
                <a:ea typeface="나눔스퀘어"/>
              </a:rPr>
              <a:t>팀원 </a:t>
            </a:r>
            <a:r>
              <a:rPr lang="en-US" altLang="ko-KR" sz="1300" dirty="0">
                <a:latin typeface="나눔스퀘어"/>
                <a:ea typeface="나눔스퀘어"/>
              </a:rPr>
              <a:t>5: </a:t>
            </a:r>
            <a:r>
              <a:rPr lang="ko-KR" altLang="en-US" sz="1300" dirty="0">
                <a:latin typeface="나눔스퀘어"/>
                <a:ea typeface="나눔스퀘어"/>
              </a:rPr>
              <a:t>한승원</a:t>
            </a:r>
            <a:endParaRPr lang="en-US" altLang="ko-KR" sz="1300" dirty="0">
              <a:latin typeface="나눔스퀘어"/>
              <a:ea typeface="나눔스퀘어"/>
            </a:endParaRPr>
          </a:p>
        </p:txBody>
      </p:sp>
      <p:sp>
        <p:nvSpPr>
          <p:cNvPr id="4" name="Google Shape;67;p14"/>
          <p:cNvSpPr txBox="1"/>
          <p:nvPr/>
        </p:nvSpPr>
        <p:spPr>
          <a:xfrm>
            <a:off x="2620186" y="4371834"/>
            <a:ext cx="285805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dirty="0">
                <a:latin typeface="나눔스퀘어"/>
                <a:ea typeface="나눔스퀘어"/>
              </a:rPr>
              <a:t>매주 화요일 세션 직후 회의 진행</a:t>
            </a:r>
            <a:endParaRPr sz="1200" dirty="0">
              <a:latin typeface="나눔스퀘어"/>
              <a:ea typeface="나눔스퀘어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0B7BA3-1421-FCFA-8782-D7C4CC14D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566" y="1317795"/>
            <a:ext cx="4263120" cy="3021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/>
          <p:cNvSpPr txBox="1"/>
          <p:nvPr/>
        </p:nvSpPr>
        <p:spPr>
          <a:xfrm>
            <a:off x="1387203" y="328647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/>
                <a:ea typeface="나눔스퀘어 ExtraBold"/>
                <a:cs typeface="NanumGothic ExtraBold"/>
                <a:sym typeface="NanumGothic ExtraBold"/>
              </a:rPr>
              <a:t>프로젝트 주제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34FE9-BC09-E1AC-FD87-463061440873}"/>
              </a:ext>
            </a:extLst>
          </p:cNvPr>
          <p:cNvSpPr txBox="1"/>
          <p:nvPr/>
        </p:nvSpPr>
        <p:spPr>
          <a:xfrm>
            <a:off x="1475280" y="876822"/>
            <a:ext cx="74314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스퀘어"/>
              </a:rPr>
              <a:t>LLM Router for Verifiable Domains</a:t>
            </a:r>
            <a:endParaRPr lang="ko-KR" altLang="en-US" sz="1600" dirty="0">
              <a:latin typeface="나눔스퀘어"/>
            </a:endParaRPr>
          </a:p>
          <a:p>
            <a:r>
              <a:rPr lang="ko-KR" altLang="en-US" dirty="0">
                <a:latin typeface="나눔스퀘어"/>
              </a:rPr>
              <a:t>수학</a:t>
            </a:r>
            <a:r>
              <a:rPr lang="en-US" altLang="ko-KR" dirty="0">
                <a:latin typeface="나눔스퀘어"/>
              </a:rPr>
              <a:t>, </a:t>
            </a:r>
            <a:r>
              <a:rPr lang="ko-KR" altLang="en-US" dirty="0">
                <a:latin typeface="나눔스퀘어"/>
              </a:rPr>
              <a:t>프로그래밍 등 정답 검증이 가능한 영역을 대상으로</a:t>
            </a:r>
            <a:r>
              <a:rPr lang="en-US" altLang="ko-KR" dirty="0">
                <a:latin typeface="나눔스퀘어"/>
              </a:rPr>
              <a:t> </a:t>
            </a:r>
            <a:r>
              <a:rPr lang="ko-KR" altLang="en-US" dirty="0">
                <a:latin typeface="나눔스퀘어"/>
              </a:rPr>
              <a:t>질의 난이도와 유형을 분석하여 </a:t>
            </a:r>
            <a:r>
              <a:rPr lang="en-US" altLang="ko-KR" dirty="0">
                <a:latin typeface="나눔스퀘어"/>
              </a:rPr>
              <a:t>Thinking </a:t>
            </a:r>
            <a:r>
              <a:rPr lang="ko-KR" altLang="en-US" dirty="0">
                <a:latin typeface="나눔스퀘어"/>
              </a:rPr>
              <a:t>모델과 </a:t>
            </a:r>
            <a:r>
              <a:rPr lang="en-US" altLang="ko-KR" dirty="0">
                <a:latin typeface="나눔스퀘어"/>
              </a:rPr>
              <a:t>Non-Thinking </a:t>
            </a:r>
            <a:r>
              <a:rPr lang="ko-KR" altLang="en-US" dirty="0">
                <a:latin typeface="나눔스퀘어"/>
              </a:rPr>
              <a:t>모델 간 효율적인 동적 라우팅 방법을 탐구</a:t>
            </a:r>
            <a:endParaRPr lang="en-US" altLang="ko-KR" dirty="0">
              <a:latin typeface="나눔스퀘어"/>
            </a:endParaRPr>
          </a:p>
          <a:p>
            <a:endParaRPr lang="en-US" altLang="ko-KR" sz="1600" b="1" dirty="0">
              <a:latin typeface="나눔스퀘어"/>
            </a:endParaRPr>
          </a:p>
          <a:p>
            <a:r>
              <a:rPr lang="en-US" altLang="ko-KR" sz="1600" b="1" dirty="0">
                <a:latin typeface="나눔스퀘어"/>
              </a:rPr>
              <a:t>Goal</a:t>
            </a:r>
            <a:endParaRPr lang="ko-KR" altLang="en-US" sz="1600" dirty="0">
              <a:latin typeface="나눔스퀘어"/>
            </a:endParaRPr>
          </a:p>
          <a:p>
            <a:r>
              <a:rPr lang="en-US" altLang="ko-KR" dirty="0">
                <a:latin typeface="나눔스퀘어"/>
              </a:rPr>
              <a:t>- </a:t>
            </a:r>
            <a:r>
              <a:rPr lang="ko-KR" altLang="en-US" dirty="0">
                <a:latin typeface="나눔스퀘어"/>
              </a:rPr>
              <a:t>정확도 손실 최소화</a:t>
            </a:r>
            <a:r>
              <a:rPr lang="en-US" altLang="ko-KR" dirty="0">
                <a:latin typeface="나눔스퀘어"/>
              </a:rPr>
              <a:t>, </a:t>
            </a:r>
            <a:r>
              <a:rPr lang="ko-KR" altLang="en-US" dirty="0">
                <a:latin typeface="나눔스퀘어"/>
              </a:rPr>
              <a:t>비용 효율 극대화</a:t>
            </a:r>
          </a:p>
          <a:p>
            <a:r>
              <a:rPr lang="en-US" altLang="ko-KR" dirty="0">
                <a:latin typeface="나눔스퀘어"/>
              </a:rPr>
              <a:t>- </a:t>
            </a:r>
            <a:r>
              <a:rPr lang="ko-KR" altLang="en-US" dirty="0">
                <a:latin typeface="나눔스퀘어"/>
              </a:rPr>
              <a:t>모델 선택 자동화와 비용</a:t>
            </a:r>
            <a:r>
              <a:rPr lang="en-US" altLang="ko-KR" dirty="0">
                <a:latin typeface="나눔스퀘어"/>
              </a:rPr>
              <a:t>–</a:t>
            </a:r>
            <a:r>
              <a:rPr lang="ko-KR" altLang="en-US" dirty="0">
                <a:latin typeface="나눔스퀘어"/>
              </a:rPr>
              <a:t>정확도 균형에 대한 체계적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2B7DBD-B05D-4A65-B32D-1FE078818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000" y="3167781"/>
            <a:ext cx="2055259" cy="16470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843FA91-9935-4033-87F4-E18208524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6694" y="3167167"/>
            <a:ext cx="4118097" cy="1647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74" name="Google Shape;74;p15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/>
          <p:cNvSpPr txBox="1"/>
          <p:nvPr/>
        </p:nvSpPr>
        <p:spPr>
          <a:xfrm>
            <a:off x="1408975" y="323204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/>
                <a:ea typeface="나눔스퀘어 ExtraBold"/>
                <a:cs typeface="NanumGothic ExtraBold"/>
                <a:sym typeface="NanumGothic ExtraBold"/>
              </a:rPr>
              <a:t>프로젝트 계획</a:t>
            </a:r>
          </a:p>
        </p:txBody>
      </p:sp>
      <p:sp>
        <p:nvSpPr>
          <p:cNvPr id="11" name="Google Shape;67;p14"/>
          <p:cNvSpPr txBox="1"/>
          <p:nvPr/>
        </p:nvSpPr>
        <p:spPr>
          <a:xfrm>
            <a:off x="2197605" y="1404329"/>
            <a:ext cx="5923138" cy="48732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b="1">
              <a:latin typeface="나눔스퀘어"/>
              <a:ea typeface="나눔스퀘어"/>
            </a:endParaRPr>
          </a:p>
        </p:txBody>
      </p:sp>
      <p:sp>
        <p:nvSpPr>
          <p:cNvPr id="15" name="Google Shape;67;p14"/>
          <p:cNvSpPr txBox="1"/>
          <p:nvPr/>
        </p:nvSpPr>
        <p:spPr>
          <a:xfrm>
            <a:off x="1956047" y="3114453"/>
            <a:ext cx="5923138" cy="48217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b="1">
              <a:latin typeface="나눔스퀘어"/>
              <a:ea typeface="나눔스퀘어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CA0A9-3E63-43DB-8700-D79B01ED1543}"/>
              </a:ext>
            </a:extLst>
          </p:cNvPr>
          <p:cNvSpPr txBox="1"/>
          <p:nvPr/>
        </p:nvSpPr>
        <p:spPr>
          <a:xfrm>
            <a:off x="1547791" y="1194343"/>
            <a:ext cx="7431498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나눔스퀘어"/>
                <a:ea typeface="나눔스퀘어"/>
              </a:rPr>
              <a:t>베이스 모델 후보</a:t>
            </a:r>
            <a:endParaRPr lang="en-US" altLang="ko-KR" sz="1600" b="1" dirty="0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endParaRPr lang="en-US" altLang="ko-KR" sz="700" b="1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Mistral-7B-Instruct</a:t>
            </a: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Llama-2 7B</a:t>
            </a: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Code Llama-7B Instruct</a:t>
            </a: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Gemma-2B / phi-2 (</a:t>
            </a:r>
            <a:r>
              <a:rPr lang="ko-KR" altLang="en-US" sz="1600" dirty="0">
                <a:latin typeface="나눔스퀘어"/>
                <a:ea typeface="나눔스퀘어"/>
              </a:rPr>
              <a:t>경량</a:t>
            </a:r>
            <a:r>
              <a:rPr lang="en-US" altLang="ko-KR" sz="1600" dirty="0">
                <a:latin typeface="나눔스퀘어"/>
                <a:ea typeface="나눔스퀘어"/>
              </a:rPr>
              <a:t>)</a:t>
            </a:r>
          </a:p>
          <a:p>
            <a:pPr lvl="2"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 lvl="2"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 lvl="2">
              <a:defRPr/>
            </a:pPr>
            <a:r>
              <a:rPr lang="ko-KR" altLang="en-US" sz="1600" b="1" dirty="0">
                <a:latin typeface="나눔스퀘어"/>
                <a:ea typeface="나눔스퀘어"/>
              </a:rPr>
              <a:t>레퍼런스 모델</a:t>
            </a:r>
            <a:endParaRPr lang="en-US" altLang="ko-KR" sz="1600" b="1" dirty="0">
              <a:latin typeface="나눔스퀘어"/>
              <a:ea typeface="나눔스퀘어"/>
            </a:endParaRPr>
          </a:p>
          <a:p>
            <a:pPr lvl="2">
              <a:defRPr/>
            </a:pPr>
            <a:endParaRPr lang="en-US" altLang="ko-KR" sz="800" b="1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 err="1">
                <a:latin typeface="나눔스퀘어"/>
                <a:ea typeface="나눔스퀘어"/>
              </a:rPr>
              <a:t>WizardMath</a:t>
            </a:r>
            <a:r>
              <a:rPr lang="en-US" altLang="ko-KR" sz="1600" dirty="0">
                <a:latin typeface="나눔스퀘어"/>
                <a:ea typeface="나눔스퀘어"/>
              </a:rPr>
              <a:t>(</a:t>
            </a:r>
            <a:r>
              <a:rPr lang="ko-KR" altLang="en-US" sz="1600" dirty="0">
                <a:latin typeface="나눔스퀘어"/>
                <a:ea typeface="나눔스퀘어"/>
              </a:rPr>
              <a:t>수학 특화 </a:t>
            </a:r>
            <a:r>
              <a:rPr lang="en-US" altLang="ko-KR" sz="1600" dirty="0">
                <a:latin typeface="나눔스퀘어"/>
                <a:ea typeface="나눔스퀘어"/>
              </a:rPr>
              <a:t>SFT/RL)</a:t>
            </a: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 err="1">
                <a:latin typeface="나눔스퀘어"/>
                <a:ea typeface="나눔스퀘어"/>
              </a:rPr>
              <a:t>WizardCoder</a:t>
            </a:r>
            <a:r>
              <a:rPr lang="en-US" altLang="ko-KR" sz="1600" dirty="0">
                <a:latin typeface="나눔스퀘어"/>
                <a:ea typeface="나눔스퀘어"/>
              </a:rPr>
              <a:t>(</a:t>
            </a:r>
            <a:r>
              <a:rPr lang="ko-KR" altLang="en-US" sz="1600" dirty="0">
                <a:latin typeface="나눔스퀘어"/>
                <a:ea typeface="나눔스퀘어"/>
              </a:rPr>
              <a:t>코딩 특화</a:t>
            </a:r>
            <a:r>
              <a:rPr lang="en-US" altLang="ko-KR" sz="1600" dirty="0">
                <a:latin typeface="나눔스퀘어"/>
                <a:ea typeface="나눔스퀘어"/>
              </a:rPr>
              <a:t>)</a:t>
            </a: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 err="1">
                <a:latin typeface="나눔스퀘어"/>
                <a:ea typeface="나눔스퀘어"/>
              </a:rPr>
              <a:t>MetaMath</a:t>
            </a:r>
            <a:r>
              <a:rPr lang="en-US" altLang="ko-KR" sz="1600" dirty="0">
                <a:latin typeface="나눔스퀘어"/>
                <a:ea typeface="나눔스퀘어"/>
              </a:rPr>
              <a:t>(</a:t>
            </a:r>
            <a:r>
              <a:rPr lang="ko-KR" altLang="en-US" sz="1600" dirty="0">
                <a:latin typeface="나눔스퀘어"/>
                <a:ea typeface="나눔스퀘어"/>
              </a:rPr>
              <a:t>수학 데이터 증강</a:t>
            </a:r>
            <a:r>
              <a:rPr lang="en-US" altLang="ko-KR" sz="1600" dirty="0">
                <a:latin typeface="나눔스퀘어"/>
                <a:ea typeface="나눔스퀘어"/>
              </a:rPr>
              <a:t>/</a:t>
            </a:r>
            <a:r>
              <a:rPr lang="ko-KR" altLang="en-US" sz="1600" dirty="0">
                <a:latin typeface="나눔스퀘어"/>
                <a:ea typeface="나눔스퀘어"/>
              </a:rPr>
              <a:t>파이프라인</a:t>
            </a:r>
            <a:r>
              <a:rPr lang="en-US" altLang="ko-KR" sz="1600" dirty="0">
                <a:latin typeface="나눔스퀘어"/>
                <a:ea typeface="나눔스퀘어"/>
              </a:rPr>
              <a:t>)</a:t>
            </a: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 err="1">
                <a:latin typeface="나눔스퀘어"/>
                <a:ea typeface="나눔스퀘어"/>
              </a:rPr>
              <a:t>MathBERT</a:t>
            </a:r>
            <a:r>
              <a:rPr lang="en-US" altLang="ko-KR" sz="1600" dirty="0">
                <a:latin typeface="나눔스퀘어"/>
                <a:ea typeface="나눔스퀘어"/>
              </a:rPr>
              <a:t>(</a:t>
            </a:r>
            <a:r>
              <a:rPr lang="ko-KR" altLang="en-US" sz="1600" dirty="0">
                <a:latin typeface="나눔스퀘어"/>
                <a:ea typeface="나눔스퀘어"/>
              </a:rPr>
              <a:t>수학 텍스트 특화 </a:t>
            </a:r>
            <a:r>
              <a:rPr lang="en-US" altLang="ko-KR" sz="1600" dirty="0">
                <a:latin typeface="나눔스퀘어"/>
                <a:ea typeface="나눔스퀘어"/>
              </a:rPr>
              <a:t>BERT)</a:t>
            </a:r>
          </a:p>
          <a:p>
            <a:pPr lvl="2"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-  +</a:t>
            </a:r>
            <a:r>
              <a:rPr lang="el-GR" altLang="ko-KR" dirty="0"/>
              <a:t>α</a:t>
            </a:r>
            <a:endParaRPr lang="en-US" altLang="ko-KR" sz="1600" b="1" dirty="0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endParaRPr lang="en-US" altLang="ko-KR" sz="1600" b="1" dirty="0">
              <a:latin typeface="나눔스퀘어"/>
              <a:ea typeface="나눔스퀘어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F1DEE-386C-9C7B-0E9F-8B74E87EF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6700A13-8B98-FAB4-5C6C-C012F7DFAFC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1629E8AC-CF97-4ABD-8279-888DBB0EA45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F6A5E01-6560-CA63-DC3F-1F1458745926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84B387C2-7504-A148-29F6-BAD1EC9779F2}"/>
              </a:ext>
            </a:extLst>
          </p:cNvPr>
          <p:cNvSpPr txBox="1"/>
          <p:nvPr/>
        </p:nvSpPr>
        <p:spPr>
          <a:xfrm>
            <a:off x="1408975" y="323204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/>
                <a:ea typeface="나눔스퀘어 ExtraBold"/>
                <a:cs typeface="NanumGothic ExtraBold"/>
                <a:sym typeface="NanumGothic ExtraBold"/>
              </a:rPr>
              <a:t>프로젝트 계획</a:t>
            </a:r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57561C32-5E7B-04A7-B58E-17BFAE273C6B}"/>
              </a:ext>
            </a:extLst>
          </p:cNvPr>
          <p:cNvSpPr txBox="1"/>
          <p:nvPr/>
        </p:nvSpPr>
        <p:spPr>
          <a:xfrm>
            <a:off x="2197605" y="1404329"/>
            <a:ext cx="5923138" cy="48732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b="1">
              <a:latin typeface="나눔스퀘어"/>
              <a:ea typeface="나눔스퀘어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C4515B08-9254-ED64-AD5F-E61F659207FC}"/>
              </a:ext>
            </a:extLst>
          </p:cNvPr>
          <p:cNvSpPr txBox="1"/>
          <p:nvPr/>
        </p:nvSpPr>
        <p:spPr>
          <a:xfrm>
            <a:off x="1956047" y="3114453"/>
            <a:ext cx="5923138" cy="48217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b="1">
              <a:latin typeface="나눔스퀘어"/>
              <a:ea typeface="나눔스퀘어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01F42-0DA6-2AB6-B8F2-B02FC408FD65}"/>
              </a:ext>
            </a:extLst>
          </p:cNvPr>
          <p:cNvSpPr txBox="1"/>
          <p:nvPr/>
        </p:nvSpPr>
        <p:spPr>
          <a:xfrm>
            <a:off x="1547791" y="1194343"/>
            <a:ext cx="7431498" cy="413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나눔스퀘어"/>
                <a:ea typeface="나눔스퀘어"/>
              </a:rPr>
              <a:t>데이터셋</a:t>
            </a:r>
            <a:endParaRPr lang="en-US" altLang="ko-KR" sz="1600" b="1" dirty="0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endParaRPr lang="en-US" altLang="ko-KR" sz="700" b="1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r>
              <a:rPr lang="ko-KR" altLang="en-US" sz="1600" b="1" dirty="0"/>
              <a:t>난이도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하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ToolACE</a:t>
            </a:r>
            <a:r>
              <a:rPr lang="en-US" altLang="ko-KR" sz="1600" dirty="0"/>
              <a:t>/</a:t>
            </a:r>
            <a:r>
              <a:rPr lang="en-US" altLang="ko-KR" sz="1600" dirty="0" err="1"/>
              <a:t>APIGen</a:t>
            </a:r>
            <a:r>
              <a:rPr lang="en-US" altLang="ko-KR" sz="1600" dirty="0"/>
              <a:t>/Glaive/</a:t>
            </a:r>
            <a:r>
              <a:rPr lang="en-US" altLang="ko-KR" sz="1600" dirty="0" err="1"/>
              <a:t>Magicoder</a:t>
            </a:r>
            <a:r>
              <a:rPr lang="en-US" altLang="ko-KR" sz="1600" dirty="0"/>
              <a:t>, Tulu3, </a:t>
            </a:r>
            <a:r>
              <a:rPr lang="en-US" altLang="ko-KR" sz="1600" dirty="0" err="1"/>
              <a:t>LLaMA-Nemotron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IFEval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CuratedTREC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WebQuestions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lvl="2" indent="-285750">
              <a:buFontTx/>
              <a:buChar char="-"/>
              <a:defRPr/>
            </a:pPr>
            <a:r>
              <a:rPr lang="ko-KR" altLang="en-US" sz="1600" b="1" dirty="0"/>
              <a:t>난이도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중</a:t>
            </a:r>
            <a:r>
              <a:rPr lang="en-US" altLang="ko-KR" sz="1600" b="1" dirty="0"/>
              <a:t>)</a:t>
            </a:r>
            <a:r>
              <a:rPr lang="en-US" altLang="ko-KR" sz="1600" dirty="0"/>
              <a:t>: DAPO, Project Euler, BFCL, </a:t>
            </a:r>
            <a:r>
              <a:rPr lang="en-US" altLang="ko-KR" sz="1600" dirty="0" err="1"/>
              <a:t>TriviaQA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NaturalQuestions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lvl="2" indent="-285750">
              <a:buFontTx/>
              <a:buChar char="-"/>
              <a:defRPr/>
            </a:pPr>
            <a:r>
              <a:rPr lang="ko-KR" altLang="en-US" sz="1600" b="1" dirty="0"/>
              <a:t>난이도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상중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OpenMathReasoning</a:t>
            </a:r>
            <a:r>
              <a:rPr lang="en-US" altLang="ko-KR" sz="1600" dirty="0"/>
              <a:t>, Trivia</a:t>
            </a:r>
            <a:r>
              <a:rPr lang="ko-KR" altLang="en-US" sz="1600" dirty="0"/>
              <a:t>류 과학 추론</a:t>
            </a:r>
            <a:r>
              <a:rPr lang="en-US" altLang="ko-KR" sz="1600" dirty="0"/>
              <a:t>(GPQA), Jeopardy</a:t>
            </a:r>
            <a:br>
              <a:rPr lang="en-US" altLang="ko-KR" sz="1600" dirty="0"/>
            </a:br>
            <a:endParaRPr lang="en-US" altLang="ko-KR" sz="1600" dirty="0"/>
          </a:p>
          <a:p>
            <a:pPr marL="285750" lvl="2" indent="-285750">
              <a:buFontTx/>
              <a:buChar char="-"/>
              <a:defRPr/>
            </a:pPr>
            <a:r>
              <a:rPr lang="ko-KR" altLang="en-US" sz="1600" b="1" dirty="0"/>
              <a:t>난이도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상</a:t>
            </a:r>
            <a:r>
              <a:rPr lang="en-US" altLang="ko-KR" sz="1600" b="1" dirty="0"/>
              <a:t>)</a:t>
            </a:r>
            <a:r>
              <a:rPr lang="en-US" altLang="ko-KR" sz="1600" dirty="0"/>
              <a:t>: AIME, MATH-500, HMMT → </a:t>
            </a:r>
            <a:r>
              <a:rPr lang="ko-KR" altLang="en-US" sz="1600" dirty="0"/>
              <a:t>순수 수학 추론 </a:t>
            </a:r>
            <a:r>
              <a:rPr lang="en-US" altLang="ko-KR" sz="1600" dirty="0"/>
              <a:t>SOTA </a:t>
            </a:r>
            <a:r>
              <a:rPr lang="ko-KR" altLang="en-US" sz="1600" dirty="0"/>
              <a:t>벤치마크</a:t>
            </a:r>
            <a:r>
              <a:rPr lang="en-US" altLang="ko-KR" sz="1600" dirty="0"/>
              <a:t>, ARC-AGI, Sudoku-Extreme</a:t>
            </a:r>
          </a:p>
          <a:p>
            <a:pPr lvl="2"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endParaRPr lang="en-US" altLang="ko-KR" sz="1600" dirty="0"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53613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03D64-561B-83C2-2AD8-8FEB8BEAE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927337ED-D3F0-F5C9-D88A-E20934A0B44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맑은 고딕"/>
              <a:ea typeface="맑은 고딕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76AFFCF-AF8E-373B-80EF-A5E11B8EC6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237FE81-FC33-BBBD-EED9-C149372273A9}"/>
              </a:ext>
            </a:extLst>
          </p:cNvPr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D09DDBB-3827-B750-249D-838FF65DB73E}"/>
              </a:ext>
            </a:extLst>
          </p:cNvPr>
          <p:cNvSpPr txBox="1"/>
          <p:nvPr/>
        </p:nvSpPr>
        <p:spPr>
          <a:xfrm>
            <a:off x="1408975" y="323204"/>
            <a:ext cx="4979400" cy="506004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/>
                <a:ea typeface="나눔스퀘어 ExtraBold"/>
                <a:cs typeface="NanumGothic ExtraBold"/>
                <a:sym typeface="NanumGothic ExtraBold"/>
              </a:rPr>
              <a:t>앞으로 계획</a:t>
            </a:r>
          </a:p>
        </p:txBody>
      </p:sp>
      <p:sp>
        <p:nvSpPr>
          <p:cNvPr id="11" name="Google Shape;67;p14">
            <a:extLst>
              <a:ext uri="{FF2B5EF4-FFF2-40B4-BE49-F238E27FC236}">
                <a16:creationId xmlns:a16="http://schemas.microsoft.com/office/drawing/2014/main" id="{2FBE4CF1-F166-FF49-54A6-0EAAF8C911AC}"/>
              </a:ext>
            </a:extLst>
          </p:cNvPr>
          <p:cNvSpPr txBox="1"/>
          <p:nvPr/>
        </p:nvSpPr>
        <p:spPr>
          <a:xfrm>
            <a:off x="2197605" y="1404329"/>
            <a:ext cx="5923138" cy="487321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b="1">
              <a:latin typeface="나눔스퀘어"/>
              <a:ea typeface="나눔스퀘어"/>
            </a:endParaRPr>
          </a:p>
        </p:txBody>
      </p:sp>
      <p:sp>
        <p:nvSpPr>
          <p:cNvPr id="15" name="Google Shape;67;p14">
            <a:extLst>
              <a:ext uri="{FF2B5EF4-FFF2-40B4-BE49-F238E27FC236}">
                <a16:creationId xmlns:a16="http://schemas.microsoft.com/office/drawing/2014/main" id="{47F7C12D-CC2F-2954-08A0-0390AFAB3CB9}"/>
              </a:ext>
            </a:extLst>
          </p:cNvPr>
          <p:cNvSpPr txBox="1"/>
          <p:nvPr/>
        </p:nvSpPr>
        <p:spPr>
          <a:xfrm>
            <a:off x="1956047" y="3114453"/>
            <a:ext cx="5923138" cy="482172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 b="1">
              <a:latin typeface="나눔스퀘어"/>
              <a:ea typeface="나눔스퀘어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3B498-4C95-548C-FC07-4CC36E864B74}"/>
              </a:ext>
            </a:extLst>
          </p:cNvPr>
          <p:cNvSpPr txBox="1"/>
          <p:nvPr/>
        </p:nvSpPr>
        <p:spPr>
          <a:xfrm>
            <a:off x="1547791" y="1194343"/>
            <a:ext cx="7431498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>
                <a:latin typeface="나눔스퀘어"/>
                <a:ea typeface="나눔스퀘어"/>
              </a:rPr>
              <a:t>추후 계획</a:t>
            </a:r>
            <a:endParaRPr lang="en-US" altLang="ko-KR" sz="1600" b="1" dirty="0">
              <a:latin typeface="나눔스퀘어"/>
              <a:ea typeface="나눔스퀘어"/>
            </a:endParaRPr>
          </a:p>
          <a:p>
            <a:pPr marL="342900" indent="-342900">
              <a:buAutoNum type="arabicPeriod"/>
              <a:defRPr/>
            </a:pPr>
            <a:endParaRPr lang="en-US" altLang="ko-KR" sz="700" b="1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베이스 모델 정하기</a:t>
            </a: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r>
              <a:rPr lang="en-US" altLang="ko-KR" sz="1600" dirty="0">
                <a:latin typeface="나눔스퀘어"/>
                <a:ea typeface="나눔스퀘어"/>
              </a:rPr>
              <a:t>SFT / Instruction-tuning(</a:t>
            </a:r>
            <a:r>
              <a:rPr lang="en-US" altLang="ko-KR" sz="1600" dirty="0" err="1">
                <a:latin typeface="나눔스퀘어"/>
                <a:ea typeface="나눔스퀘어"/>
              </a:rPr>
              <a:t>LoRA,QLoRA</a:t>
            </a:r>
            <a:r>
              <a:rPr lang="en-US" altLang="ko-KR" sz="1600" dirty="0">
                <a:latin typeface="나눔스퀘어"/>
                <a:ea typeface="나눔스퀘어"/>
              </a:rPr>
              <a:t>) </a:t>
            </a:r>
            <a:r>
              <a:rPr lang="ko-KR" altLang="en-US" sz="1600" dirty="0">
                <a:latin typeface="나눔스퀘어"/>
                <a:ea typeface="나눔스퀘어"/>
              </a:rPr>
              <a:t>등으로 학습</a:t>
            </a: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간단한 라우팅 </a:t>
            </a:r>
            <a:r>
              <a:rPr lang="en-US" altLang="ko-KR" sz="1600" dirty="0">
                <a:latin typeface="나눔스퀘어"/>
                <a:ea typeface="나눔스퀘어"/>
              </a:rPr>
              <a:t>MVP </a:t>
            </a:r>
            <a:r>
              <a:rPr lang="ko-KR" altLang="en-US" sz="1600" dirty="0">
                <a:latin typeface="나눔스퀘어"/>
                <a:ea typeface="나눔스퀘어"/>
              </a:rPr>
              <a:t>구축</a:t>
            </a:r>
            <a:endParaRPr lang="en-US" altLang="ko-KR" sz="1600" dirty="0">
              <a:latin typeface="나눔스퀘어"/>
              <a:ea typeface="나눔스퀘어"/>
            </a:endParaRPr>
          </a:p>
          <a:p>
            <a:pPr marL="285750" lvl="2" indent="-285750">
              <a:buFontTx/>
              <a:buChar char="-"/>
              <a:defRPr/>
            </a:pPr>
            <a:r>
              <a:rPr lang="ko-KR" altLang="en-US" sz="1600" dirty="0">
                <a:latin typeface="나눔스퀘어"/>
                <a:ea typeface="나눔스퀘어"/>
              </a:rPr>
              <a:t>강화학습으로 개선</a:t>
            </a:r>
            <a:endParaRPr lang="en-US" altLang="ko-KR" sz="1600" dirty="0">
              <a:latin typeface="나눔스퀘어"/>
              <a:ea typeface="나눔스퀘어"/>
            </a:endParaRPr>
          </a:p>
          <a:p>
            <a:pPr lvl="2">
              <a:defRPr/>
            </a:pPr>
            <a:endParaRPr lang="en-US" altLang="ko-KR" sz="1600" dirty="0">
              <a:latin typeface="나눔스퀘어"/>
              <a:ea typeface="나눔스퀘어"/>
            </a:endParaRPr>
          </a:p>
          <a:p>
            <a:pPr>
              <a:defRPr/>
            </a:pPr>
            <a:endParaRPr lang="en-US" altLang="ko-KR" sz="1600" b="1" dirty="0">
              <a:latin typeface="나눔스퀘어"/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06217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3466376" y="2125489"/>
            <a:ext cx="279291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endParaRPr sz="4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246</Words>
  <Application>Microsoft Office PowerPoint</Application>
  <PresentationFormat>화면 슬라이드 쇼(16:9)</PresentationFormat>
  <Paragraphs>59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나눔스퀘어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조양호</cp:lastModifiedBy>
  <cp:revision>81</cp:revision>
  <dcterms:modified xsi:type="dcterms:W3CDTF">2025-09-29T16:30:20Z</dcterms:modified>
  <cp:version>1000.0000.01</cp:version>
</cp:coreProperties>
</file>