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61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300" y="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안녕하세요 </a:t>
            </a:r>
            <a:r>
              <a:rPr lang="en-US" altLang="ko-KR" dirty="0"/>
              <a:t>NLP </a:t>
            </a:r>
            <a:r>
              <a:rPr lang="ko-KR" altLang="en-US" dirty="0"/>
              <a:t>프로젝트 </a:t>
            </a:r>
            <a:r>
              <a:rPr lang="en-US" altLang="ko-KR" dirty="0"/>
              <a:t>1</a:t>
            </a:r>
            <a:r>
              <a:rPr lang="ko-KR" altLang="en-US" dirty="0"/>
              <a:t>팀 중간 발표를 맡은 홍성빈이라고 합니다</a:t>
            </a:r>
            <a:r>
              <a:rPr lang="en-US" altLang="ko-KR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저희 조는 </a:t>
            </a:r>
            <a:r>
              <a:rPr lang="ko-KR" altLang="en-US" dirty="0" err="1"/>
              <a:t>김동건님</a:t>
            </a:r>
            <a:r>
              <a:rPr lang="en-US" altLang="ko-KR" dirty="0"/>
              <a:t>, </a:t>
            </a:r>
            <a:r>
              <a:rPr lang="ko-KR" altLang="en-US" dirty="0" err="1"/>
              <a:t>나준원님</a:t>
            </a:r>
            <a:r>
              <a:rPr lang="en-US" altLang="ko-KR" dirty="0"/>
              <a:t>, </a:t>
            </a:r>
            <a:r>
              <a:rPr lang="ko-KR" altLang="en-US" dirty="0" err="1"/>
              <a:t>민세희님</a:t>
            </a:r>
            <a:r>
              <a:rPr lang="en-US" altLang="ko-KR" dirty="0"/>
              <a:t>, </a:t>
            </a:r>
            <a:r>
              <a:rPr lang="ko-KR" altLang="en-US" dirty="0" err="1"/>
              <a:t>유재윤님</a:t>
            </a:r>
            <a:r>
              <a:rPr lang="ko-KR" altLang="en-US" dirty="0"/>
              <a:t> 그리고 저로 총 </a:t>
            </a:r>
            <a:r>
              <a:rPr lang="en-US" altLang="ko-KR" dirty="0"/>
              <a:t>5</a:t>
            </a:r>
            <a:r>
              <a:rPr lang="ko-KR" altLang="en-US" dirty="0"/>
              <a:t>명으로 구성되어 있습니다</a:t>
            </a:r>
            <a:r>
              <a:rPr lang="en-US" altLang="ko-KR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>
          <a:extLst>
            <a:ext uri="{FF2B5EF4-FFF2-40B4-BE49-F238E27FC236}">
              <a16:creationId xmlns:a16="http://schemas.microsoft.com/office/drawing/2014/main" id="{D2110D2E-CB95-747B-11DC-7A3984228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>
            <a:extLst>
              <a:ext uri="{FF2B5EF4-FFF2-40B4-BE49-F238E27FC236}">
                <a16:creationId xmlns:a16="http://schemas.microsoft.com/office/drawing/2014/main" id="{FC2E13F6-B990-BE40-C309-859988D6E71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>
            <a:extLst>
              <a:ext uri="{FF2B5EF4-FFF2-40B4-BE49-F238E27FC236}">
                <a16:creationId xmlns:a16="http://schemas.microsoft.com/office/drawing/2014/main" id="{50E1EC6D-85D8-C4F5-D367-22F4AFF33B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en-US" dirty="0"/>
              <a:t>저희 조의 주제는 학술적 동영상의 자막을 자동으로 생성해주는 서비스 제작입니다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학술적 동영상의 경우 도메인 별로 사용하는 전문적 용어가 다양한데 유튜브의 자동 자막 생성 같은 경우 그러한 부분에서는 정확도가 떨어져 올바른 자막이 생성되지 않는다는 문제점이 존재합니다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저희 조는 각 도메인에 최적화된 모델을 사용해 자막의 품질을 높여 서비스 해주는 것을 주제로 삼았습니다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회의는 매주 화요일 세션 직후 대면으로 진행하고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838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>
          <a:extLst>
            <a:ext uri="{FF2B5EF4-FFF2-40B4-BE49-F238E27FC236}">
              <a16:creationId xmlns:a16="http://schemas.microsoft.com/office/drawing/2014/main" id="{D2110D2E-CB95-747B-11DC-7A3984228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>
            <a:extLst>
              <a:ext uri="{FF2B5EF4-FFF2-40B4-BE49-F238E27FC236}">
                <a16:creationId xmlns:a16="http://schemas.microsoft.com/office/drawing/2014/main" id="{FC2E13F6-B990-BE40-C309-859988D6E71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>
            <a:extLst>
              <a:ext uri="{FF2B5EF4-FFF2-40B4-BE49-F238E27FC236}">
                <a16:creationId xmlns:a16="http://schemas.microsoft.com/office/drawing/2014/main" id="{50E1EC6D-85D8-C4F5-D367-22F4AFF33B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en-US" dirty="0"/>
              <a:t>간단한 프로젝트 계획을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우선 영상에서 음성을 추출 후 자막 초안을 생성합니다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 </a:t>
            </a:r>
            <a:r>
              <a:rPr lang="en-US" altLang="ko-KR" dirty="0"/>
              <a:t>whisper</a:t>
            </a:r>
            <a:r>
              <a:rPr lang="ko-KR" altLang="en-US" dirty="0"/>
              <a:t>와 같은 </a:t>
            </a:r>
            <a:r>
              <a:rPr lang="en-US" altLang="ko-KR" dirty="0"/>
              <a:t>ASR </a:t>
            </a:r>
            <a:r>
              <a:rPr lang="ko-KR" altLang="en-US" dirty="0"/>
              <a:t>모델을 학술적 음성 데이터셋을 기반으로 파인 튜닝한 후 이를 이용해 음성을 텍스트로 전사합니다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전사하는 과정에서 영상 화면 내에 자막이 존재할 경우 스크립트면 가져오고 없을 경우 </a:t>
            </a:r>
            <a:r>
              <a:rPr lang="en-US" altLang="ko-KR" dirty="0"/>
              <a:t>OCR</a:t>
            </a:r>
            <a:r>
              <a:rPr lang="ko-KR" altLang="en-US" dirty="0"/>
              <a:t>을 사용하여 그래픽 자막을 추출 할 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자막의 정확도를 높이기 위해 </a:t>
            </a:r>
            <a:r>
              <a:rPr lang="en-US" altLang="ko-KR" dirty="0"/>
              <a:t>n-best list</a:t>
            </a:r>
            <a:r>
              <a:rPr lang="ko-KR" altLang="en-US" dirty="0"/>
              <a:t>을 출력하여 후보를 비교 후 선택하게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자막을 뽑은 후에는 자동 타임스탬프를 생성하여 전사 결과와 동기화된 자막 초안을 제공합니다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838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>
          <a:extLst>
            <a:ext uri="{FF2B5EF4-FFF2-40B4-BE49-F238E27FC236}">
              <a16:creationId xmlns:a16="http://schemas.microsoft.com/office/drawing/2014/main" id="{BF4389A3-A9D5-1A3D-9C1E-2527CB004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>
            <a:extLst>
              <a:ext uri="{FF2B5EF4-FFF2-40B4-BE49-F238E27FC236}">
                <a16:creationId xmlns:a16="http://schemas.microsoft.com/office/drawing/2014/main" id="{8DDD4CFB-6C95-D8B6-FEFF-FA5E04020E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>
            <a:extLst>
              <a:ext uri="{FF2B5EF4-FFF2-40B4-BE49-F238E27FC236}">
                <a16:creationId xmlns:a16="http://schemas.microsoft.com/office/drawing/2014/main" id="{F54D9198-71BA-9C20-19D3-CC3BBCD60F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-KR" altLang="en-US" dirty="0"/>
              <a:t>그 후 </a:t>
            </a:r>
            <a:r>
              <a:rPr lang="en-US" altLang="ko-KR" dirty="0"/>
              <a:t>LLM</a:t>
            </a:r>
            <a:r>
              <a:rPr lang="ko-KR" altLang="en-US" dirty="0"/>
              <a:t>을 통한 자막 리터치를 진행합니다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LLM </a:t>
            </a:r>
            <a:r>
              <a:rPr lang="ko-KR" altLang="en-US" dirty="0"/>
              <a:t>또한 </a:t>
            </a:r>
            <a:r>
              <a:rPr lang="ko-KR" altLang="en-US" dirty="0" err="1"/>
              <a:t>파인튜닝을</a:t>
            </a:r>
            <a:r>
              <a:rPr lang="ko-KR" altLang="en-US" dirty="0"/>
              <a:t> 진행하고 추가로 </a:t>
            </a:r>
            <a:r>
              <a:rPr lang="en-US" altLang="ko-KR" dirty="0"/>
              <a:t>RAG</a:t>
            </a:r>
            <a:r>
              <a:rPr lang="ko-KR" altLang="en-US" dirty="0"/>
              <a:t>로 도메인 별 특화되게 할 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후 </a:t>
            </a:r>
            <a:r>
              <a:rPr lang="en-US" altLang="ko-KR" dirty="0"/>
              <a:t>n-best </a:t>
            </a:r>
            <a:r>
              <a:rPr lang="ko-KR" altLang="en-US" dirty="0"/>
              <a:t>후보를 활용해 문맥적으로 가장 적합한 문장을 선택 및 재구성하며</a:t>
            </a:r>
          </a:p>
          <a:p>
            <a:r>
              <a:rPr lang="en-US" altLang="ko-KR" dirty="0"/>
              <a:t>Cleaning, Refinement</a:t>
            </a:r>
            <a:r>
              <a:rPr lang="ko-KR" altLang="en-US" dirty="0"/>
              <a:t>를 통해 품질을 높이고</a:t>
            </a:r>
          </a:p>
          <a:p>
            <a:r>
              <a:rPr lang="ko-KR" altLang="en-US" dirty="0"/>
              <a:t>영문과 한국어 간 번역으로 이중 자막을 지원하여 서비스의 질을 높일 예정입니다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0216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6831484" cy="1317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</a:t>
            </a:r>
            <a:r>
              <a:rPr lang="en-US" altLang="ko" sz="2500" b="1" dirty="0">
                <a:solidFill>
                  <a:srgbClr val="19264B"/>
                </a:solidFill>
              </a:rPr>
              <a:t> NLP </a:t>
            </a:r>
            <a:r>
              <a:rPr lang="ko-KR" altLang="en-US" sz="2500" b="1" dirty="0">
                <a:solidFill>
                  <a:srgbClr val="19264B"/>
                </a:solidFill>
              </a:rPr>
              <a:t>프로젝트 </a:t>
            </a:r>
            <a:r>
              <a:rPr lang="en-US" altLang="ko-KR" sz="2500" b="1" dirty="0">
                <a:solidFill>
                  <a:srgbClr val="19264B"/>
                </a:solidFill>
              </a:rPr>
              <a:t>1</a:t>
            </a:r>
            <a:r>
              <a:rPr lang="ko-KR" altLang="en-US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2022.0</a:t>
            </a:r>
            <a:r>
              <a:rPr lang="en-US" altLang="ko" dirty="0">
                <a:solidFill>
                  <a:srgbClr val="19264B"/>
                </a:solidFill>
              </a:rPr>
              <a:t>9</a:t>
            </a:r>
            <a:r>
              <a:rPr lang="ko" dirty="0">
                <a:solidFill>
                  <a:srgbClr val="19264B"/>
                </a:solidFill>
              </a:rPr>
              <a:t>.</a:t>
            </a:r>
            <a:r>
              <a:rPr lang="en-US" altLang="ko" dirty="0">
                <a:solidFill>
                  <a:srgbClr val="19264B"/>
                </a:solidFill>
              </a:rPr>
              <a:t>23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solidFill>
                  <a:srgbClr val="19264B"/>
                </a:solidFill>
              </a:rPr>
              <a:t>발표자</a:t>
            </a:r>
            <a:r>
              <a:rPr lang="en-US" altLang="ko-KR" dirty="0">
                <a:solidFill>
                  <a:srgbClr val="19264B"/>
                </a:solidFill>
              </a:rPr>
              <a:t>: </a:t>
            </a:r>
            <a:r>
              <a:rPr lang="ko-KR" altLang="en-US" dirty="0" err="1">
                <a:solidFill>
                  <a:srgbClr val="19264B"/>
                </a:solidFill>
              </a:rPr>
              <a:t>홍성빈</a:t>
            </a:r>
            <a:endParaRPr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 dirty="0"/>
              <a:t>404 not found</a:t>
            </a:r>
            <a:endParaRPr sz="1200" dirty="0"/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598463" y="1907586"/>
            <a:ext cx="2406702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팀</a:t>
            </a:r>
            <a:r>
              <a:rPr lang="ko" b="1" dirty="0"/>
              <a:t>원 1 :</a:t>
            </a:r>
            <a:r>
              <a:rPr lang="en-US" altLang="ko" b="1" dirty="0"/>
              <a:t> </a:t>
            </a:r>
            <a:r>
              <a:rPr lang="ko-KR" altLang="en-US" b="1" dirty="0"/>
              <a:t>김동건</a:t>
            </a:r>
            <a:endParaRPr lang="en-US" altLang="ko-K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팀원 </a:t>
            </a:r>
            <a:r>
              <a:rPr lang="en-US" altLang="ko-KR" b="1" dirty="0"/>
              <a:t>2 : </a:t>
            </a:r>
            <a:r>
              <a:rPr lang="ko-KR" altLang="en-US" b="1" dirty="0" err="1"/>
              <a:t>나준원</a:t>
            </a:r>
            <a:endParaRPr lang="en-US" altLang="ko-K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팀원 </a:t>
            </a:r>
            <a:r>
              <a:rPr lang="en-US" altLang="ko-KR" b="1" dirty="0"/>
              <a:t>3 : </a:t>
            </a:r>
            <a:r>
              <a:rPr lang="ko-KR" altLang="en-US" b="1" dirty="0"/>
              <a:t>민세희</a:t>
            </a:r>
            <a:endParaRPr lang="en-US" altLang="ko-K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팀원 </a:t>
            </a:r>
            <a:r>
              <a:rPr lang="en-US" altLang="ko-KR" b="1" dirty="0"/>
              <a:t>4 : </a:t>
            </a:r>
            <a:r>
              <a:rPr lang="ko-KR" altLang="en-US" b="1" dirty="0"/>
              <a:t>유재윤</a:t>
            </a:r>
            <a:endParaRPr lang="en-US" altLang="ko-K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팀원 </a:t>
            </a:r>
            <a:r>
              <a:rPr lang="en-US" altLang="ko-KR" b="1" dirty="0"/>
              <a:t>5 : </a:t>
            </a:r>
            <a:r>
              <a:rPr lang="ko-KR" altLang="en-US" b="1" dirty="0" err="1"/>
              <a:t>홍성빈</a:t>
            </a:r>
            <a:endParaRPr lang="en-US" altLang="ko-KR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>
          <a:extLst>
            <a:ext uri="{FF2B5EF4-FFF2-40B4-BE49-F238E27FC236}">
              <a16:creationId xmlns:a16="http://schemas.microsoft.com/office/drawing/2014/main" id="{A913DCBC-7040-BD44-092E-7EA725773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>
            <a:extLst>
              <a:ext uri="{FF2B5EF4-FFF2-40B4-BE49-F238E27FC236}">
                <a16:creationId xmlns:a16="http://schemas.microsoft.com/office/drawing/2014/main" id="{A3DE98A2-EACF-F4D9-6AFF-D84C76140267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>
            <a:extLst>
              <a:ext uri="{FF2B5EF4-FFF2-40B4-BE49-F238E27FC236}">
                <a16:creationId xmlns:a16="http://schemas.microsoft.com/office/drawing/2014/main" id="{6D74C803-12BA-36DE-6964-A8637C91C3E1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>
            <a:extLst>
              <a:ext uri="{FF2B5EF4-FFF2-40B4-BE49-F238E27FC236}">
                <a16:creationId xmlns:a16="http://schemas.microsoft.com/office/drawing/2014/main" id="{307C82B6-1B82-7BDA-89AA-978817DEB89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>
            <a:extLst>
              <a:ext uri="{FF2B5EF4-FFF2-40B4-BE49-F238E27FC236}">
                <a16:creationId xmlns:a16="http://schemas.microsoft.com/office/drawing/2014/main" id="{124F0F10-10F1-3435-30D7-A8287C6DF550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프로젝트 주제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Google Shape;67;p14">
            <a:extLst>
              <a:ext uri="{FF2B5EF4-FFF2-40B4-BE49-F238E27FC236}">
                <a16:creationId xmlns:a16="http://schemas.microsoft.com/office/drawing/2014/main" id="{8E4BD138-1FF6-1660-6FD2-4D9A0A11AED8}"/>
              </a:ext>
            </a:extLst>
          </p:cNvPr>
          <p:cNvSpPr txBox="1"/>
          <p:nvPr/>
        </p:nvSpPr>
        <p:spPr>
          <a:xfrm>
            <a:off x="1408975" y="1055550"/>
            <a:ext cx="5961643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프로젝트 주제</a:t>
            </a:r>
            <a:r>
              <a:rPr lang="en-US" altLang="ko-KR" b="1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학술적 동영상 </a:t>
            </a:r>
            <a:r>
              <a:rPr lang="en-US" altLang="ko-KR" b="1" dirty="0"/>
              <a:t>(Ex: CS224N)</a:t>
            </a:r>
            <a:r>
              <a:rPr lang="ko-KR" altLang="en-US" b="1" dirty="0"/>
              <a:t>의 자막을 자동으로 생성해주는 서비스 제작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75742B-0E78-70FD-0B0C-98EC17A94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963" y="1894130"/>
            <a:ext cx="3719942" cy="155263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86BD9A1-6DD0-A32F-3BE1-AD819B49F8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1875" y="1724895"/>
            <a:ext cx="1653000" cy="1891105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8AB983F3-176F-BB3F-FF35-0BF5112A0C5A}"/>
              </a:ext>
            </a:extLst>
          </p:cNvPr>
          <p:cNvSpPr/>
          <p:nvPr/>
        </p:nvSpPr>
        <p:spPr>
          <a:xfrm>
            <a:off x="5106608" y="2571750"/>
            <a:ext cx="422563" cy="2093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85E7BE4D-A60C-E178-F241-DE8A4A941BC9}"/>
              </a:ext>
            </a:extLst>
          </p:cNvPr>
          <p:cNvSpPr/>
          <p:nvPr/>
        </p:nvSpPr>
        <p:spPr>
          <a:xfrm>
            <a:off x="7280282" y="2571750"/>
            <a:ext cx="422563" cy="2093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Google Shape;67;p14">
            <a:extLst>
              <a:ext uri="{FF2B5EF4-FFF2-40B4-BE49-F238E27FC236}">
                <a16:creationId xmlns:a16="http://schemas.microsoft.com/office/drawing/2014/main" id="{D40BBB1F-4403-0A71-4467-867E8F97F4E7}"/>
              </a:ext>
            </a:extLst>
          </p:cNvPr>
          <p:cNvSpPr txBox="1"/>
          <p:nvPr/>
        </p:nvSpPr>
        <p:spPr>
          <a:xfrm>
            <a:off x="7636593" y="2362685"/>
            <a:ext cx="1299589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한국어 번역 자막</a:t>
            </a:r>
            <a:endParaRPr lang="en-US" altLang="ko-KR" b="1" dirty="0"/>
          </a:p>
        </p:txBody>
      </p:sp>
      <p:sp>
        <p:nvSpPr>
          <p:cNvPr id="10" name="Google Shape;67;p14">
            <a:extLst>
              <a:ext uri="{FF2B5EF4-FFF2-40B4-BE49-F238E27FC236}">
                <a16:creationId xmlns:a16="http://schemas.microsoft.com/office/drawing/2014/main" id="{3E64BC1B-5ECC-F80E-D17F-178FBBCCEFE5}"/>
              </a:ext>
            </a:extLst>
          </p:cNvPr>
          <p:cNvSpPr txBox="1"/>
          <p:nvPr/>
        </p:nvSpPr>
        <p:spPr>
          <a:xfrm>
            <a:off x="1408975" y="3655832"/>
            <a:ext cx="5961643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매주 화요일 세션 직후</a:t>
            </a:r>
            <a:endParaRPr lang="en-US" altLang="ko-K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회의 진행 예정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32149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>
          <a:extLst>
            <a:ext uri="{FF2B5EF4-FFF2-40B4-BE49-F238E27FC236}">
              <a16:creationId xmlns:a16="http://schemas.microsoft.com/office/drawing/2014/main" id="{A913DCBC-7040-BD44-092E-7EA725773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>
            <a:extLst>
              <a:ext uri="{FF2B5EF4-FFF2-40B4-BE49-F238E27FC236}">
                <a16:creationId xmlns:a16="http://schemas.microsoft.com/office/drawing/2014/main" id="{A3DE98A2-EACF-F4D9-6AFF-D84C76140267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>
            <a:extLst>
              <a:ext uri="{FF2B5EF4-FFF2-40B4-BE49-F238E27FC236}">
                <a16:creationId xmlns:a16="http://schemas.microsoft.com/office/drawing/2014/main" id="{6D74C803-12BA-36DE-6964-A8637C91C3E1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>
            <a:extLst>
              <a:ext uri="{FF2B5EF4-FFF2-40B4-BE49-F238E27FC236}">
                <a16:creationId xmlns:a16="http://schemas.microsoft.com/office/drawing/2014/main" id="{307C82B6-1B82-7BDA-89AA-978817DEB89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>
            <a:extLst>
              <a:ext uri="{FF2B5EF4-FFF2-40B4-BE49-F238E27FC236}">
                <a16:creationId xmlns:a16="http://schemas.microsoft.com/office/drawing/2014/main" id="{124F0F10-10F1-3435-30D7-A8287C6DF550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프로젝트 계획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Google Shape;67;p14">
            <a:extLst>
              <a:ext uri="{FF2B5EF4-FFF2-40B4-BE49-F238E27FC236}">
                <a16:creationId xmlns:a16="http://schemas.microsoft.com/office/drawing/2014/main" id="{8E4BD138-1FF6-1660-6FD2-4D9A0A11AED8}"/>
              </a:ext>
            </a:extLst>
          </p:cNvPr>
          <p:cNvSpPr txBox="1"/>
          <p:nvPr/>
        </p:nvSpPr>
        <p:spPr>
          <a:xfrm>
            <a:off x="1408975" y="1055550"/>
            <a:ext cx="5961643" cy="375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ko-KR" altLang="en-US" sz="1800" b="1" dirty="0"/>
              <a:t>영상 </a:t>
            </a:r>
            <a:r>
              <a:rPr lang="en-US" altLang="ko-KR" sz="1800" b="1" dirty="0">
                <a:sym typeface="Wingdings" panose="05000000000000000000" pitchFamily="2" charset="2"/>
              </a:rPr>
              <a:t>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음성 추출 </a:t>
            </a:r>
            <a:r>
              <a:rPr lang="en-US" altLang="ko-KR" sz="1800" b="1" dirty="0">
                <a:sym typeface="Wingdings" panose="05000000000000000000" pitchFamily="2" charset="2"/>
              </a:rPr>
              <a:t> </a:t>
            </a:r>
            <a:r>
              <a:rPr lang="ko-KR" altLang="en-US" sz="1800" b="1" dirty="0">
                <a:sym typeface="Wingdings" panose="05000000000000000000" pitchFamily="2" charset="2"/>
              </a:rPr>
              <a:t>자막 초안 생성</a:t>
            </a:r>
            <a:r>
              <a:rPr lang="en-US" altLang="ko-KR" sz="1800" b="1" dirty="0"/>
              <a:t>:</a:t>
            </a:r>
          </a:p>
          <a:p>
            <a:pPr lvl="0"/>
            <a:r>
              <a:rPr lang="en-US" altLang="ko-KR" sz="1800" b="1" dirty="0"/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ko-KR" b="1" dirty="0">
                <a:solidFill>
                  <a:schemeClr val="tx1"/>
                </a:solidFill>
                <a:latin typeface="Arial" panose="020B0604020202020204" pitchFamily="34" charset="0"/>
              </a:rPr>
              <a:t>ASR 적용 (</a:t>
            </a:r>
            <a:r>
              <a:rPr lang="ko-KR" altLang="ko-KR" b="1" dirty="0" err="1">
                <a:solidFill>
                  <a:schemeClr val="tx1"/>
                </a:solidFill>
                <a:latin typeface="Arial" panose="020B0604020202020204" pitchFamily="34" charset="0"/>
              </a:rPr>
              <a:t>Whisper</a:t>
            </a:r>
            <a:r>
              <a:rPr lang="ko-KR" altLang="ko-KR" b="1" dirty="0">
                <a:solidFill>
                  <a:schemeClr val="tx1"/>
                </a:solidFill>
                <a:latin typeface="Arial" panose="020B0604020202020204" pitchFamily="34" charset="0"/>
              </a:rPr>
              <a:t> 등)</a:t>
            </a:r>
            <a:endParaRPr lang="ko-KR" altLang="ko-K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-"/>
            </a:pPr>
            <a:r>
              <a:rPr lang="ko-KR" altLang="ko-KR" dirty="0">
                <a:solidFill>
                  <a:schemeClr val="tx1"/>
                </a:solidFill>
                <a:latin typeface="Arial" panose="020B0604020202020204" pitchFamily="34" charset="0"/>
              </a:rPr>
              <a:t>음성을 텍스트로 전사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-"/>
            </a:pPr>
            <a:r>
              <a:rPr lang="ko-KR" altLang="ko-KR" dirty="0">
                <a:solidFill>
                  <a:schemeClr val="tx1"/>
                </a:solidFill>
                <a:latin typeface="Arial" panose="020B0604020202020204" pitchFamily="34" charset="0"/>
              </a:rPr>
              <a:t>학술적 음성 데이터셋 기반 </a:t>
            </a:r>
            <a:r>
              <a:rPr lang="ko-KR" altLang="ko-KR" b="1" dirty="0" err="1">
                <a:solidFill>
                  <a:schemeClr val="tx1"/>
                </a:solidFill>
                <a:latin typeface="Arial" panose="020B0604020202020204" pitchFamily="34" charset="0"/>
              </a:rPr>
              <a:t>Fine-tuning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</a:rPr>
              <a:t>시도 예정</a:t>
            </a:r>
            <a:endParaRPr lang="ko-KR" altLang="ko-K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ko-KR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ko-KR" b="1" dirty="0" err="1">
                <a:solidFill>
                  <a:schemeClr val="tx1"/>
                </a:solidFill>
                <a:latin typeface="Arial" panose="020B0604020202020204" pitchFamily="34" charset="0"/>
              </a:rPr>
              <a:t>n-best</a:t>
            </a:r>
            <a:r>
              <a:rPr lang="ko-KR" altLang="ko-KR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ko-KR" altLang="ko-KR" b="1" dirty="0" err="1">
                <a:solidFill>
                  <a:schemeClr val="tx1"/>
                </a:solidFill>
                <a:latin typeface="Arial" panose="020B0604020202020204" pitchFamily="34" charset="0"/>
              </a:rPr>
              <a:t>List</a:t>
            </a:r>
            <a:r>
              <a:rPr lang="ko-KR" altLang="ko-KR" b="1" dirty="0">
                <a:solidFill>
                  <a:schemeClr val="tx1"/>
                </a:solidFill>
                <a:latin typeface="Arial" panose="020B0604020202020204" pitchFamily="34" charset="0"/>
              </a:rPr>
              <a:t> 출력</a:t>
            </a:r>
            <a:endParaRPr lang="ko-KR" altLang="ko-K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-"/>
            </a:pPr>
            <a:r>
              <a:rPr lang="ko-KR" altLang="ko-KR" dirty="0">
                <a:solidFill>
                  <a:schemeClr val="tx1"/>
                </a:solidFill>
                <a:latin typeface="Arial" panose="020B0604020202020204" pitchFamily="34" charset="0"/>
              </a:rPr>
              <a:t>확률이 높은 순서대로 </a:t>
            </a:r>
            <a:r>
              <a:rPr lang="ko-KR" altLang="ko-KR" b="1" dirty="0">
                <a:solidFill>
                  <a:schemeClr val="tx1"/>
                </a:solidFill>
                <a:latin typeface="Arial" panose="020B0604020202020204" pitchFamily="34" charset="0"/>
              </a:rPr>
              <a:t>상위 </a:t>
            </a:r>
            <a:r>
              <a:rPr lang="ko-KR" altLang="ko-KR" b="1" dirty="0" err="1">
                <a:solidFill>
                  <a:schemeClr val="tx1"/>
                </a:solidFill>
                <a:latin typeface="Arial" panose="020B0604020202020204" pitchFamily="34" charset="0"/>
              </a:rPr>
              <a:t>n개의</a:t>
            </a:r>
            <a:r>
              <a:rPr lang="ko-KR" altLang="ko-KR" b="1" dirty="0">
                <a:solidFill>
                  <a:schemeClr val="tx1"/>
                </a:solidFill>
                <a:latin typeface="Arial" panose="020B0604020202020204" pitchFamily="34" charset="0"/>
              </a:rPr>
              <a:t> 후보 전사</a:t>
            </a:r>
            <a:r>
              <a:rPr lang="ko-KR" altLang="ko-KR" dirty="0">
                <a:solidFill>
                  <a:schemeClr val="tx1"/>
                </a:solidFill>
                <a:latin typeface="Arial" panose="020B0604020202020204" pitchFamily="34" charset="0"/>
              </a:rPr>
              <a:t> 제공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-"/>
            </a:pPr>
            <a:r>
              <a:rPr lang="ko-KR" altLang="ko-KR" dirty="0">
                <a:solidFill>
                  <a:schemeClr val="tx1"/>
                </a:solidFill>
                <a:latin typeface="Arial" panose="020B0604020202020204" pitchFamily="34" charset="0"/>
              </a:rPr>
              <a:t>후보 </a:t>
            </a:r>
            <a:r>
              <a:rPr lang="ko-KR" altLang="ko-KR" dirty="0" err="1">
                <a:solidFill>
                  <a:schemeClr val="tx1"/>
                </a:solidFill>
                <a:latin typeface="Arial" panose="020B0604020202020204" pitchFamily="34" charset="0"/>
              </a:rPr>
              <a:t>비교·선택을</a:t>
            </a:r>
            <a:r>
              <a:rPr lang="ko-KR" altLang="ko-KR" dirty="0">
                <a:solidFill>
                  <a:schemeClr val="tx1"/>
                </a:solidFill>
                <a:latin typeface="Arial" panose="020B0604020202020204" pitchFamily="34" charset="0"/>
              </a:rPr>
              <a:t> 통한 정확도 개선 가능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ko-KR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ko-KR" b="1" dirty="0">
                <a:solidFill>
                  <a:schemeClr val="tx1"/>
                </a:solidFill>
                <a:latin typeface="Arial" panose="020B0604020202020204" pitchFamily="34" charset="0"/>
              </a:rPr>
              <a:t>자동 타임스탬프 생성</a:t>
            </a:r>
            <a:endParaRPr lang="ko-KR" altLang="ko-K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-"/>
            </a:pPr>
            <a:r>
              <a:rPr lang="ko-KR" altLang="ko-KR" dirty="0">
                <a:solidFill>
                  <a:schemeClr val="tx1"/>
                </a:solidFill>
                <a:latin typeface="Arial" panose="020B0604020202020204" pitchFamily="34" charset="0"/>
              </a:rPr>
              <a:t>전사 결과와 동기화된 자막 초안 제공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-"/>
            </a:pPr>
            <a:r>
              <a:rPr lang="ko-KR" altLang="ko-KR" dirty="0">
                <a:solidFill>
                  <a:schemeClr val="tx1"/>
                </a:solidFill>
                <a:latin typeface="Arial" panose="020B0604020202020204" pitchFamily="34" charset="0"/>
              </a:rPr>
              <a:t>영상 내 구간별 텍스트 매핑 최적화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-"/>
            </a:pP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영상 화면 내 자막을 이용한 </a:t>
            </a:r>
            <a:r>
              <a:rPr lang="ko-KR" altLang="ko-KR" b="1" dirty="0">
                <a:solidFill>
                  <a:schemeClr val="tx1"/>
                </a:solidFill>
                <a:latin typeface="Arial" panose="020B0604020202020204" pitchFamily="34" charset="0"/>
              </a:rPr>
              <a:t>생성</a:t>
            </a:r>
            <a:endParaRPr lang="ko-KR" altLang="ko-K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-"/>
            </a:pP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</a:rPr>
              <a:t>OCR</a:t>
            </a:r>
            <a:r>
              <a:rPr lang="ko-KR" altLang="en-US" dirty="0">
                <a:solidFill>
                  <a:schemeClr val="tx1"/>
                </a:solidFill>
                <a:latin typeface="Arial" panose="020B0604020202020204" pitchFamily="34" charset="0"/>
              </a:rPr>
              <a:t>을 이용해 영상 내 그래픽 자막 추출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285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>
          <a:extLst>
            <a:ext uri="{FF2B5EF4-FFF2-40B4-BE49-F238E27FC236}">
              <a16:creationId xmlns:a16="http://schemas.microsoft.com/office/drawing/2014/main" id="{61AD7197-FAB1-627D-7820-298052472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>
            <a:extLst>
              <a:ext uri="{FF2B5EF4-FFF2-40B4-BE49-F238E27FC236}">
                <a16:creationId xmlns:a16="http://schemas.microsoft.com/office/drawing/2014/main" id="{22320174-02DB-537B-4386-86496F3EBCFD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>
            <a:extLst>
              <a:ext uri="{FF2B5EF4-FFF2-40B4-BE49-F238E27FC236}">
                <a16:creationId xmlns:a16="http://schemas.microsoft.com/office/drawing/2014/main" id="{DCB8CB56-2EB6-30F3-BAF9-7F3E4F2DEF9B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>
            <a:extLst>
              <a:ext uri="{FF2B5EF4-FFF2-40B4-BE49-F238E27FC236}">
                <a16:creationId xmlns:a16="http://schemas.microsoft.com/office/drawing/2014/main" id="{8996F6A7-06C1-9649-C592-9ADA3ADE46C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>
            <a:extLst>
              <a:ext uri="{FF2B5EF4-FFF2-40B4-BE49-F238E27FC236}">
                <a16:creationId xmlns:a16="http://schemas.microsoft.com/office/drawing/2014/main" id="{2F6B06F6-D0A5-1A49-6028-E81D4682ED26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프로젝트 계획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Google Shape;67;p14">
            <a:extLst>
              <a:ext uri="{FF2B5EF4-FFF2-40B4-BE49-F238E27FC236}">
                <a16:creationId xmlns:a16="http://schemas.microsoft.com/office/drawing/2014/main" id="{CB2FEE90-DDE4-BE46-B531-9A306E724E54}"/>
              </a:ext>
            </a:extLst>
          </p:cNvPr>
          <p:cNvSpPr txBox="1"/>
          <p:nvPr/>
        </p:nvSpPr>
        <p:spPr>
          <a:xfrm>
            <a:off x="1408975" y="757677"/>
            <a:ext cx="6235409" cy="4185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altLang="ko-KR" sz="1800" b="1" dirty="0"/>
              <a:t>LLM</a:t>
            </a:r>
            <a:r>
              <a:rPr lang="ko-KR" altLang="en-US" sz="1800" b="1" dirty="0"/>
              <a:t>을 통한 자막 </a:t>
            </a:r>
            <a:r>
              <a:rPr lang="ko-KR" altLang="en-US" sz="1800" b="1" dirty="0" err="1"/>
              <a:t>리터치</a:t>
            </a:r>
            <a:r>
              <a:rPr lang="en-US" altLang="ko-KR" sz="1800" b="1" dirty="0"/>
              <a:t>:</a:t>
            </a:r>
          </a:p>
          <a:p>
            <a:pPr lvl="0"/>
            <a:endParaRPr lang="en-US" altLang="ko-KR" sz="1800" b="1" dirty="0"/>
          </a:p>
          <a:p>
            <a:pPr lvl="0"/>
            <a:r>
              <a:rPr lang="ko-KR" altLang="ko-KR" b="1" dirty="0" err="1">
                <a:solidFill>
                  <a:schemeClr val="tx1"/>
                </a:solidFill>
                <a:latin typeface="Arial" panose="020B0604020202020204" pitchFamily="34" charset="0"/>
              </a:rPr>
              <a:t>n-best</a:t>
            </a:r>
            <a:r>
              <a:rPr lang="ko-KR" altLang="ko-KR" b="1" dirty="0">
                <a:solidFill>
                  <a:schemeClr val="tx1"/>
                </a:solidFill>
                <a:latin typeface="Arial" panose="020B0604020202020204" pitchFamily="34" charset="0"/>
              </a:rPr>
              <a:t> 후보 활용</a:t>
            </a:r>
            <a:endParaRPr lang="ko-KR" altLang="ko-K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-"/>
            </a:pPr>
            <a:r>
              <a:rPr lang="ko-KR" altLang="ko-KR" dirty="0" err="1">
                <a:solidFill>
                  <a:schemeClr val="tx1"/>
                </a:solidFill>
                <a:latin typeface="Arial" panose="020B0604020202020204" pitchFamily="34" charset="0"/>
              </a:rPr>
              <a:t>ASR이</a:t>
            </a:r>
            <a:r>
              <a:rPr lang="ko-KR" altLang="ko-KR" dirty="0">
                <a:solidFill>
                  <a:schemeClr val="tx1"/>
                </a:solidFill>
                <a:latin typeface="Arial" panose="020B0604020202020204" pitchFamily="34" charset="0"/>
              </a:rPr>
              <a:t> 제공한 상위 </a:t>
            </a:r>
            <a:r>
              <a:rPr lang="ko-KR" altLang="ko-KR" dirty="0" err="1">
                <a:solidFill>
                  <a:schemeClr val="tx1"/>
                </a:solidFill>
                <a:latin typeface="Arial" panose="020B0604020202020204" pitchFamily="34" charset="0"/>
              </a:rPr>
              <a:t>n개의</a:t>
            </a:r>
            <a:r>
              <a:rPr lang="ko-KR" altLang="ko-KR" dirty="0">
                <a:solidFill>
                  <a:schemeClr val="tx1"/>
                </a:solidFill>
                <a:latin typeface="Arial" panose="020B0604020202020204" pitchFamily="34" charset="0"/>
              </a:rPr>
              <a:t> 전사 후보 비교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-"/>
            </a:pPr>
            <a:r>
              <a:rPr lang="ko-KR" altLang="ko-KR" dirty="0" err="1">
                <a:solidFill>
                  <a:schemeClr val="tx1"/>
                </a:solidFill>
                <a:latin typeface="Arial" panose="020B0604020202020204" pitchFamily="34" charset="0"/>
              </a:rPr>
              <a:t>LLM이</a:t>
            </a:r>
            <a:r>
              <a:rPr lang="ko-KR" altLang="ko-KR" dirty="0">
                <a:solidFill>
                  <a:schemeClr val="tx1"/>
                </a:solidFill>
                <a:latin typeface="Arial" panose="020B0604020202020204" pitchFamily="34" charset="0"/>
              </a:rPr>
              <a:t> 문맥적으로 가장 적합한 문장 선택 및 재구성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ko-KR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ko-KR" b="1" dirty="0">
                <a:solidFill>
                  <a:schemeClr val="tx1"/>
                </a:solidFill>
                <a:latin typeface="Arial" panose="020B0604020202020204" pitchFamily="34" charset="0"/>
              </a:rPr>
              <a:t>텍스트 정제 (</a:t>
            </a:r>
            <a:r>
              <a:rPr lang="ko-KR" altLang="ko-KR" b="1" dirty="0" err="1">
                <a:solidFill>
                  <a:schemeClr val="tx1"/>
                </a:solidFill>
                <a:latin typeface="Arial" panose="020B0604020202020204" pitchFamily="34" charset="0"/>
              </a:rPr>
              <a:t>Cleaning</a:t>
            </a:r>
            <a:r>
              <a:rPr lang="ko-KR" altLang="ko-KR" b="1" dirty="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  <a:endParaRPr lang="en-US" altLang="ko-KR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-"/>
            </a:pPr>
            <a:r>
              <a:rPr lang="ko-KR" altLang="ko-KR" dirty="0" err="1">
                <a:solidFill>
                  <a:schemeClr val="tx1"/>
                </a:solidFill>
                <a:latin typeface="Arial" panose="020B0604020202020204" pitchFamily="34" charset="0"/>
              </a:rPr>
              <a:t>오탈자·불완전</a:t>
            </a:r>
            <a:r>
              <a:rPr lang="ko-KR" altLang="ko-KR" dirty="0">
                <a:solidFill>
                  <a:schemeClr val="tx1"/>
                </a:solidFill>
                <a:latin typeface="Arial" panose="020B0604020202020204" pitchFamily="34" charset="0"/>
              </a:rPr>
              <a:t> 문장 교정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-"/>
            </a:pPr>
            <a:r>
              <a:rPr lang="ko-KR" altLang="ko-KR" dirty="0">
                <a:solidFill>
                  <a:schemeClr val="tx1"/>
                </a:solidFill>
                <a:latin typeface="Arial" panose="020B0604020202020204" pitchFamily="34" charset="0"/>
              </a:rPr>
              <a:t>전문 </a:t>
            </a:r>
            <a:r>
              <a:rPr lang="ko-KR" altLang="ko-KR" dirty="0" err="1">
                <a:solidFill>
                  <a:schemeClr val="tx1"/>
                </a:solidFill>
                <a:latin typeface="Arial" panose="020B0604020202020204" pitchFamily="34" charset="0"/>
              </a:rPr>
              <a:t>용어·약어</a:t>
            </a:r>
            <a:r>
              <a:rPr lang="ko-KR" altLang="ko-KR" dirty="0">
                <a:solidFill>
                  <a:schemeClr val="tx1"/>
                </a:solidFill>
                <a:latin typeface="Arial" panose="020B0604020202020204" pitchFamily="34" charset="0"/>
              </a:rPr>
              <a:t> 표준화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-"/>
            </a:pPr>
            <a:r>
              <a:rPr lang="ko-KR" altLang="ko-KR" dirty="0">
                <a:solidFill>
                  <a:schemeClr val="tx1"/>
                </a:solidFill>
                <a:latin typeface="Arial" panose="020B0604020202020204" pitchFamily="34" charset="0"/>
              </a:rPr>
              <a:t>가독성 높은 구어체/</a:t>
            </a:r>
            <a:r>
              <a:rPr lang="ko-KR" altLang="ko-KR" dirty="0" err="1">
                <a:solidFill>
                  <a:schemeClr val="tx1"/>
                </a:solidFill>
                <a:latin typeface="Arial" panose="020B0604020202020204" pitchFamily="34" charset="0"/>
              </a:rPr>
              <a:t>서술체</a:t>
            </a:r>
            <a:r>
              <a:rPr lang="ko-KR" altLang="ko-KR" dirty="0">
                <a:solidFill>
                  <a:schemeClr val="tx1"/>
                </a:solidFill>
                <a:latin typeface="Arial" panose="020B0604020202020204" pitchFamily="34" charset="0"/>
              </a:rPr>
              <a:t> 변환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ko-KR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ko-KR" b="1" dirty="0">
                <a:solidFill>
                  <a:schemeClr val="tx1"/>
                </a:solidFill>
                <a:latin typeface="Arial" panose="020B0604020202020204" pitchFamily="34" charset="0"/>
              </a:rPr>
              <a:t>의미 보강 (</a:t>
            </a:r>
            <a:r>
              <a:rPr lang="ko-KR" altLang="ko-KR" b="1" dirty="0" err="1">
                <a:solidFill>
                  <a:schemeClr val="tx1"/>
                </a:solidFill>
                <a:latin typeface="Arial" panose="020B0604020202020204" pitchFamily="34" charset="0"/>
              </a:rPr>
              <a:t>Refinement</a:t>
            </a:r>
            <a:r>
              <a:rPr lang="ko-KR" altLang="ko-KR" b="1" dirty="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  <a:endParaRPr lang="ko-KR" altLang="ko-K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-"/>
            </a:pPr>
            <a:r>
              <a:rPr lang="ko-KR" altLang="ko-KR" dirty="0">
                <a:solidFill>
                  <a:schemeClr val="tx1"/>
                </a:solidFill>
                <a:latin typeface="Arial" panose="020B0604020202020204" pitchFamily="34" charset="0"/>
              </a:rPr>
              <a:t>문맥 자연스러운 흐름으로 재작성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-"/>
            </a:pPr>
            <a:r>
              <a:rPr lang="ko-KR" altLang="ko-KR" dirty="0">
                <a:solidFill>
                  <a:schemeClr val="tx1"/>
                </a:solidFill>
                <a:latin typeface="Arial" panose="020B0604020202020204" pitchFamily="34" charset="0"/>
              </a:rPr>
              <a:t>긴 문장은 자막 친화적으로 분할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-"/>
            </a:pPr>
            <a:endParaRPr lang="ko-KR" altLang="ko-K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ko-KR" b="1" dirty="0">
                <a:solidFill>
                  <a:schemeClr val="tx1"/>
                </a:solidFill>
                <a:latin typeface="Arial" panose="020B0604020202020204" pitchFamily="34" charset="0"/>
              </a:rPr>
              <a:t>번역 및 이중 자막 지원</a:t>
            </a:r>
            <a:endParaRPr lang="ko-KR" altLang="ko-K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-"/>
            </a:pPr>
            <a:r>
              <a:rPr lang="ko-KR" altLang="ko-KR" dirty="0">
                <a:solidFill>
                  <a:schemeClr val="tx1"/>
                </a:solidFill>
                <a:latin typeface="Arial" panose="020B0604020202020204" pitchFamily="34" charset="0"/>
              </a:rPr>
              <a:t>영어 → 한국어 번역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-"/>
            </a:pPr>
            <a:r>
              <a:rPr lang="ko-KR" altLang="ko-KR" dirty="0" err="1">
                <a:solidFill>
                  <a:schemeClr val="tx1"/>
                </a:solidFill>
                <a:latin typeface="Arial" panose="020B0604020202020204" pitchFamily="34" charset="0"/>
              </a:rPr>
              <a:t>영어·한국어</a:t>
            </a:r>
            <a:r>
              <a:rPr lang="ko-KR" altLang="ko-KR" dirty="0">
                <a:solidFill>
                  <a:schemeClr val="tx1"/>
                </a:solidFill>
                <a:latin typeface="Arial" panose="020B0604020202020204" pitchFamily="34" charset="0"/>
              </a:rPr>
              <a:t> 병행 자막 생성 가능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16258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455</Words>
  <Application>Microsoft Office PowerPoint</Application>
  <PresentationFormat>화면 슬라이드 쇼(16:9)</PresentationFormat>
  <Paragraphs>76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NanumGothic ExtraBold</vt:lpstr>
      <vt:lpstr>Arial</vt:lpstr>
      <vt:lpstr>Wingdings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정성룡</dc:creator>
  <cp:lastModifiedBy>홍성빈</cp:lastModifiedBy>
  <cp:revision>19</cp:revision>
  <dcterms:modified xsi:type="dcterms:W3CDTF">2025-09-23T05:49:51Z</dcterms:modified>
</cp:coreProperties>
</file>