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4" r:id="rId6"/>
    <p:sldId id="265" r:id="rId7"/>
    <p:sldId id="263" r:id="rId8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/>
    <p:restoredTop sz="91417"/>
  </p:normalViewPr>
  <p:slideViewPr>
    <p:cSldViewPr snapToGrid="0">
      <p:cViewPr varScale="1">
        <p:scale>
          <a:sx n="93" d="100"/>
          <a:sy n="93" d="100"/>
        </p:scale>
        <p:origin x="21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1773C-932D-0847-ABE7-761FBEFDADE6}" type="datetimeFigureOut">
              <a:rPr lang="en-KR" smtClean="0"/>
              <a:t>9/30/25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08806-D7F8-274E-9F1C-E468AF5F9FD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7997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08806-D7F8-274E-9F1C-E468AF5F9FDC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4624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슬라이드는 화면 띄워놓고 </a:t>
            </a:r>
            <a:r>
              <a:rPr lang="en-US" altLang="ko-KR" dirty="0"/>
              <a:t>Notion</a:t>
            </a:r>
            <a:r>
              <a:rPr lang="ko-KR" altLang="en-US" dirty="0"/>
              <a:t>에서 읽으면서 발표하면 좋을 것 같습니다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08806-D7F8-274E-9F1C-E468AF5F9FDC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10289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4815E-42E2-9F05-2202-2480142CC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CF2C55-FDC0-8A9E-D4E9-581F9735C9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A5F0CD-2AD8-7984-C5B7-D24CA2B81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슬라이드는 화면 띄워놓고 </a:t>
            </a:r>
            <a:r>
              <a:rPr lang="en-US" altLang="ko-KR" dirty="0"/>
              <a:t>Notion</a:t>
            </a:r>
            <a:r>
              <a:rPr lang="ko-KR" altLang="en-US" dirty="0"/>
              <a:t>에서 읽으면서 발표하면 좋을 것 같습니다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57AE0-E0DC-40AA-3BB4-2F77CA5A20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08806-D7F8-274E-9F1C-E468AF5F9FDC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66276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0DB86-E064-B92E-9496-FBCB4DB6A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002581-B260-8125-CAEF-A684D90A47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ECC77E-3B74-DC90-E28E-6C2446073E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슬라이드는 화면 띄워놓고 </a:t>
            </a:r>
            <a:r>
              <a:rPr lang="en-US" altLang="ko-KR" dirty="0"/>
              <a:t>Notion</a:t>
            </a:r>
            <a:r>
              <a:rPr lang="ko-KR" altLang="en-US" dirty="0"/>
              <a:t>에서 읽으면서 발표하면 좋을 것 같습니다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D260D-CC96-1B35-357F-6D273288E7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08806-D7F8-274E-9F1C-E468AF5F9FDC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49637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594E8-49DE-619B-9222-F3B81F7B3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55A2B2-9054-EF64-3545-1AC36E0978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846DBB-7B05-0E88-8157-A49272C17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슬라이드는 화면 띄워놓고 </a:t>
            </a:r>
            <a:r>
              <a:rPr lang="en-US" altLang="ko-KR" dirty="0"/>
              <a:t>Notion</a:t>
            </a:r>
            <a:r>
              <a:rPr lang="ko-KR" altLang="en-US" dirty="0"/>
              <a:t>에서 읽으면서 발표하면 좋을 것 같습니다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576FD-178F-D258-D2AA-2876D628B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08806-D7F8-274E-9F1C-E468AF5F9FDC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422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765CC-73E9-FAEC-B10D-26745768B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EAC866-8ACC-2057-953E-07A9374D76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E9B96A-9507-9D92-7F52-1809F91D9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365E7-544B-573A-DCE5-6C2BBB6FAB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08806-D7F8-274E-9F1C-E468AF5F9FDC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20219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DFCD-CC87-E8DE-C110-912B1FCB1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9268E-8824-C51C-646C-3C7E02F30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20202-DEF1-8BE8-F472-F6B28C77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B5AE-2B23-0F4B-842D-2C3C0F7F2597}" type="datetimeFigureOut">
              <a:rPr lang="en-KR" smtClean="0"/>
              <a:t>9/30/25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13E02-3C6C-BD48-A048-D0C25528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F1D7A-0CDB-12AE-1BFA-56D62BB8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7BD6-942E-C64B-A365-11412A69660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9980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5BD1-5569-1086-41E6-10AF4B00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A750F-41DC-1236-AFB1-272E84E14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2985A-AF52-33F0-BD18-9607E7352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B5AE-2B23-0F4B-842D-2C3C0F7F2597}" type="datetimeFigureOut">
              <a:rPr lang="en-KR" smtClean="0"/>
              <a:t>9/30/25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2FBDB-938F-BB82-1D55-40CA8C5B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4C4B4-52EE-925F-AF9D-B5347B34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7BD6-942E-C64B-A365-11412A69660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1741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C4D20-8F62-DD75-F1A1-6417D7BD9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9170F-E916-669A-2857-10CF54E42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797E6-8DAE-B614-2A2A-971F757B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B5AE-2B23-0F4B-842D-2C3C0F7F2597}" type="datetimeFigureOut">
              <a:rPr lang="en-KR" smtClean="0"/>
              <a:t>9/30/25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B55DD-A138-D08F-0EF4-D9D231EC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18F62-B7EE-675C-EA55-7374C293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7BD6-942E-C64B-A365-11412A69660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9174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CAD4-5FF7-3C89-FA13-66BCAF91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D28C-C4B6-D105-CBE4-09F7F9BB3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5CB0B-C16C-A3A0-DD52-D09B839C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B5AE-2B23-0F4B-842D-2C3C0F7F2597}" type="datetimeFigureOut">
              <a:rPr lang="en-KR" smtClean="0"/>
              <a:t>9/30/25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5AD3F-61F3-06D6-3578-B71E12D7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07D50-5A29-009E-F91C-B0AB3CAA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7BD6-942E-C64B-A365-11412A69660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4989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C190-4964-BBBF-9DB1-D49973E6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7613F-6488-F08A-9B7B-87E33EC3B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6A380-7FAF-C4F8-FFB8-F1697DB6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B5AE-2B23-0F4B-842D-2C3C0F7F2597}" type="datetimeFigureOut">
              <a:rPr lang="en-KR" smtClean="0"/>
              <a:t>9/30/25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BE079-6B11-B951-EE35-8737BD00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B35C6-307B-A19B-3A5E-2D8115B3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7BD6-942E-C64B-A365-11412A69660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7999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507D-C6CB-17FC-8231-EDD5343B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E79B0-7D26-EF66-33D0-ACDFF5B52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D3702-4D18-8D41-2684-DD9BDA4D9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8DE6E-A2D9-C5AA-790B-53968C77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B5AE-2B23-0F4B-842D-2C3C0F7F2597}" type="datetimeFigureOut">
              <a:rPr lang="en-KR" smtClean="0"/>
              <a:t>9/30/25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3FB7A-E5BE-3278-9A9A-8A5ED746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7A577-893C-6DA0-DB34-45B122816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7BD6-942E-C64B-A365-11412A69660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5066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49ED-8EAD-A794-3533-8E4FFB15C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6380D-56A4-BF08-4ADE-87557DD71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202B8-17F2-2628-5439-9A498F317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38073-BC7A-BD8F-B6B5-ACA63FA5C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57555-9253-F61A-F7AD-E0DE32129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43871-5496-8596-A50B-8EBEA12A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B5AE-2B23-0F4B-842D-2C3C0F7F2597}" type="datetimeFigureOut">
              <a:rPr lang="en-KR" smtClean="0"/>
              <a:t>9/30/25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EEB07-A3A7-FD48-186A-5C588691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9F9F0A-591E-8396-9816-0E69D562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7BD6-942E-C64B-A365-11412A69660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7359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1852-BFCC-AD4C-C907-711F5FE8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342B1-170C-EF27-2512-1F9CC0E60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B5AE-2B23-0F4B-842D-2C3C0F7F2597}" type="datetimeFigureOut">
              <a:rPr lang="en-KR" smtClean="0"/>
              <a:t>9/30/25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B958F-C384-2FD3-2B43-E5A30C40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421D5-56AE-E8FD-E9BC-27169B7C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7BD6-942E-C64B-A365-11412A69660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9588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5FD1E-45C7-E71B-78BF-2A412AEC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B5AE-2B23-0F4B-842D-2C3C0F7F2597}" type="datetimeFigureOut">
              <a:rPr lang="en-KR" smtClean="0"/>
              <a:t>9/30/25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1DF65-8BFB-64A7-CBA8-21119C1BB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483F6-4F5D-1F58-A3F2-93423341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7BD6-942E-C64B-A365-11412A69660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3363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D80A-4031-78F5-AA4F-2F6245004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D28BB-8C24-5609-629B-426C3316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4AEB0-EC22-0AC5-D746-760AFE6FB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03DB4-0F7B-E854-E3DD-02F62663F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B5AE-2B23-0F4B-842D-2C3C0F7F2597}" type="datetimeFigureOut">
              <a:rPr lang="en-KR" smtClean="0"/>
              <a:t>9/30/25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7DBAE-6B29-EBAF-CD2E-52015EBC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3C3FA-6CFC-1FB6-2B9F-45FB895E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7BD6-942E-C64B-A365-11412A69660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5035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796B-ECF9-FB67-D18A-9FCB383E2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9BF65E-DD41-B4B8-9883-8ED0BA37F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10720-1FE7-76EC-E5A8-7629FF785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AD27E-F08A-69E3-33D3-891359FF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B5AE-2B23-0F4B-842D-2C3C0F7F2597}" type="datetimeFigureOut">
              <a:rPr lang="en-KR" smtClean="0"/>
              <a:t>9/30/25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75293-DF9B-FDD6-B6F2-2E36F99B5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79DD6-1935-D4F1-BD44-B35B3598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7BD6-942E-C64B-A365-11412A69660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2101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A4C4B2-F516-3864-1666-EB00B2683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80714-CED3-3924-84EB-947EB456E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998F6-57C5-B956-3CDB-5FCD96775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CFB5AE-2B23-0F4B-842D-2C3C0F7F2597}" type="datetimeFigureOut">
              <a:rPr lang="en-KR" smtClean="0"/>
              <a:t>9/30/25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BF8F0-3D89-97A3-F191-48502D25B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1ED88-E69B-0436-B379-B57FFAF12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477BD6-942E-C64B-A365-11412A69660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1075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7C82-9C2B-4206-3CAB-E565FCA16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KR" sz="4000" b="1">
                <a:solidFill>
                  <a:srgbClr val="002060"/>
                </a:solidFill>
              </a:rPr>
              <a:t>CUAI </a:t>
            </a:r>
            <a:r>
              <a:rPr lang="en-US" sz="4000" b="1" dirty="0">
                <a:solidFill>
                  <a:srgbClr val="002060"/>
                </a:solidFill>
              </a:rPr>
              <a:t>MM</a:t>
            </a:r>
            <a:r>
              <a:rPr lang="en-KR" sz="4000" b="1">
                <a:solidFill>
                  <a:srgbClr val="002060"/>
                </a:solidFill>
              </a:rPr>
              <a:t> </a:t>
            </a:r>
            <a:r>
              <a:rPr lang="en-US" sz="4000" b="1" dirty="0">
                <a:solidFill>
                  <a:srgbClr val="002060"/>
                </a:solidFill>
              </a:rPr>
              <a:t>Research</a:t>
            </a:r>
            <a:r>
              <a:rPr lang="ko-KR" altLang="en-US" sz="4000" b="1" dirty="0">
                <a:solidFill>
                  <a:srgbClr val="002060"/>
                </a:solidFill>
              </a:rPr>
              <a:t> </a:t>
            </a:r>
            <a:r>
              <a:rPr lang="en-US" altLang="ko-KR" sz="4000" b="1" dirty="0">
                <a:solidFill>
                  <a:srgbClr val="002060"/>
                </a:solidFill>
              </a:rPr>
              <a:t>2</a:t>
            </a:r>
            <a:r>
              <a:rPr lang="ko-KR" altLang="en-US" sz="4000" b="1" dirty="0">
                <a:solidFill>
                  <a:srgbClr val="002060"/>
                </a:solidFill>
              </a:rPr>
              <a:t>팀</a:t>
            </a:r>
            <a:endParaRPr lang="en-KR" sz="4000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C1E95-ED79-D1F5-7E83-ADB1DDEA98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ko-KR" b="1" dirty="0"/>
              <a:t>2025.09.30(</a:t>
            </a:r>
            <a:r>
              <a:rPr lang="ko-KR" altLang="en-US" b="1" dirty="0"/>
              <a:t>화</a:t>
            </a:r>
            <a:r>
              <a:rPr lang="en-US" altLang="ko-KR" b="1" dirty="0"/>
              <a:t>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6F7EB1-3B58-7FDD-60EC-49F9E3562961}"/>
              </a:ext>
            </a:extLst>
          </p:cNvPr>
          <p:cNvGrpSpPr/>
          <p:nvPr/>
        </p:nvGrpSpPr>
        <p:grpSpPr>
          <a:xfrm>
            <a:off x="-12" y="-37950"/>
            <a:ext cx="1524012" cy="6895950"/>
            <a:chOff x="-12" y="-37950"/>
            <a:chExt cx="1181112" cy="5219400"/>
          </a:xfrm>
        </p:grpSpPr>
        <p:sp>
          <p:nvSpPr>
            <p:cNvPr id="6" name="Google Shape;54;p13">
              <a:extLst>
                <a:ext uri="{FF2B5EF4-FFF2-40B4-BE49-F238E27FC236}">
                  <a16:creationId xmlns:a16="http://schemas.microsoft.com/office/drawing/2014/main" id="{7AE8B8E8-E3E9-7CCD-3E13-6723CB8E40D3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" name="Google Shape;56;p13">
              <a:extLst>
                <a:ext uri="{FF2B5EF4-FFF2-40B4-BE49-F238E27FC236}">
                  <a16:creationId xmlns:a16="http://schemas.microsoft.com/office/drawing/2014/main" id="{44FAFF02-F1EF-E7DF-F0AD-39449B950A4D}"/>
                </a:ext>
              </a:extLst>
            </p:cNvPr>
            <p:cNvCxnSpPr/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8" name="Google Shape;57;p13">
              <a:extLst>
                <a:ext uri="{FF2B5EF4-FFF2-40B4-BE49-F238E27FC236}">
                  <a16:creationId xmlns:a16="http://schemas.microsoft.com/office/drawing/2014/main" id="{A2B224C2-D4F2-47ED-2682-041167A18054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3078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84BA-C0C2-6AFC-07AD-02F8C44C8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048" y="43708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solidFill>
                  <a:srgbClr val="002060"/>
                </a:solidFill>
              </a:rPr>
              <a:t>팀 소개</a:t>
            </a:r>
            <a:endParaRPr lang="en-KR" sz="4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F6D44-125F-E5A4-F02C-8A0A28E9A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048" y="140679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ko-KR" altLang="en-US" sz="2400" b="1" dirty="0"/>
              <a:t>대면 회의 </a:t>
            </a:r>
            <a:r>
              <a:rPr lang="en-US" altLang="ko-KR" sz="2400" b="1" dirty="0"/>
              <a:t>-</a:t>
            </a:r>
            <a:r>
              <a:rPr lang="ko-KR" altLang="en-US" sz="2400" b="1" dirty="0"/>
              <a:t> 매주 화요일 </a:t>
            </a:r>
            <a:r>
              <a:rPr lang="en-US" altLang="ko-KR" sz="2400" b="1" dirty="0"/>
              <a:t>16:30~18:30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002060"/>
                </a:solidFill>
              </a:rPr>
              <a:t>팀원 소개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ko-KR" altLang="en-US" sz="2000" b="1" dirty="0"/>
              <a:t>        팀원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-</a:t>
            </a:r>
            <a:r>
              <a:rPr lang="ko-KR" altLang="en-US" sz="2000" b="1" dirty="0"/>
              <a:t> 김성민</a:t>
            </a:r>
            <a:endParaRPr lang="en-US" altLang="ko-KR" sz="2000" b="1" dirty="0"/>
          </a:p>
          <a:p>
            <a:pPr marL="0" indent="0">
              <a:buNone/>
            </a:pPr>
            <a:r>
              <a:rPr lang="ko-KR" altLang="en-US" sz="2000" b="1" dirty="0"/>
              <a:t>        팀원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–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남승운</a:t>
            </a:r>
            <a:endParaRPr lang="en-US" altLang="ko-KR" sz="2000" b="1" dirty="0"/>
          </a:p>
          <a:p>
            <a:pPr marL="0" indent="0">
              <a:buNone/>
            </a:pPr>
            <a:r>
              <a:rPr lang="ko-KR" altLang="en-US" sz="2000" b="1" dirty="0"/>
              <a:t>        팀원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–</a:t>
            </a:r>
            <a:r>
              <a:rPr lang="ko-KR" altLang="en-US" sz="2000" b="1" dirty="0"/>
              <a:t> 황민아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KR" sz="20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4B717E-A04C-A2BF-9C93-C1564E38F578}"/>
              </a:ext>
            </a:extLst>
          </p:cNvPr>
          <p:cNvGrpSpPr/>
          <p:nvPr/>
        </p:nvGrpSpPr>
        <p:grpSpPr>
          <a:xfrm>
            <a:off x="-12" y="-37950"/>
            <a:ext cx="1524012" cy="6895950"/>
            <a:chOff x="-12" y="-37950"/>
            <a:chExt cx="1181112" cy="5219400"/>
          </a:xfrm>
        </p:grpSpPr>
        <p:sp>
          <p:nvSpPr>
            <p:cNvPr id="5" name="Google Shape;54;p13">
              <a:extLst>
                <a:ext uri="{FF2B5EF4-FFF2-40B4-BE49-F238E27FC236}">
                  <a16:creationId xmlns:a16="http://schemas.microsoft.com/office/drawing/2014/main" id="{B17F0892-5536-F0C7-AF77-0EC24EF5A517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" name="Google Shape;56;p13">
              <a:extLst>
                <a:ext uri="{FF2B5EF4-FFF2-40B4-BE49-F238E27FC236}">
                  <a16:creationId xmlns:a16="http://schemas.microsoft.com/office/drawing/2014/main" id="{01930C84-3109-387D-D4BA-9B53CD6EF436}"/>
                </a:ext>
              </a:extLst>
            </p:cNvPr>
            <p:cNvCxnSpPr/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7" name="Google Shape;57;p13">
              <a:extLst>
                <a:ext uri="{FF2B5EF4-FFF2-40B4-BE49-F238E27FC236}">
                  <a16:creationId xmlns:a16="http://schemas.microsoft.com/office/drawing/2014/main" id="{77BD9695-0542-267B-6E0A-3BBF5C1B5EA0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" name="그림 9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DAEE104-883B-86F8-7471-DA734DA53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307" y="2516404"/>
            <a:ext cx="6538427" cy="300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8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6FBE6-B8B1-53AA-1D36-E25D29310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C3115-9EB0-F901-18C4-75996FBC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346221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solidFill>
                  <a:srgbClr val="002060"/>
                </a:solidFill>
              </a:rPr>
              <a:t>연구 주제</a:t>
            </a:r>
            <a:endParaRPr lang="en-KR" sz="4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CA403-7BB0-2DCD-FDF7-637D7AA66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048" y="1949275"/>
            <a:ext cx="1051560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ko-KR" altLang="en-US" dirty="0"/>
              <a:t>한국어 </a:t>
            </a:r>
            <a:r>
              <a:rPr lang="en-US" altLang="ko-KR" dirty="0"/>
              <a:t>GQA </a:t>
            </a:r>
            <a:r>
              <a:rPr lang="ko-KR" altLang="en-US" dirty="0"/>
              <a:t>데이터셋 기반으로 </a:t>
            </a:r>
            <a:r>
              <a:rPr lang="en-US" altLang="ko-KR" dirty="0"/>
              <a:t>VLM</a:t>
            </a:r>
            <a:r>
              <a:rPr lang="ko-KR" altLang="en-US" dirty="0"/>
              <a:t>이 </a:t>
            </a:r>
            <a:r>
              <a:rPr lang="en-US" altLang="ko-KR" dirty="0"/>
              <a:t>Hard task</a:t>
            </a:r>
            <a:r>
              <a:rPr lang="ko-KR" altLang="en-US" dirty="0"/>
              <a:t>에서 높은 성능을 내도록 모델 개선과 평가 체계를 구축</a:t>
            </a:r>
            <a:r>
              <a:rPr lang="en-US" altLang="ko-KR" dirty="0"/>
              <a:t>.</a:t>
            </a:r>
            <a:endParaRPr lang="en-US" altLang="ko-KR" sz="2400" dirty="0">
              <a:latin typeface="Gmarket Sans Light" panose="02000000000000000000" pitchFamily="2" charset="-128"/>
              <a:ea typeface="Gmarket Sans Light" panose="02000000000000000000" pitchFamily="2" charset="-128"/>
              <a:cs typeface="Pretendard" panose="02000503000000020004" pitchFamily="2" charset="-127"/>
              <a:sym typeface="NanumGothic ExtraBold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4BC82F-D25C-BE7C-436D-5E905A62AEC0}"/>
              </a:ext>
            </a:extLst>
          </p:cNvPr>
          <p:cNvGrpSpPr/>
          <p:nvPr/>
        </p:nvGrpSpPr>
        <p:grpSpPr>
          <a:xfrm>
            <a:off x="-12" y="-37950"/>
            <a:ext cx="1524012" cy="6895950"/>
            <a:chOff x="-12" y="-37950"/>
            <a:chExt cx="1181112" cy="5219400"/>
          </a:xfrm>
        </p:grpSpPr>
        <p:sp>
          <p:nvSpPr>
            <p:cNvPr id="5" name="Google Shape;54;p13">
              <a:extLst>
                <a:ext uri="{FF2B5EF4-FFF2-40B4-BE49-F238E27FC236}">
                  <a16:creationId xmlns:a16="http://schemas.microsoft.com/office/drawing/2014/main" id="{55E824C3-328F-C2BF-9CCA-9B1BF4ADB1C0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" name="Google Shape;56;p13">
              <a:extLst>
                <a:ext uri="{FF2B5EF4-FFF2-40B4-BE49-F238E27FC236}">
                  <a16:creationId xmlns:a16="http://schemas.microsoft.com/office/drawing/2014/main" id="{A7F1F1FA-064B-3B46-A6F9-E35B561695FC}"/>
                </a:ext>
              </a:extLst>
            </p:cNvPr>
            <p:cNvCxnSpPr/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7" name="Google Shape;57;p13">
              <a:extLst>
                <a:ext uri="{FF2B5EF4-FFF2-40B4-BE49-F238E27FC236}">
                  <a16:creationId xmlns:a16="http://schemas.microsoft.com/office/drawing/2014/main" id="{14F110B5-FCDE-A72E-F50A-A9C9E542594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0905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2D2C7-428E-18AD-DD1E-135B3E015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4D74-D270-8F08-C092-FE0645DC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346221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solidFill>
                  <a:srgbClr val="002060"/>
                </a:solidFill>
              </a:rPr>
              <a:t>현재 진행 상황</a:t>
            </a:r>
            <a:endParaRPr lang="en-KR" sz="4000" b="1" dirty="0">
              <a:solidFill>
                <a:srgbClr val="00206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23A0F4-0C4F-EB7D-F8B4-9FF4B5A3E31C}"/>
              </a:ext>
            </a:extLst>
          </p:cNvPr>
          <p:cNvGrpSpPr/>
          <p:nvPr/>
        </p:nvGrpSpPr>
        <p:grpSpPr>
          <a:xfrm>
            <a:off x="-12" y="-37950"/>
            <a:ext cx="1524012" cy="6895950"/>
            <a:chOff x="-12" y="-37950"/>
            <a:chExt cx="1181112" cy="5219400"/>
          </a:xfrm>
        </p:grpSpPr>
        <p:sp>
          <p:nvSpPr>
            <p:cNvPr id="5" name="Google Shape;54;p13">
              <a:extLst>
                <a:ext uri="{FF2B5EF4-FFF2-40B4-BE49-F238E27FC236}">
                  <a16:creationId xmlns:a16="http://schemas.microsoft.com/office/drawing/2014/main" id="{07A8AEDC-BC4B-0E54-71AA-999B0ED682CA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" name="Google Shape;56;p13">
              <a:extLst>
                <a:ext uri="{FF2B5EF4-FFF2-40B4-BE49-F238E27FC236}">
                  <a16:creationId xmlns:a16="http://schemas.microsoft.com/office/drawing/2014/main" id="{26379E3F-A07A-F16B-52F0-7EE9EC6A087A}"/>
                </a:ext>
              </a:extLst>
            </p:cNvPr>
            <p:cNvCxnSpPr/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7" name="Google Shape;57;p13">
              <a:extLst>
                <a:ext uri="{FF2B5EF4-FFF2-40B4-BE49-F238E27FC236}">
                  <a16:creationId xmlns:a16="http://schemas.microsoft.com/office/drawing/2014/main" id="{80D5C6DD-B652-643F-5565-6020DEA9D8F4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AA6168A8-AA04-55C1-91B5-AE93667488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47047" y="3550933"/>
            <a:ext cx="10292537" cy="522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ore-KR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200" b="1" dirty="0">
                <a:latin typeface="+mj-ea"/>
                <a:ea typeface="+mj-ea"/>
              </a:rPr>
              <a:t>VLM </a:t>
            </a:r>
            <a:r>
              <a:rPr lang="ko-KR" altLang="en-US" sz="2200" b="1" dirty="0">
                <a:latin typeface="+mj-ea"/>
                <a:ea typeface="+mj-ea"/>
              </a:rPr>
              <a:t>조사 </a:t>
            </a:r>
            <a:r>
              <a:rPr kumimoji="0" lang="en-US" altLang="ko-Kore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:</a:t>
            </a:r>
            <a:endParaRPr kumimoji="0" lang="ko-Kore-KR" altLang="ko-Kore-KR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4E3902-2EA2-4921-25A3-DE5740FF43FA}"/>
              </a:ext>
            </a:extLst>
          </p:cNvPr>
          <p:cNvSpPr txBox="1"/>
          <p:nvPr/>
        </p:nvSpPr>
        <p:spPr>
          <a:xfrm>
            <a:off x="2673928" y="4080226"/>
            <a:ext cx="6123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LLaVA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(Visual Instruction Tuning)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EB1DF-D851-8F29-6996-3DA71ACA4E5A}"/>
              </a:ext>
            </a:extLst>
          </p:cNvPr>
          <p:cNvSpPr txBox="1"/>
          <p:nvPr/>
        </p:nvSpPr>
        <p:spPr>
          <a:xfrm>
            <a:off x="2673928" y="4666078"/>
            <a:ext cx="6123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MMaDA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(Multimodal Large Diffusion Language Models)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79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F38BB-C8D7-4665-3EE8-E8576EB0B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9D79E-945E-4811-4C1C-ABF938BD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346221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solidFill>
                  <a:srgbClr val="002060"/>
                </a:solidFill>
              </a:rPr>
              <a:t>현재 진행 상황</a:t>
            </a:r>
            <a:r>
              <a:rPr lang="en-US" sz="4000" b="1" dirty="0">
                <a:solidFill>
                  <a:srgbClr val="002060"/>
                </a:solidFill>
              </a:rPr>
              <a:t> </a:t>
            </a:r>
            <a:endParaRPr lang="en-KR" sz="4000" b="1" dirty="0">
              <a:solidFill>
                <a:srgbClr val="00206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C4E0A9-E943-B15D-F21A-F1AACB961E7C}"/>
              </a:ext>
            </a:extLst>
          </p:cNvPr>
          <p:cNvGrpSpPr/>
          <p:nvPr/>
        </p:nvGrpSpPr>
        <p:grpSpPr>
          <a:xfrm>
            <a:off x="-12" y="-37950"/>
            <a:ext cx="1524012" cy="6895950"/>
            <a:chOff x="-12" y="-37950"/>
            <a:chExt cx="1181112" cy="5219400"/>
          </a:xfrm>
        </p:grpSpPr>
        <p:sp>
          <p:nvSpPr>
            <p:cNvPr id="5" name="Google Shape;54;p13">
              <a:extLst>
                <a:ext uri="{FF2B5EF4-FFF2-40B4-BE49-F238E27FC236}">
                  <a16:creationId xmlns:a16="http://schemas.microsoft.com/office/drawing/2014/main" id="{B0BE0FF9-92F3-BBD9-15F3-7CDCABB026DD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" name="Google Shape;56;p13">
              <a:extLst>
                <a:ext uri="{FF2B5EF4-FFF2-40B4-BE49-F238E27FC236}">
                  <a16:creationId xmlns:a16="http://schemas.microsoft.com/office/drawing/2014/main" id="{FACD7B11-D3BC-5549-2255-C805BFE83118}"/>
                </a:ext>
              </a:extLst>
            </p:cNvPr>
            <p:cNvCxnSpPr/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7" name="Google Shape;57;p13">
              <a:extLst>
                <a:ext uri="{FF2B5EF4-FFF2-40B4-BE49-F238E27FC236}">
                  <a16:creationId xmlns:a16="http://schemas.microsoft.com/office/drawing/2014/main" id="{3A9C7E6C-FF97-E14A-89E4-8FDE8D27774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FE549A9B-9941-100E-41A0-E9D854435C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47047" y="2055955"/>
            <a:ext cx="10292537" cy="966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ore-KR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Hard Task</a:t>
            </a:r>
            <a:r>
              <a:rPr lang="ko-KR" altLang="en-US" sz="2200" b="1" dirty="0">
                <a:latin typeface="+mj-ea"/>
                <a:ea typeface="+mj-ea"/>
              </a:rPr>
              <a:t> </a:t>
            </a:r>
            <a:r>
              <a:rPr kumimoji="0" lang="en-US" altLang="ko-Kore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:</a:t>
            </a:r>
            <a:r>
              <a:rPr kumimoji="0" lang="ko-KR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endParaRPr kumimoji="0" lang="en-US" altLang="ko-Kore-K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ko-Kore-KR" altLang="ko-Kore-KR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7A5356-9FDD-1253-5C0F-DBC219A60752}"/>
              </a:ext>
            </a:extLst>
          </p:cNvPr>
          <p:cNvSpPr txBox="1"/>
          <p:nvPr/>
        </p:nvSpPr>
        <p:spPr>
          <a:xfrm>
            <a:off x="2757055" y="2838029"/>
            <a:ext cx="6123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위치를 추론하는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Task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2AAADB-D7A0-81CA-93FE-3A88AED31F15}"/>
              </a:ext>
            </a:extLst>
          </p:cNvPr>
          <p:cNvSpPr txBox="1"/>
          <p:nvPr/>
        </p:nvSpPr>
        <p:spPr>
          <a:xfrm>
            <a:off x="2757055" y="3836256"/>
            <a:ext cx="6123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Image Matching 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128347-DCD0-EB8E-45BA-1319B7EB70C3}"/>
              </a:ext>
            </a:extLst>
          </p:cNvPr>
          <p:cNvSpPr txBox="1"/>
          <p:nvPr/>
        </p:nvSpPr>
        <p:spPr>
          <a:xfrm>
            <a:off x="2757055" y="5125508"/>
            <a:ext cx="6123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Odd-One-Out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및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Visual Referring Task</a:t>
            </a:r>
            <a:endParaRPr lang="ko-KR" altLang="en-US" dirty="0"/>
          </a:p>
        </p:txBody>
      </p:sp>
      <p:pic>
        <p:nvPicPr>
          <p:cNvPr id="15" name="그림 14" descr="스크린샷, 하늘, 예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C13F8A4-4107-33B7-67E1-57BB4F17E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900" y="3650640"/>
            <a:ext cx="3644900" cy="1283875"/>
          </a:xfrm>
          <a:prstGeom prst="rect">
            <a:avLst/>
          </a:prstGeom>
        </p:spPr>
      </p:pic>
      <p:pic>
        <p:nvPicPr>
          <p:cNvPr id="17" name="그림 16" descr="손톱, 손가락, 손, 사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9B4AD6E-2131-D365-2BA4-CDDD6D325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339" y="1567433"/>
            <a:ext cx="3291677" cy="1861567"/>
          </a:xfrm>
          <a:prstGeom prst="rect">
            <a:avLst/>
          </a:prstGeom>
        </p:spPr>
      </p:pic>
      <p:pic>
        <p:nvPicPr>
          <p:cNvPr id="19" name="그림 18" descr="노랑, 스크린샷, 패턴, 직사각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46DFFFC-B453-7BB9-97E8-FE9BC0A9DF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6339" y="4934515"/>
            <a:ext cx="2551543" cy="183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3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C80A0-4C3A-70A3-744F-1FEA8EA13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BBE0-7F5D-A751-441B-CD50656B4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346221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solidFill>
                  <a:srgbClr val="002060"/>
                </a:solidFill>
              </a:rPr>
              <a:t>현재 진행 상황</a:t>
            </a:r>
            <a:r>
              <a:rPr lang="en-US" sz="4000" b="1" dirty="0">
                <a:solidFill>
                  <a:srgbClr val="002060"/>
                </a:solidFill>
              </a:rPr>
              <a:t> </a:t>
            </a:r>
            <a:endParaRPr lang="en-KR" sz="4000" b="1" dirty="0">
              <a:solidFill>
                <a:srgbClr val="00206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57DF5B2-6691-2A4F-CBA4-97EF1C65209F}"/>
              </a:ext>
            </a:extLst>
          </p:cNvPr>
          <p:cNvGrpSpPr/>
          <p:nvPr/>
        </p:nvGrpSpPr>
        <p:grpSpPr>
          <a:xfrm>
            <a:off x="-12" y="-37950"/>
            <a:ext cx="1524012" cy="6895950"/>
            <a:chOff x="-12" y="-37950"/>
            <a:chExt cx="1181112" cy="5219400"/>
          </a:xfrm>
        </p:grpSpPr>
        <p:sp>
          <p:nvSpPr>
            <p:cNvPr id="5" name="Google Shape;54;p13">
              <a:extLst>
                <a:ext uri="{FF2B5EF4-FFF2-40B4-BE49-F238E27FC236}">
                  <a16:creationId xmlns:a16="http://schemas.microsoft.com/office/drawing/2014/main" id="{A92ED27D-35AE-C87E-D4F9-893B8C8A60BC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" name="Google Shape;56;p13">
              <a:extLst>
                <a:ext uri="{FF2B5EF4-FFF2-40B4-BE49-F238E27FC236}">
                  <a16:creationId xmlns:a16="http://schemas.microsoft.com/office/drawing/2014/main" id="{791103FF-4B08-376D-86AE-6D1542B58099}"/>
                </a:ext>
              </a:extLst>
            </p:cNvPr>
            <p:cNvCxnSpPr/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7" name="Google Shape;57;p13">
              <a:extLst>
                <a:ext uri="{FF2B5EF4-FFF2-40B4-BE49-F238E27FC236}">
                  <a16:creationId xmlns:a16="http://schemas.microsoft.com/office/drawing/2014/main" id="{8D9E24DC-75AC-956D-200B-1838A53147F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C9ECB557-A7DD-28C0-1E92-1C2FE394B2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47047" y="2235437"/>
            <a:ext cx="10292537" cy="522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ore-KR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2200" b="1">
                <a:latin typeface="+mj-ea"/>
                <a:ea typeface="+mj-ea"/>
              </a:rPr>
              <a:t>복합 위치 추론 조사 </a:t>
            </a:r>
            <a:r>
              <a:rPr kumimoji="0" lang="en-US" altLang="ko-Kore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:</a:t>
            </a:r>
            <a:r>
              <a:rPr kumimoji="0" lang="ko-KR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현재 진행중</a:t>
            </a:r>
            <a:endParaRPr kumimoji="0" lang="ko-Kore-KR" altLang="ko-Kore-KR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50013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12079-D2F0-98DB-D240-07A95FF0D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3415-9B27-E492-610D-93F836D73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6798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solidFill>
                  <a:srgbClr val="002060"/>
                </a:solidFill>
              </a:rPr>
              <a:t>감사합니다</a:t>
            </a:r>
            <a:endParaRPr lang="en-KR" sz="4000" b="1" dirty="0">
              <a:solidFill>
                <a:srgbClr val="00206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EB44E50-3C73-5CFE-773C-CEC330CA933B}"/>
              </a:ext>
            </a:extLst>
          </p:cNvPr>
          <p:cNvGrpSpPr/>
          <p:nvPr/>
        </p:nvGrpSpPr>
        <p:grpSpPr>
          <a:xfrm>
            <a:off x="-12" y="-37950"/>
            <a:ext cx="1524012" cy="6895950"/>
            <a:chOff x="-12" y="-37950"/>
            <a:chExt cx="1181112" cy="5219400"/>
          </a:xfrm>
        </p:grpSpPr>
        <p:sp>
          <p:nvSpPr>
            <p:cNvPr id="6" name="Google Shape;54;p13">
              <a:extLst>
                <a:ext uri="{FF2B5EF4-FFF2-40B4-BE49-F238E27FC236}">
                  <a16:creationId xmlns:a16="http://schemas.microsoft.com/office/drawing/2014/main" id="{8296B82D-A8F4-21DA-9848-0FABBF139C58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" name="Google Shape;56;p13">
              <a:extLst>
                <a:ext uri="{FF2B5EF4-FFF2-40B4-BE49-F238E27FC236}">
                  <a16:creationId xmlns:a16="http://schemas.microsoft.com/office/drawing/2014/main" id="{E8FBF895-8F28-B63E-A129-7524EACED7FE}"/>
                </a:ext>
              </a:extLst>
            </p:cNvPr>
            <p:cNvCxnSpPr/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8" name="Google Shape;57;p13">
              <a:extLst>
                <a:ext uri="{FF2B5EF4-FFF2-40B4-BE49-F238E27FC236}">
                  <a16:creationId xmlns:a16="http://schemas.microsoft.com/office/drawing/2014/main" id="{7E5CB545-8FF8-3214-48AE-F109A8E5EEB7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20516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165</Words>
  <Application>Microsoft Macintosh PowerPoint</Application>
  <PresentationFormat>와이드스크린</PresentationFormat>
  <Paragraphs>43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-webkit-standard</vt:lpstr>
      <vt:lpstr>맑은 고딕</vt:lpstr>
      <vt:lpstr>Gmarket Sans Light</vt:lpstr>
      <vt:lpstr>Aptos</vt:lpstr>
      <vt:lpstr>Aptos Display</vt:lpstr>
      <vt:lpstr>Arial</vt:lpstr>
      <vt:lpstr>Office Theme</vt:lpstr>
      <vt:lpstr>CUAI MM Research 2팀</vt:lpstr>
      <vt:lpstr>팀 소개</vt:lpstr>
      <vt:lpstr>연구 주제</vt:lpstr>
      <vt:lpstr>현재 진행 상황</vt:lpstr>
      <vt:lpstr>현재 진행 상황 </vt:lpstr>
      <vt:lpstr>현재 진행 상황 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승준 차</dc:creator>
  <cp:lastModifiedBy>김성민</cp:lastModifiedBy>
  <cp:revision>15</cp:revision>
  <dcterms:created xsi:type="dcterms:W3CDTF">2025-09-22T02:27:31Z</dcterms:created>
  <dcterms:modified xsi:type="dcterms:W3CDTF">2025-09-30T01:14:25Z</dcterms:modified>
</cp:coreProperties>
</file>