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2"/>
    <p:restoredTop sz="94664"/>
  </p:normalViewPr>
  <p:slideViewPr>
    <p:cSldViewPr snapToGrid="0">
      <p:cViewPr>
        <p:scale>
          <a:sx n="183" d="100"/>
          <a:sy n="183" d="100"/>
        </p:scale>
        <p:origin x="1544" y="4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485F021F-08FC-EF1D-5175-B2888B0AC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6280A181-BE39-B05D-FBFF-5E565A4305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5851A9B5-330A-5E9C-EBB3-CF2608503B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9397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0105CB41-E188-789F-3EB2-9DAD05FC4E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F66DDA96-45C2-32A9-4781-38CF8266CA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F08DCC2D-7FA7-8D85-7D47-6D581DABA0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4227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D4A342E1-786B-B7AB-503B-6FBE2926D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7CE24EC1-777F-734B-402F-5DCDC84B8D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7896FB6B-6E78-AD1D-9E55-C7FECE67D0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3749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en-US" altLang="ko" sz="2500" b="1" dirty="0">
                <a:solidFill>
                  <a:srgbClr val="19264B"/>
                </a:solidFill>
              </a:rPr>
              <a:t>Research</a:t>
            </a:r>
            <a:r>
              <a:rPr lang="ko" altLang="en-US" sz="2500" b="1" dirty="0">
                <a:solidFill>
                  <a:srgbClr val="19264B"/>
                </a:solidFill>
              </a:rPr>
              <a:t> </a:t>
            </a:r>
            <a:r>
              <a:rPr lang="en-US" altLang="ko" sz="2500" b="1" dirty="0">
                <a:solidFill>
                  <a:srgbClr val="19264B"/>
                </a:solidFill>
              </a:rPr>
              <a:t>MM 1</a:t>
            </a:r>
            <a:r>
              <a:rPr lang="ko" altLang="en-US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</a:t>
            </a:r>
            <a:r>
              <a:rPr lang="en-US" altLang="ko" dirty="0">
                <a:solidFill>
                  <a:srgbClr val="19264B"/>
                </a:solidFill>
              </a:rPr>
              <a:t>5</a:t>
            </a:r>
            <a:r>
              <a:rPr lang="ko" dirty="0">
                <a:solidFill>
                  <a:srgbClr val="19264B"/>
                </a:solidFill>
              </a:rPr>
              <a:t>.</a:t>
            </a:r>
            <a:r>
              <a:rPr lang="en-US" altLang="ko" dirty="0">
                <a:solidFill>
                  <a:srgbClr val="19264B"/>
                </a:solidFill>
              </a:rPr>
              <a:t>09</a:t>
            </a:r>
            <a:r>
              <a:rPr lang="ko" dirty="0">
                <a:solidFill>
                  <a:srgbClr val="19264B"/>
                </a:solidFill>
              </a:rPr>
              <a:t>.</a:t>
            </a:r>
            <a:r>
              <a:rPr lang="en-US" altLang="ko" dirty="0">
                <a:solidFill>
                  <a:srgbClr val="19264B"/>
                </a:solidFill>
              </a:rPr>
              <a:t>23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" altLang="en-US" sz="1100" dirty="0">
                <a:solidFill>
                  <a:srgbClr val="19264B"/>
                </a:solidFill>
              </a:rPr>
              <a:t>신승현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팀</a:t>
            </a:r>
            <a:r>
              <a:rPr 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원 소개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3898675" y="1680478"/>
            <a:ext cx="2282100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스터디원 1 : </a:t>
            </a:r>
            <a:r>
              <a:rPr lang="ko" altLang="en-US" sz="1600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김현수</a:t>
            </a:r>
            <a:endParaRPr sz="1600" dirty="0"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스터디원 2 : </a:t>
            </a:r>
            <a:r>
              <a:rPr lang="ko" altLang="en-US" sz="1600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나상현</a:t>
            </a:r>
            <a:endParaRPr sz="1600" dirty="0"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스터디원 3 : </a:t>
            </a:r>
            <a:r>
              <a:rPr lang="ko" altLang="en-US" sz="1600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신승현</a:t>
            </a:r>
            <a:endParaRPr lang="en-US" altLang="ko" sz="1600" dirty="0"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altLang="en-US" sz="1600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스터디원</a:t>
            </a:r>
            <a:r>
              <a:rPr lang="ko-KR" altLang="en-US" sz="1600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 </a:t>
            </a:r>
            <a:r>
              <a:rPr lang="en-US" altLang="ko-KR" sz="1600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4:</a:t>
            </a:r>
            <a:r>
              <a:rPr lang="ko-KR" altLang="en-US" sz="1600" dirty="0">
                <a:latin typeface="Gmarket Sans Light" panose="02000000000000000000" pitchFamily="2" charset="-128"/>
                <a:ea typeface="Gmarket Sans Light" panose="02000000000000000000" pitchFamily="2" charset="-128"/>
              </a:rPr>
              <a:t>  </a:t>
            </a:r>
            <a:r>
              <a:rPr lang="ko-KR" altLang="en-US" sz="1600" dirty="0" err="1">
                <a:latin typeface="Gmarket Sans Light" panose="02000000000000000000" pitchFamily="2" charset="-128"/>
                <a:ea typeface="Gmarket Sans Light" panose="02000000000000000000" pitchFamily="2" charset="-128"/>
              </a:rPr>
              <a:t>오규안</a:t>
            </a:r>
            <a:endParaRPr lang="en-US" altLang="ko-KR" sz="1600" dirty="0"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Research Plan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A3D1699A-93F9-7950-898B-B892B3D7DE54}"/>
              </a:ext>
            </a:extLst>
          </p:cNvPr>
          <p:cNvSpPr txBox="1"/>
          <p:nvPr/>
        </p:nvSpPr>
        <p:spPr>
          <a:xfrm>
            <a:off x="1474288" y="1050389"/>
            <a:ext cx="6430207" cy="167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chemeClr val="tx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  <a:cs typeface="Pretendard" panose="02000503000000020004" pitchFamily="2" charset="-127"/>
                <a:sym typeface="NanumGothic ExtraBold"/>
              </a:rPr>
              <a:t>일시</a:t>
            </a:r>
            <a:r>
              <a:rPr lang="en-US" altLang="ko-KR" b="1" dirty="0">
                <a:solidFill>
                  <a:schemeClr val="tx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  <a:cs typeface="Pretendard" panose="02000503000000020004" pitchFamily="2" charset="-127"/>
                <a:sym typeface="NanumGothic ExtraBold"/>
              </a:rPr>
              <a:t>,</a:t>
            </a:r>
            <a:r>
              <a:rPr lang="ko-KR" altLang="en-US" b="1" dirty="0">
                <a:solidFill>
                  <a:schemeClr val="tx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  <a:cs typeface="Pretendard" panose="02000503000000020004" pitchFamily="2" charset="-127"/>
                <a:sym typeface="NanumGothic ExtraBold"/>
              </a:rPr>
              <a:t> 방식</a:t>
            </a:r>
            <a:r>
              <a:rPr lang="en-US" altLang="ko-KR" b="1" dirty="0">
                <a:solidFill>
                  <a:schemeClr val="tx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  <a:cs typeface="Pretendard" panose="02000503000000020004" pitchFamily="2" charset="-127"/>
                <a:sym typeface="NanumGothic ExtraBold"/>
              </a:rPr>
              <a:t>)</a:t>
            </a:r>
            <a:r>
              <a:rPr lang="ko-KR" altLang="en-US" b="1" dirty="0">
                <a:solidFill>
                  <a:schemeClr val="tx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  <a:cs typeface="Pretendard" panose="02000503000000020004" pitchFamily="2" charset="-127"/>
                <a:sym typeface="NanumGothic ExtraBold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  <a:cs typeface="Pretendard" panose="02000503000000020004" pitchFamily="2" charset="-127"/>
                <a:sym typeface="NanumGothic ExtraBold"/>
              </a:rPr>
              <a:t>매주 월요일 </a:t>
            </a:r>
            <a:r>
              <a:rPr lang="en-US" altLang="ko-KR" dirty="0">
                <a:solidFill>
                  <a:schemeClr val="tx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  <a:cs typeface="Pretendard" panose="02000503000000020004" pitchFamily="2" charset="-127"/>
                <a:sym typeface="NanumGothic ExtraBold"/>
              </a:rPr>
              <a:t>15-17</a:t>
            </a:r>
            <a:r>
              <a:rPr lang="ko-KR" altLang="en-US" dirty="0">
                <a:solidFill>
                  <a:schemeClr val="tx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  <a:cs typeface="Pretendard" panose="02000503000000020004" pitchFamily="2" charset="-127"/>
                <a:sym typeface="NanumGothic ExtraBold"/>
              </a:rPr>
              <a:t>시 대면 미팅</a:t>
            </a:r>
            <a:endParaRPr lang="en-US" altLang="ko-KR" dirty="0">
              <a:solidFill>
                <a:schemeClr val="tx1"/>
              </a:solidFill>
              <a:latin typeface="Gmarket Sans Light" panose="02000000000000000000" pitchFamily="2" charset="-128"/>
              <a:ea typeface="Gmarket Sans Light" panose="02000000000000000000" pitchFamily="2" charset="-128"/>
              <a:cs typeface="Pretendard" panose="02000503000000020004" pitchFamily="2" charset="-127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tx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  <a:cs typeface="Pretendard" panose="02000503000000020004" pitchFamily="2" charset="-127"/>
                <a:sym typeface="NanumGothic ExtraBold"/>
              </a:rPr>
              <a:t>	</a:t>
            </a:r>
            <a:endParaRPr lang="en-US" altLang="ko-KR" b="1" dirty="0">
              <a:solidFill>
                <a:schemeClr val="tx1"/>
              </a:solidFill>
              <a:latin typeface="Gmarket Sans Light" panose="02000000000000000000" pitchFamily="2" charset="-128"/>
              <a:ea typeface="Gmarket Sans Light" panose="02000000000000000000" pitchFamily="2" charset="-128"/>
              <a:cs typeface="Pretendard" panose="02000503000000020004" pitchFamily="2" charset="-127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chemeClr val="tx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  <a:cs typeface="Pretendard" panose="02000503000000020004" pitchFamily="2" charset="-127"/>
                <a:sym typeface="NanumGothic ExtraBold"/>
              </a:rPr>
              <a:t>목표</a:t>
            </a:r>
            <a:r>
              <a:rPr lang="en-US" altLang="ko-KR" b="1" dirty="0">
                <a:solidFill>
                  <a:schemeClr val="tx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  <a:cs typeface="Pretendard" panose="02000503000000020004" pitchFamily="2" charset="-127"/>
                <a:sym typeface="NanumGothic ExtraBold"/>
              </a:rPr>
              <a:t>) </a:t>
            </a:r>
            <a:r>
              <a:rPr lang="en-US" altLang="ko-KR" dirty="0">
                <a:solidFill>
                  <a:schemeClr val="tx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  <a:cs typeface="Pretendard" panose="02000503000000020004" pitchFamily="2" charset="-127"/>
                <a:sym typeface="NanumGothic ExtraBold"/>
              </a:rPr>
              <a:t>JMLR submission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>
              <a:solidFill>
                <a:schemeClr val="tx1"/>
              </a:solidFill>
              <a:latin typeface="Gmarket Sans Light" panose="02000000000000000000" pitchFamily="2" charset="-128"/>
              <a:ea typeface="Gmarket Sans Light" panose="02000000000000000000" pitchFamily="2" charset="-128"/>
              <a:cs typeface="Pretendard" panose="02000503000000020004" pitchFamily="2" charset="-127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chemeClr val="tx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  <a:cs typeface="Pretendard" panose="02000503000000020004" pitchFamily="2" charset="-127"/>
                <a:sym typeface="NanumGothic ExtraBold"/>
              </a:rPr>
              <a:t>연구 주제</a:t>
            </a:r>
            <a:r>
              <a:rPr lang="en-US" altLang="ko-KR" b="1" dirty="0">
                <a:solidFill>
                  <a:schemeClr val="tx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  <a:cs typeface="Pretendard" panose="02000503000000020004" pitchFamily="2" charset="-127"/>
                <a:sym typeface="NanumGothic ExtraBold"/>
              </a:rPr>
              <a:t>)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tx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  <a:cs typeface="Pretendard" panose="02000503000000020004" pitchFamily="2" charset="-127"/>
                <a:sym typeface="NanumGothic ExtraBold"/>
              </a:rPr>
              <a:t>3D Visual Grounding with LVLM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F93D98F8-8FAB-A6F4-4052-A87CF1AF4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609F331B-A043-52C5-05DE-23C0897372BF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88834D52-D7A7-8E51-5FAB-B794E947F018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D68017D9-7A0C-39CA-CC41-0BEA2F0D93D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E1E4F95A-8A8A-55BA-A2BE-2F1845A2BD25}"/>
              </a:ext>
            </a:extLst>
          </p:cNvPr>
          <p:cNvSpPr txBox="1"/>
          <p:nvPr/>
        </p:nvSpPr>
        <p:spPr>
          <a:xfrm>
            <a:off x="1408974" y="323351"/>
            <a:ext cx="6183811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Research Plan: </a:t>
            </a:r>
            <a:r>
              <a:rPr kumimoji="1" lang="en-US" altLang="ko-KR" dirty="0"/>
              <a:t>Key</a:t>
            </a:r>
            <a:r>
              <a:rPr kumimoji="1" lang="ko-KR" altLang="en-US" dirty="0"/>
              <a:t> </a:t>
            </a:r>
            <a:r>
              <a:rPr kumimoji="1" lang="en-US" altLang="ko-KR" dirty="0"/>
              <a:t>Limitation of 3D</a:t>
            </a:r>
            <a:r>
              <a:rPr kumimoji="1" lang="ko-KR" altLang="en-US" dirty="0"/>
              <a:t> </a:t>
            </a:r>
            <a:r>
              <a:rPr kumimoji="1" lang="en-US" altLang="ko-KR" dirty="0"/>
              <a:t>Visual Grounding</a:t>
            </a:r>
            <a:endParaRPr kumimoji="1" lang="ko-KR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835FD5-4EE3-ED32-D378-2078DADB402F}"/>
              </a:ext>
            </a:extLst>
          </p:cNvPr>
          <p:cNvSpPr txBox="1"/>
          <p:nvPr/>
        </p:nvSpPr>
        <p:spPr>
          <a:xfrm>
            <a:off x="1621036" y="1216094"/>
            <a:ext cx="735008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- </a:t>
            </a:r>
            <a:r>
              <a:rPr lang="en" altLang="ko-KR" sz="1200" b="1" dirty="0"/>
              <a:t>Strong reliance on full supervision</a:t>
            </a:r>
            <a:br>
              <a:rPr lang="en" altLang="ko-KR" sz="1200" dirty="0"/>
            </a:br>
            <a:r>
              <a:rPr lang="en" altLang="ko-KR" sz="1200" dirty="0"/>
              <a:t>	Heavy dependence on large-scale, manually annotated datasets.</a:t>
            </a:r>
            <a:br>
              <a:rPr lang="en" altLang="ko-KR" sz="1200" dirty="0"/>
            </a:br>
            <a:endParaRPr lang="en" altLang="ko-KR" sz="1200" dirty="0"/>
          </a:p>
          <a:p>
            <a:r>
              <a:rPr lang="en-US" altLang="ko-KR" sz="1200" b="1" dirty="0"/>
              <a:t>- </a:t>
            </a:r>
            <a:r>
              <a:rPr lang="en" altLang="ko-KR" sz="1200" b="1" dirty="0"/>
              <a:t>Foreground–background ambiguity &amp; spatial reasoning</a:t>
            </a:r>
            <a:br>
              <a:rPr lang="en" altLang="ko-KR" sz="1200" dirty="0"/>
            </a:br>
            <a:r>
              <a:rPr lang="en" altLang="ko-KR" sz="1200" dirty="0"/>
              <a:t>	Difficulty in distinguishing targets from clutter and reasoning about complex spatial relations.</a:t>
            </a:r>
            <a:br>
              <a:rPr lang="en" altLang="ko-KR" sz="1200" dirty="0"/>
            </a:br>
            <a:endParaRPr lang="en" altLang="ko-KR" sz="1200" dirty="0"/>
          </a:p>
          <a:p>
            <a:r>
              <a:rPr lang="en-US" altLang="ko-KR" sz="1200" b="1" dirty="0"/>
              <a:t>- </a:t>
            </a:r>
            <a:r>
              <a:rPr lang="en" altLang="ko-KR" sz="1200" b="1" dirty="0"/>
              <a:t>Lack of robustness in real-world settings</a:t>
            </a:r>
            <a:br>
              <a:rPr lang="en" altLang="ko-KR" sz="1200" dirty="0"/>
            </a:br>
            <a:r>
              <a:rPr lang="en" altLang="ko-KR" sz="1200" dirty="0"/>
              <a:t>	Struggles with uncertain </a:t>
            </a:r>
            <a:r>
              <a:rPr lang="en-US" altLang="ko-KR" sz="1200" dirty="0"/>
              <a:t>situation(</a:t>
            </a:r>
            <a:r>
              <a:rPr lang="en" altLang="ko-KR" sz="1200" dirty="0"/>
              <a:t>multi-object, no-object, …)</a:t>
            </a:r>
          </a:p>
          <a:p>
            <a:br>
              <a:rPr lang="en-US" altLang="ko-KR" sz="1200" b="1" dirty="0"/>
            </a:br>
            <a:r>
              <a:rPr lang="en-US" altLang="ko-KR" sz="1200" b="1" dirty="0"/>
              <a:t>- </a:t>
            </a:r>
            <a:r>
              <a:rPr lang="en" altLang="ko-KR" sz="1200" b="1" dirty="0"/>
              <a:t>Feature space discrepancy</a:t>
            </a:r>
            <a:br>
              <a:rPr lang="en" altLang="ko-KR" sz="1200" dirty="0"/>
            </a:br>
            <a:r>
              <a:rPr lang="en" altLang="ko-KR" sz="1200" dirty="0"/>
              <a:t>	Misalignment between visual and linguistic feature representations.</a:t>
            </a:r>
          </a:p>
          <a:p>
            <a:br>
              <a:rPr lang="en-US" altLang="ko-KR" sz="1200" b="1" dirty="0"/>
            </a:br>
            <a:r>
              <a:rPr lang="en-US" altLang="ko-KR" sz="1200" b="1" dirty="0"/>
              <a:t>- </a:t>
            </a:r>
            <a:r>
              <a:rPr lang="en" altLang="ko-KR" sz="1200" b="1" dirty="0"/>
              <a:t>Insufficient local reasoning</a:t>
            </a:r>
            <a:br>
              <a:rPr lang="en" altLang="ko-KR" sz="1200" dirty="0"/>
            </a:br>
            <a:r>
              <a:rPr lang="en" altLang="ko-KR" sz="1200" dirty="0"/>
              <a:t>	Limited ability to capture fine-grained details and object-level semantics.</a:t>
            </a:r>
          </a:p>
          <a:p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614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57D080EC-3850-33FC-7941-39A13100B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8C07E8CB-E4D5-FDB1-5375-AD687F31C9D7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A63432B1-EB29-02AB-0A93-8DB83269A51E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248F0E62-52BF-90D0-10EC-860A03FCACE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B9E0CDD0-6FAD-78D0-4045-02DF24B0569E}"/>
              </a:ext>
            </a:extLst>
          </p:cNvPr>
          <p:cNvSpPr txBox="1"/>
          <p:nvPr/>
        </p:nvSpPr>
        <p:spPr>
          <a:xfrm>
            <a:off x="1408974" y="323351"/>
            <a:ext cx="6183811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Research Plan: </a:t>
            </a:r>
            <a:r>
              <a:rPr kumimoji="1" lang="en-US" altLang="ko-KR" dirty="0"/>
              <a:t>3D</a:t>
            </a:r>
            <a:r>
              <a:rPr kumimoji="1" lang="ko-KR" altLang="en-US" dirty="0"/>
              <a:t> </a:t>
            </a:r>
            <a:r>
              <a:rPr kumimoji="1" lang="en-US" altLang="ko-KR" dirty="0"/>
              <a:t>Visual Grounding Survey </a:t>
            </a:r>
            <a:r>
              <a:rPr kumimoji="1" lang="ko-KR" altLang="en-US" dirty="0"/>
              <a:t>읽고 연구 주제 논의</a:t>
            </a:r>
            <a:endParaRPr kumimoji="1" lang="ko-KR" altLang="en-US" sz="2000" dirty="0"/>
          </a:p>
        </p:txBody>
      </p:sp>
      <p:pic>
        <p:nvPicPr>
          <p:cNvPr id="4" name="그림 3" descr="텍스트, 스크린샷, 문서, 폰트이(가) 표시된 사진&#10;&#10;자동 생성된 설명">
            <a:extLst>
              <a:ext uri="{FF2B5EF4-FFF2-40B4-BE49-F238E27FC236}">
                <a16:creationId xmlns:a16="http://schemas.microsoft.com/office/drawing/2014/main" id="{E325FF38-8E15-2747-460A-7F252D0329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7675" y="1112700"/>
            <a:ext cx="2557573" cy="33560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 descr="텍스트, 신문, 출판, 신문활자이(가) 표시된 사진&#10;&#10;자동 생성된 설명">
            <a:extLst>
              <a:ext uri="{FF2B5EF4-FFF2-40B4-BE49-F238E27FC236}">
                <a16:creationId xmlns:a16="http://schemas.microsoft.com/office/drawing/2014/main" id="{684D47CB-9A36-2BB3-7F62-C9631BDEE0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3123" y="1112699"/>
            <a:ext cx="2454869" cy="33560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3572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E0F54809-D650-C4DF-7EE4-F44E0B481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0B775852-1155-B97D-EF57-DFE65159CA21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E52188EA-7BD3-DCFA-B87B-7B4B0226AFC2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00522869-B24F-128B-864B-4D9C926DB20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FABA7F94-F950-BFBF-393C-32373EB2CCEC}"/>
              </a:ext>
            </a:extLst>
          </p:cNvPr>
          <p:cNvSpPr txBox="1"/>
          <p:nvPr/>
        </p:nvSpPr>
        <p:spPr>
          <a:xfrm>
            <a:off x="2044168" y="2325544"/>
            <a:ext cx="6183811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감사합니다</a:t>
            </a:r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3720127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172</Words>
  <Application>Microsoft Macintosh PowerPoint</Application>
  <PresentationFormat>화면 슬라이드 쇼(16:9)</PresentationFormat>
  <Paragraphs>29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Gmarket Sans Light</vt:lpstr>
      <vt:lpstr>NanumGothic ExtraBold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승현 신</cp:lastModifiedBy>
  <cp:revision>2</cp:revision>
  <dcterms:modified xsi:type="dcterms:W3CDTF">2025-09-22T08:59:33Z</dcterms:modified>
</cp:coreProperties>
</file>