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493"/>
    <p:restoredTop sz="91409"/>
  </p:normalViewPr>
  <p:slideViewPr>
    <p:cSldViewPr snapToGrid="0">
      <p:cViewPr varScale="1">
        <p:scale>
          <a:sx n="111" d="100"/>
          <a:sy n="111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773C-932D-0847-ABE7-761FBEFDADE6}" type="datetimeFigureOut">
              <a:rPr lang="en-KR" smtClean="0"/>
              <a:t>9/23/25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08806-D7F8-274E-9F1C-E468AF5F9FD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99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62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75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1028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4815E-42E2-9F05-2202-2480142CC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F2C55-FDC0-8A9E-D4E9-581F9735C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5F0CD-2AD8-7984-C5B7-D24CA2B81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57AE0-E0DC-40AA-3BB4-2F77CA5A2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6627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FCC4F-6524-6423-571B-95D2EA24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ABF11-7B0D-E376-44BA-3BB73E1E5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E5580-394A-92E1-A9E9-29D0B2D2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3B05-250F-0B90-8A54-86F992D9F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331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0FB1-AF9F-B9C7-8AFF-52DBDD755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638A0-4BE2-31B7-F245-CA4849C36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77E11-DC90-1285-375B-D00004A58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슬라이드는 화면 띄워놓고 </a:t>
            </a:r>
            <a:r>
              <a:rPr lang="en-US" altLang="ko-KR" dirty="0"/>
              <a:t>Notion</a:t>
            </a:r>
            <a:r>
              <a:rPr lang="ko-KR" altLang="en-US" dirty="0"/>
              <a:t>에서 읽으면서 발표하면 좋을 것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4548-DEE1-B335-8FF0-39E221B17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93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765CC-73E9-FAEC-B10D-26745768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AC866-8ACC-2057-953E-07A9374D7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9B96A-9507-9D92-7F52-1809F91D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5E7-544B-573A-DCE5-6C2BBB6FA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08806-D7F8-274E-9F1C-E468AF5F9FDC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02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DFCD-CC87-E8DE-C110-912B1FCB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9268E-8824-C51C-646C-3C7E02F30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0202-DEF1-8BE8-F472-F6B28C77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3E02-3C6C-BD48-A048-D0C25528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1D7A-0CDB-12AE-1BFA-56D62BB8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80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5BD1-5569-1086-41E6-10AF4B00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750F-41DC-1236-AFB1-272E84E1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985A-AF52-33F0-BD18-9607E735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FBDB-938F-BB82-1D55-40CA8C5B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C4B4-52EE-925F-AF9D-B5347B34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4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C4D20-8F62-DD75-F1A1-6417D7BD9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170F-E916-669A-2857-10CF54E4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7E6-8DAE-B614-2A2A-971F757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55DD-A138-D08F-0EF4-D9D231EC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8F62-B7EE-675C-EA55-7374C29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17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AD4-5FF7-3C89-FA13-66BCAF91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D28C-C4B6-D105-CBE4-09F7F9BB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CB0B-C16C-A3A0-DD52-D09B839C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AD3F-61F3-06D6-3578-B71E12D7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7D50-5A29-009E-F91C-B0AB3CAA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989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190-4964-BBBF-9DB1-D49973E6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613F-6488-F08A-9B7B-87E33EC3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A380-7FAF-C4F8-FFB8-F1697DB6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E079-6B11-B951-EE35-8737BD0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35C6-307B-A19B-3A5E-2D8115B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99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07D-C6CB-17FC-8231-EDD5343B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79B0-7D26-EF66-33D0-ACDFF5B5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D3702-4D18-8D41-2684-DD9BDA4D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DE6E-A2D9-C5AA-790B-53968C77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FB7A-E5BE-3278-9A9A-8A5ED74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A577-893C-6DA0-DB34-45B12281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06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49ED-8EAD-A794-3533-8E4FFB1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380D-56A4-BF08-4ADE-87557DD7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02B8-17F2-2628-5439-9A498F31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38073-BC7A-BD8F-B6B5-ACA63FA5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57555-9253-F61A-F7AD-E0DE32129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43871-5496-8596-A50B-8EBEA12A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EEB07-A3A7-FD48-186A-5C588691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F9F0A-591E-8396-9816-0E69D562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5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1852-BFCC-AD4C-C907-711F5FE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342B1-170C-EF27-2512-1F9CC0E6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B958F-C384-2FD3-2B43-E5A30C40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421D5-56AE-E8FD-E9BC-27169B7C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58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FD1E-45C7-E71B-78BF-2A412AEC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1DF65-8BFB-64A7-CBA8-21119C1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83F6-4F5D-1F58-A3F2-9342334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80A-4031-78F5-AA4F-2F624500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8BB-8C24-5609-629B-426C3316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AEB0-EC22-0AC5-D746-760AFE6F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3DB4-0F7B-E854-E3DD-02F6266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DBAE-6B29-EBAF-CD2E-52015EB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C3FA-6CFC-1FB6-2B9F-45FB895E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3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96B-ECF9-FB67-D18A-9FCB383E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BF65E-DD41-B4B8-9883-8ED0BA37F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0720-1FE7-76EC-E5A8-7629FF78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D27E-F08A-69E3-33D3-891359FF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5293-DF9B-FDD6-B6F2-2E36F99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9DD6-1935-D4F1-BD44-B35B359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10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4C4B2-F516-3864-1666-EB00B268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0714-CED3-3924-84EB-947EB456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8F6-57C5-B956-3CDB-5FCD96775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FB5AE-2B23-0F4B-842D-2C3C0F7F2597}" type="datetimeFigureOut">
              <a:rPr lang="en-KR" smtClean="0"/>
              <a:t>9/23/25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F8F0-3D89-97A3-F191-48502D25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ED88-E69B-0436-B379-B57FFAF12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77BD6-942E-C64B-A365-11412A69660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075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7C82-9C2B-4206-3CAB-E565FCA16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KR" sz="4000" b="1" dirty="0">
                <a:solidFill>
                  <a:srgbClr val="002060"/>
                </a:solidFill>
              </a:rPr>
              <a:t>CUAI NLP </a:t>
            </a:r>
            <a:r>
              <a:rPr lang="en-US" sz="4000" b="1" dirty="0">
                <a:solidFill>
                  <a:srgbClr val="002060"/>
                </a:solidFill>
              </a:rPr>
              <a:t>Research</a:t>
            </a:r>
            <a:r>
              <a:rPr lang="ko-KR" altLang="en-US" sz="4000" b="1" dirty="0">
                <a:solidFill>
                  <a:srgbClr val="002060"/>
                </a:solidFill>
              </a:rPr>
              <a:t> </a:t>
            </a:r>
            <a:r>
              <a:rPr lang="en-US" altLang="ko-KR" sz="4000" b="1" dirty="0">
                <a:solidFill>
                  <a:srgbClr val="002060"/>
                </a:solidFill>
              </a:rPr>
              <a:t>1</a:t>
            </a:r>
            <a:r>
              <a:rPr lang="ko-KR" altLang="en-US" sz="4000" b="1" dirty="0">
                <a:solidFill>
                  <a:srgbClr val="002060"/>
                </a:solidFill>
              </a:rPr>
              <a:t>팀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C1E95-ED79-D1F5-7E83-ADB1DDEA9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dirty="0"/>
              <a:t>2025.09.23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6F7EB1-3B58-7FDD-60EC-49F9E3562961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6" name="Google Shape;54;p13">
              <a:extLst>
                <a:ext uri="{FF2B5EF4-FFF2-40B4-BE49-F238E27FC236}">
                  <a16:creationId xmlns:a16="http://schemas.microsoft.com/office/drawing/2014/main" id="{7AE8B8E8-E3E9-7CCD-3E13-6723CB8E40D3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Google Shape;56;p13">
              <a:extLst>
                <a:ext uri="{FF2B5EF4-FFF2-40B4-BE49-F238E27FC236}">
                  <a16:creationId xmlns:a16="http://schemas.microsoft.com/office/drawing/2014/main" id="{44FAFF02-F1EF-E7DF-F0AD-39449B950A4D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57;p13">
              <a:extLst>
                <a:ext uri="{FF2B5EF4-FFF2-40B4-BE49-F238E27FC236}">
                  <a16:creationId xmlns:a16="http://schemas.microsoft.com/office/drawing/2014/main" id="{A2B224C2-D4F2-47ED-2682-041167A1805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307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4BA-C0C2-6AFC-07AD-02F8C44C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048" y="4370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팀 소개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6D44-125F-E5A4-F02C-8A0A28E9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48" y="14067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정기 </a:t>
            </a:r>
            <a:r>
              <a:rPr lang="ko-KR" altLang="en-US" sz="2400" b="1" dirty="0" err="1"/>
              <a:t>비대면</a:t>
            </a:r>
            <a:r>
              <a:rPr lang="ko-KR" altLang="en-US" sz="2400" b="1" dirty="0"/>
              <a:t> 회의 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 매주 </a:t>
            </a:r>
            <a:r>
              <a:rPr lang="ko-KR" altLang="en-US" sz="2400" b="1" dirty="0">
                <a:solidFill>
                  <a:srgbClr val="FF0000"/>
                </a:solidFill>
              </a:rPr>
              <a:t>토</a:t>
            </a:r>
            <a:r>
              <a:rPr lang="ko-KR" altLang="en-US" sz="2400" b="1" dirty="0"/>
              <a:t>요일 </a:t>
            </a:r>
            <a:r>
              <a:rPr lang="en-US" altLang="ko-KR" sz="2400" b="1" dirty="0"/>
              <a:t>22:00~23:00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2060"/>
                </a:solidFill>
              </a:rPr>
              <a:t>팀원 소개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ko-KR" altLang="en-US" sz="2000" b="1" dirty="0"/>
              <a:t>        팀원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오유리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        팀원 </a:t>
            </a:r>
            <a:r>
              <a:rPr lang="en-US" altLang="ko-KR" sz="2000" b="1" dirty="0"/>
              <a:t>2</a:t>
            </a:r>
            <a:r>
              <a:rPr lang="ko-KR" altLang="en-US" sz="2000" b="1"/>
              <a:t>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차승준</a:t>
            </a:r>
            <a:endParaRPr lang="en-KR" sz="2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4B717E-A04C-A2BF-9C93-C1564E38F578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B17F0892-5536-F0C7-AF77-0EC24EF5A517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01930C84-3109-387D-D4BA-9B53CD6EF436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77BD9695-0542-267B-6E0A-3BBF5C1B5EA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B9F8BFF-B1C1-393F-A64E-967C6943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77" y="3095890"/>
            <a:ext cx="4894738" cy="35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9D90A-6B49-0FB5-66B0-DC622CC7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BF49-9517-A64E-CCCD-8607DB12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연구 개요</a:t>
            </a:r>
            <a:endParaRPr lang="en-KR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367-77A3-3967-4B8B-296B7E77A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7048" y="1697648"/>
                <a:ext cx="10221885" cy="49272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400" b="1" dirty="0">
                    <a:solidFill>
                      <a:srgbClr val="002060"/>
                    </a:solidFill>
                  </a:rPr>
                  <a:t>문제 제기</a:t>
                </a:r>
                <a:endParaRPr lang="en-US" altLang="ko-KR" sz="2400" b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400" dirty="0"/>
                  <a:t> </a:t>
                </a:r>
                <a:r>
                  <a:rPr lang="ko-KR" altLang="en-US" sz="2200" dirty="0"/>
                  <a:t>기존 </a:t>
                </a:r>
                <a:r>
                  <a:rPr lang="en-US" altLang="ko-KR" sz="2200" dirty="0"/>
                  <a:t>RAG </a:t>
                </a:r>
                <a:r>
                  <a:rPr lang="ko-KR" altLang="en-US" sz="2200" dirty="0"/>
                  <a:t>시스템의 근본적 한계 </a:t>
                </a:r>
                <a:r>
                  <a:rPr lang="en-US" altLang="ko-KR" sz="2200" dirty="0"/>
                  <a:t>:</a:t>
                </a:r>
                <a:r>
                  <a:rPr lang="ko-KR" altLang="en-US" sz="2200" dirty="0"/>
                  <a:t> 문서 사전 확률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균일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분포로</m:t>
                    </m:r>
                    <m:r>
                      <a:rPr lang="ko-KR" alt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가정</a:t>
                </a:r>
                <a:endParaRPr lang="en-US" altLang="ko-KR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200" dirty="0">
                    <a:sym typeface="Wingdings" pitchFamily="2" charset="2"/>
                  </a:rPr>
                  <a:t>   </a:t>
                </a:r>
                <a:r>
                  <a:rPr lang="en-US" altLang="ko-KR" sz="2200" dirty="0">
                    <a:sym typeface="Wingdings" pitchFamily="2" charset="2"/>
                  </a:rPr>
                  <a:t></a:t>
                </a:r>
                <a:r>
                  <a:rPr lang="ko-KR" altLang="en-US" sz="2200" dirty="0">
                    <a:sym typeface="Wingdings" pitchFamily="2" charset="2"/>
                  </a:rPr>
                  <a:t> </a:t>
                </a:r>
                <a:r>
                  <a:rPr lang="ko-KR" altLang="en-US" sz="2200" dirty="0"/>
                  <a:t>검색 정밀도가 낮고 복잡한 질의에 대한 추론에 실패</a:t>
                </a:r>
                <a:endParaRPr lang="en-US" altLang="ko-KR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400" b="1" dirty="0">
                    <a:solidFill>
                      <a:srgbClr val="002060"/>
                    </a:solidFill>
                  </a:rPr>
                  <a:t>연구 개요</a:t>
                </a:r>
                <a:endParaRPr lang="en-US" altLang="ko-KR" sz="2400" b="1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" altLang="ko-Kore-KR" sz="2200" dirty="0"/>
                  <a:t>RAG(</a:t>
                </a:r>
                <a:r>
                  <a:rPr lang="ko-KR" altLang="en-US" sz="2200" dirty="0"/>
                  <a:t>검색 증강 생성</a:t>
                </a:r>
                <a:r>
                  <a:rPr lang="en-US" altLang="ko-KR" sz="2200" dirty="0"/>
                  <a:t>) </a:t>
                </a:r>
                <a:r>
                  <a:rPr lang="ko-KR" altLang="en-US" sz="2200" dirty="0"/>
                  <a:t>시스템의 한계를 극복하기 위한 </a:t>
                </a:r>
                <a:endParaRPr lang="en-US" altLang="ko-KR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200" dirty="0"/>
                  <a:t>    새로운 프레임워크인 </a:t>
                </a:r>
                <a:r>
                  <a:rPr lang="en" altLang="ko-Kore-KR" sz="2200" dirty="0"/>
                  <a:t>HVDR(Hierarchical Value-Driven Retrieval</a:t>
                </a:r>
                <a:r>
                  <a:rPr lang="en-US" altLang="ko-KR" sz="2200" dirty="0"/>
                  <a:t>)</a:t>
                </a:r>
                <a:r>
                  <a:rPr lang="ko-KR" altLang="en-US" sz="2200" dirty="0"/>
                  <a:t>의 제안</a:t>
                </a:r>
                <a:endParaRPr lang="en-US" altLang="ko-KR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4367-77A3-3967-4B8B-296B7E77A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7048" y="1697648"/>
                <a:ext cx="10221885" cy="4927272"/>
              </a:xfrm>
              <a:blipFill>
                <a:blip r:embed="rId3"/>
                <a:stretch>
                  <a:fillRect l="-868" t="-15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58D2295-00CE-89AA-68B3-7C5BCF8D6B2A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4AD7DB98-95F8-3556-FE26-A93FB7A0865D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A6A11E58-513B-7D89-9C8F-460EF5CB7DD3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5DC75EDA-8B09-7C4F-3983-639984A03D3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711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6FBE6-B8B1-53AA-1D36-E25D2931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3115-9EB0-F901-18C4-75996FB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문제 정의 및 연구 배경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A403-7BB0-2DCD-FDF7-637D7AA6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48" y="194927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순수 </a:t>
            </a:r>
            <a:r>
              <a:rPr lang="en-US" altLang="ko-KR" sz="2400" b="1" dirty="0"/>
              <a:t>RAG</a:t>
            </a:r>
            <a:r>
              <a:rPr lang="ko-KR" altLang="en-US" sz="2400" b="1" dirty="0"/>
              <a:t>의 한계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Uniform</a:t>
            </a:r>
            <a:r>
              <a:rPr lang="ko-KR" altLang="en-US" sz="2400" dirty="0"/>
              <a:t>한 사전 확률의 오류</a:t>
            </a:r>
            <a:endParaRPr lang="en-US" altLang="ko-KR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ko-KR" altLang="en-US" sz="2400" b="1" dirty="0"/>
              <a:t>기존 해결책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구조적 접근법</a:t>
            </a:r>
            <a:r>
              <a:rPr lang="ko-KR" altLang="en-US" sz="2400" dirty="0"/>
              <a:t>의</a:t>
            </a:r>
            <a:r>
              <a:rPr lang="ko-KR" altLang="en-US" sz="2400" b="1" dirty="0"/>
              <a:t> </a:t>
            </a:r>
            <a:r>
              <a:rPr lang="ko-KR" altLang="en-US" sz="2400" dirty="0"/>
              <a:t>부상과 그 한계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ko-KR" altLang="en-US" b="1" dirty="0"/>
              <a:t>   </a:t>
            </a:r>
            <a:r>
              <a:rPr lang="en-US" altLang="ko-KR" b="1" dirty="0"/>
              <a:t>Learned Retriever using LLMs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ko-KR" altLang="en-US" sz="2400" b="1" dirty="0"/>
              <a:t>연구의 출발점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Hierarchical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Reasoning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en-US" altLang="ko-KR" sz="2400" b="1" i="1" dirty="0"/>
              <a:t>HRM;</a:t>
            </a:r>
            <a:r>
              <a:rPr lang="ko-KR" altLang="en-US" sz="2400" b="1" i="1" dirty="0"/>
              <a:t> </a:t>
            </a:r>
            <a:r>
              <a:rPr lang="en-US" altLang="ko-KR" sz="2400" b="1" i="1" dirty="0"/>
              <a:t>Wang et al., 2025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0" indent="0">
              <a:buNone/>
            </a:pPr>
            <a:endParaRPr lang="en-US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4BC82F-D25C-BE7C-436D-5E905A62AEC0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55E824C3-328F-C2BF-9CCA-9B1BF4ADB1C0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A7F1F1FA-064B-3B46-A6F9-E35B561695FC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14F110B5-FCDE-A72E-F50A-A9C9E54259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0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D2C7-428E-18AD-DD1E-135B3E0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D74-D270-8F08-C092-FE0645DC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연구 목표 및 제안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23A0F4-0C4F-EB7D-F8B4-9FF4B5A3E31C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07A8AEDC-BC4B-0E54-71AA-999B0ED682CA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26379E3F-A07A-F16B-52F0-7EE9EC6A087A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80D5C6DD-B652-643F-5565-6020DEA9D8F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AA6168A8-AA04-55C1-91B5-AE9366748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7047" y="2410622"/>
            <a:ext cx="10292537" cy="2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ore-KR" altLang="ko-Kore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연구 목표</a:t>
            </a:r>
            <a:r>
              <a:rPr lang="ko-KR" altLang="en-US" sz="2200" b="1" dirty="0">
                <a:latin typeface="+mj-ea"/>
                <a:ea typeface="+mj-ea"/>
              </a:rPr>
              <a:t> </a:t>
            </a:r>
            <a:r>
              <a:rPr kumimoji="0" lang="en-US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검색 과정을 </a:t>
            </a:r>
            <a:r>
              <a:rPr kumimoji="0" lang="ko-Kore-KR" altLang="ko-Kore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가치(Value) 기반의 순차적 의사결정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문제로 재정의</a:t>
            </a:r>
            <a:r>
              <a:rPr lang="ko-KR" altLang="en-US" sz="2200" dirty="0">
                <a:latin typeface="+mj-ea"/>
                <a:ea typeface="+mj-ea"/>
              </a:rPr>
              <a:t> </a:t>
            </a:r>
            <a:endParaRPr lang="en-US" altLang="ko-KR" sz="2200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ore-KR" sz="2200" dirty="0">
                <a:latin typeface="+mj-ea"/>
                <a:ea typeface="+mj-ea"/>
                <a:sym typeface="Wingdings" pitchFamily="2" charset="2"/>
              </a:rPr>
              <a:t></a:t>
            </a:r>
            <a:r>
              <a:rPr lang="ko-Kore-KR" altLang="en-US" sz="2200" dirty="0">
                <a:latin typeface="+mj-ea"/>
                <a:ea typeface="+mj-ea"/>
                <a:sym typeface="Wingdings" pitchFamily="2" charset="2"/>
              </a:rPr>
              <a:t> 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RAG를 단순한 파이프라인에서 </a:t>
            </a:r>
            <a:r>
              <a:rPr kumimoji="0" lang="ko-Kore-KR" altLang="ko-Kore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지능형 지식 탐색 에이전트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로 발</a:t>
            </a:r>
            <a:r>
              <a:rPr kumimoji="0" lang="ko-Kore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전</a:t>
            </a:r>
            <a:endParaRPr kumimoji="0" lang="en-US" altLang="ko-Kore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ore-KR" altLang="ko-Kore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ore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ore-KR" altLang="ko-Kore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핵심 원리</a:t>
            </a:r>
            <a:r>
              <a:rPr kumimoji="0" lang="ko-Kore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 어디를 찾을지(</a:t>
            </a:r>
            <a:r>
              <a:rPr kumimoji="0" lang="ko-Kore-KR" altLang="ko-Kore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계획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)와 무엇을 중요하게 볼지(</a:t>
            </a:r>
            <a:r>
              <a:rPr kumimoji="0" lang="ko-Kore-KR" altLang="ko-Kore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탐색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)를 명시적인 가치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ore-KR" altLang="ko-Kore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함수를 통해 학습</a:t>
            </a:r>
            <a:r>
              <a:rPr kumimoji="0" lang="ko-Kore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함</a:t>
            </a:r>
            <a:endParaRPr kumimoji="0" lang="en-US" altLang="ko-Kore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ore-KR" altLang="ko-Kore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3BD0-F970-7624-13FB-48CB35C9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4D7D-A351-C7DC-759A-8FD2E7AD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연구 목표 및 제안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ABF66B-B138-38F5-D8EF-83659E680006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78890165-3CDC-BF3D-68C8-B53816342205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CCCFCA3B-972D-0D2B-6A35-7714D1C74F5D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4C77AD43-E61E-1794-39D4-634B2156663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FC18ECD9-4F01-88CC-A997-94D654994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5508" y="2055955"/>
            <a:ext cx="10292536" cy="326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ore-KR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300" b="1" dirty="0">
                <a:latin typeface="+mj-ea"/>
                <a:ea typeface="+mj-ea"/>
              </a:rPr>
              <a:t>HRM 도입</a:t>
            </a:r>
            <a:r>
              <a:rPr lang="ko-Kore-KR" altLang="en-US" sz="2300" b="1" dirty="0">
                <a:latin typeface="+mj-ea"/>
                <a:ea typeface="+mj-ea"/>
              </a:rPr>
              <a:t> </a:t>
            </a:r>
            <a:r>
              <a:rPr lang="ko-Kore-KR" altLang="ko-Kore-KR" sz="2300" dirty="0">
                <a:latin typeface="+mj-ea"/>
                <a:ea typeface="+mj-ea"/>
              </a:rPr>
              <a:t>: 복잡한 질의를 계층적 트리로 분해</a:t>
            </a:r>
            <a:r>
              <a:rPr lang="ko-Kore-KR" altLang="en-US" sz="2300" dirty="0">
                <a:latin typeface="+mj-ea"/>
                <a:ea typeface="+mj-ea"/>
              </a:rPr>
              <a:t> </a:t>
            </a:r>
            <a:r>
              <a:rPr lang="en-US" altLang="ko-KR" sz="2300" dirty="0">
                <a:latin typeface="+mj-ea"/>
                <a:ea typeface="+mj-ea"/>
              </a:rPr>
              <a:t>+</a:t>
            </a:r>
            <a:r>
              <a:rPr lang="ko-KR" altLang="en-US" sz="2300" dirty="0">
                <a:latin typeface="+mj-ea"/>
                <a:ea typeface="+mj-ea"/>
              </a:rPr>
              <a:t> </a:t>
            </a:r>
            <a:r>
              <a:rPr lang="ko-Kore-KR" altLang="ko-Kore-KR" sz="2300" dirty="0">
                <a:latin typeface="+mj-ea"/>
                <a:ea typeface="+mj-ea"/>
              </a:rPr>
              <a:t>단계별로 추론하는 HRM의 구조를 활용하여 질의에 대한 도메인 분포를 추정하고 가장 유망한 탐색 경로를 선택</a:t>
            </a:r>
            <a:r>
              <a:rPr lang="ko-Kore-KR" altLang="en-US" sz="2300" dirty="0">
                <a:latin typeface="+mj-ea"/>
                <a:ea typeface="+mj-ea"/>
              </a:rPr>
              <a:t>함</a:t>
            </a:r>
            <a:endParaRPr lang="en-US" altLang="ko-Kore-KR" sz="23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ore-KR" altLang="ko-Kore-KR" sz="2300" dirty="0">
              <a:latin typeface="+mj-ea"/>
              <a:ea typeface="+mj-ea"/>
            </a:endParaRPr>
          </a:p>
          <a:p>
            <a:pPr marL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ore-KR" altLang="en-US" sz="2300" b="1" dirty="0">
                <a:latin typeface="+mj-ea"/>
                <a:ea typeface="+mj-ea"/>
              </a:rPr>
              <a:t> </a:t>
            </a:r>
            <a:r>
              <a:rPr lang="ko-Kore-KR" altLang="ko-Kore-KR" sz="2300" b="1" dirty="0">
                <a:latin typeface="+mj-ea"/>
                <a:ea typeface="+mj-ea"/>
              </a:rPr>
              <a:t>적용 대상</a:t>
            </a:r>
            <a:r>
              <a:rPr lang="ko-Kore-KR" altLang="ko-Kore-KR" sz="2300" dirty="0">
                <a:latin typeface="+mj-ea"/>
                <a:ea typeface="+mj-ea"/>
              </a:rPr>
              <a:t>: </a:t>
            </a:r>
            <a:r>
              <a:rPr lang="ko-Kore-KR" altLang="ko-Kore-KR" sz="2300" b="1" dirty="0">
                <a:latin typeface="+mj-ea"/>
                <a:ea typeface="+mj-ea"/>
              </a:rPr>
              <a:t>명확한 온톨로지(ontology)가 존재</a:t>
            </a:r>
            <a:r>
              <a:rPr lang="ko-Kore-KR" altLang="ko-Kore-KR" sz="2300" dirty="0">
                <a:latin typeface="+mj-ea"/>
                <a:ea typeface="+mj-ea"/>
              </a:rPr>
              <a:t>하는 의료, 법률, 공학 분야의 코퍼스에 바로 적용할 수 있으며, </a:t>
            </a:r>
            <a:r>
              <a:rPr lang="ko-Kore-KR" altLang="ko-Kore-KR" sz="2300" b="1" dirty="0">
                <a:latin typeface="+mj-ea"/>
                <a:ea typeface="+mj-ea"/>
              </a:rPr>
              <a:t>온톨로지가 불명확한 경우</a:t>
            </a:r>
            <a:r>
              <a:rPr lang="ko-Kore-KR" altLang="ko-Kore-KR" sz="2300" dirty="0">
                <a:latin typeface="+mj-ea"/>
                <a:ea typeface="+mj-ea"/>
              </a:rPr>
              <a:t>에는 DRAGON-AI와 같은 온톨로지 동적 생성 기법을 적용하여</a:t>
            </a:r>
            <a:r>
              <a:rPr lang="ko-Kore-KR" altLang="en-US" sz="2300" dirty="0">
                <a:latin typeface="+mj-ea"/>
                <a:ea typeface="+mj-ea"/>
              </a:rPr>
              <a:t> 활용</a:t>
            </a:r>
            <a:r>
              <a:rPr lang="ko-KR" altLang="en-US" sz="2300" dirty="0">
                <a:latin typeface="+mj-ea"/>
                <a:ea typeface="+mj-ea"/>
              </a:rPr>
              <a:t> 가능함</a:t>
            </a:r>
            <a:endParaRPr lang="ko-Kore-KR" altLang="ko-Kore-KR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63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890FF-71A9-4C68-84B3-01C615187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A957-A9AC-2FE2-FDB3-5CA1DE71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34622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연구 진행 방식 및 향후 계획</a:t>
            </a:r>
            <a:endParaRPr lang="en-KR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93DC-2A71-6E23-60A1-B6A84820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48" y="1671784"/>
            <a:ext cx="10515600" cy="4927256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정기 회의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ko-KR" altLang="en-US" b="1" dirty="0"/>
              <a:t>날짜 </a:t>
            </a:r>
            <a:r>
              <a:rPr lang="en-US" altLang="ko-KR" b="1" dirty="0"/>
              <a:t>:</a:t>
            </a:r>
            <a:r>
              <a:rPr lang="ko-KR" altLang="en-US" b="1" dirty="0"/>
              <a:t> 조율 후 확정 예정 </a:t>
            </a:r>
            <a:r>
              <a:rPr lang="en-US" altLang="ko-KR" b="1" dirty="0"/>
              <a:t>(</a:t>
            </a:r>
            <a:r>
              <a:rPr lang="ko-KR" altLang="en-US" b="1" dirty="0"/>
              <a:t>대면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ko-KR" altLang="en-US" b="1" dirty="0"/>
              <a:t>장소 </a:t>
            </a:r>
            <a:r>
              <a:rPr lang="en-US" altLang="ko-KR" b="1" dirty="0"/>
              <a:t>:</a:t>
            </a:r>
            <a:r>
              <a:rPr lang="ko-KR" altLang="en-US" b="1" dirty="0"/>
              <a:t> 중앙대학교</a:t>
            </a:r>
            <a:endParaRPr lang="en-US" altLang="ko-KR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ko-KR" altLang="en-US" b="1" dirty="0"/>
              <a:t>시험기간 제외 매주 회의 진행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향후 계획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altLang="ko-KR" b="1" dirty="0"/>
              <a:t>1</a:t>
            </a:r>
            <a:r>
              <a:rPr lang="ko-KR" altLang="en-US" b="1" dirty="0"/>
              <a:t>차 목표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HRM + Retriever </a:t>
            </a:r>
            <a:r>
              <a:rPr lang="ko-KR" altLang="en-US" b="1" dirty="0"/>
              <a:t>설계 및 제작</a:t>
            </a:r>
            <a:endParaRPr lang="en-US" altLang="ko-KR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altLang="ko-KR" b="1" dirty="0"/>
              <a:t>2</a:t>
            </a:r>
            <a:r>
              <a:rPr lang="ko-KR" altLang="en-US" b="1" dirty="0"/>
              <a:t>차 목표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HRM + Retriever </a:t>
            </a:r>
            <a:r>
              <a:rPr lang="ko-KR" altLang="en-US" b="1" dirty="0"/>
              <a:t>훈련</a:t>
            </a:r>
            <a:endParaRPr lang="en-US" altLang="ko-KR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altLang="ko-KR" b="1" dirty="0"/>
              <a:t>3</a:t>
            </a:r>
            <a:r>
              <a:rPr lang="ko-KR" altLang="en-US" b="1" dirty="0"/>
              <a:t>차 목표 </a:t>
            </a:r>
            <a:r>
              <a:rPr lang="en-US" altLang="ko-KR" b="1" dirty="0"/>
              <a:t>:</a:t>
            </a:r>
            <a:r>
              <a:rPr lang="ko-KR" altLang="en-US" b="1" dirty="0"/>
              <a:t> 모델 평가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B2DFAD-A708-1FB2-4B60-0CD2069ACAC6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5" name="Google Shape;54;p13">
              <a:extLst>
                <a:ext uri="{FF2B5EF4-FFF2-40B4-BE49-F238E27FC236}">
                  <a16:creationId xmlns:a16="http://schemas.microsoft.com/office/drawing/2014/main" id="{33E0B151-E89F-78C5-43FE-0E3CB6CA1CA6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Google Shape;56;p13">
              <a:extLst>
                <a:ext uri="{FF2B5EF4-FFF2-40B4-BE49-F238E27FC236}">
                  <a16:creationId xmlns:a16="http://schemas.microsoft.com/office/drawing/2014/main" id="{C510E668-C41C-DE4D-8FD4-3C4F11E7E8F0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6C91D62D-5D05-AF7C-804F-4E3D91CA804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452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2079-D2F0-98DB-D240-07A95FF0D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3415-9B27-E492-610D-93F836D7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2060"/>
                </a:solidFill>
              </a:rPr>
              <a:t>감사합니다</a:t>
            </a:r>
            <a:endParaRPr lang="en-KR" sz="4000" b="1" dirty="0">
              <a:solidFill>
                <a:srgbClr val="00206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44E50-3C73-5CFE-773C-CEC330CA933B}"/>
              </a:ext>
            </a:extLst>
          </p:cNvPr>
          <p:cNvGrpSpPr/>
          <p:nvPr/>
        </p:nvGrpSpPr>
        <p:grpSpPr>
          <a:xfrm>
            <a:off x="-12" y="-37950"/>
            <a:ext cx="1524012" cy="6895950"/>
            <a:chOff x="-12" y="-37950"/>
            <a:chExt cx="1181112" cy="5219400"/>
          </a:xfrm>
        </p:grpSpPr>
        <p:sp>
          <p:nvSpPr>
            <p:cNvPr id="6" name="Google Shape;54;p13">
              <a:extLst>
                <a:ext uri="{FF2B5EF4-FFF2-40B4-BE49-F238E27FC236}">
                  <a16:creationId xmlns:a16="http://schemas.microsoft.com/office/drawing/2014/main" id="{8296B82D-A8F4-21DA-9848-0FABBF139C58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Google Shape;56;p13">
              <a:extLst>
                <a:ext uri="{FF2B5EF4-FFF2-40B4-BE49-F238E27FC236}">
                  <a16:creationId xmlns:a16="http://schemas.microsoft.com/office/drawing/2014/main" id="{E8FBF895-8F28-B63E-A129-7524EACED7FE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8" name="Google Shape;57;p13">
              <a:extLst>
                <a:ext uri="{FF2B5EF4-FFF2-40B4-BE49-F238E27FC236}">
                  <a16:creationId xmlns:a16="http://schemas.microsoft.com/office/drawing/2014/main" id="{7E5CB545-8FF8-3214-48AE-F109A8E5EEB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051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366</Words>
  <Application>Microsoft Macintosh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Aptos</vt:lpstr>
      <vt:lpstr>Aptos Display</vt:lpstr>
      <vt:lpstr>Arial</vt:lpstr>
      <vt:lpstr>Cambria Math</vt:lpstr>
      <vt:lpstr>Wingdings</vt:lpstr>
      <vt:lpstr>Office Theme</vt:lpstr>
      <vt:lpstr>CUAI NLP Research 1팀</vt:lpstr>
      <vt:lpstr>팀 소개</vt:lpstr>
      <vt:lpstr>연구 개요</vt:lpstr>
      <vt:lpstr>문제 정의 및 연구 배경</vt:lpstr>
      <vt:lpstr>연구 목표 및 제안</vt:lpstr>
      <vt:lpstr>연구 목표 및 제안</vt:lpstr>
      <vt:lpstr>연구 진행 방식 및 향후 계획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승준 차</dc:creator>
  <cp:lastModifiedBy>승준 차</cp:lastModifiedBy>
  <cp:revision>14</cp:revision>
  <dcterms:created xsi:type="dcterms:W3CDTF">2025-09-22T02:27:31Z</dcterms:created>
  <dcterms:modified xsi:type="dcterms:W3CDTF">2025-09-23T03:59:23Z</dcterms:modified>
</cp:coreProperties>
</file>