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258" r:id="rId6"/>
    <p:sldId id="260" r:id="rId7"/>
    <p:sldId id="261" r:id="rId8"/>
    <p:sldId id="263" r:id="rId9"/>
    <p:sldId id="259" r:id="rId10"/>
    <p:sldId id="262" r:id="rId11"/>
    <p:sldId id="264" r:id="rId12"/>
    <p:sldId id="265" r:id="rId13"/>
    <p:sldId id="27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6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21911-D4D9-4620-A07D-891DA9406670}" v="66" dt="2025-07-08T06:06:42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01:09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1,'4543'0,"-4519"0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01:34.5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0,'3444'0,"-3425"0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23:27.2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0,'5334'0,"-5299"0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23:30.3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0,'5647'0,"-5607"0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23:33.3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1,'3306'0,"-3283"0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23:36.4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0,'7221'0,"-7203"0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8T05:24:31.9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0,'5880'0,"-5865"0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CE77B-0B67-4076-81C1-4E77CEEDE833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19764-76CC-449F-9CB2-48651D0B34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00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F94D103-3292-16A0-9A39-697233E18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7ADDDC95-709E-78B6-833F-13651A54F2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DAB41D9C-D21B-0FAB-7F84-8BA3FF8F9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085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B9E0C8F-1F44-E3CA-ED50-BD85B27CD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FC48745E-8D44-BC97-5F9B-8B0AD6885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BEAEF60A-C9FF-0B9C-E400-BBED976E9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510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AF07A6ED-59F5-414D-F578-98DDCF85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D22CA8D9-5AD8-5D53-4CEC-96EEA3436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D74931EA-C716-AA3B-3ECB-36AC03E88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6034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2B031414-7EFA-C168-6AF4-3848B8BE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19072C86-F6D5-95D0-09BD-E14A06D06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F4658069-BAA4-BA2A-4FF0-265CF1D0D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7700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A944B98-95DB-5473-50EB-054860364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51BBD51B-9113-7FC8-9787-6705897E2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A2D95206-F930-1E14-C4AD-3BAD32452D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55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7F4A3416-4D46-44D1-CF3B-634A741A4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F6E2E87D-D63A-2922-755D-44CB6A06F0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8187BD32-7764-A93A-DC27-1C3E9AFCEC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6760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C8DC257A-4B0A-3CDB-9554-D910B22C3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3E62C742-AC51-949B-9D3F-415F26D4E0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FCD37D54-1545-717C-8C9A-ACB16DE1B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09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FA315-FCDD-B1CF-6B19-93FC71268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24F16-F4D9-BF87-A431-2FEB50C1E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0FF143-FB1B-130A-4921-768B5D91F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509BD8-1D34-9E49-339C-2CF46396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3EA77A-BCF2-D9C6-E848-DDD6AA69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6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1B5F-1E9D-989A-B5E1-5640C211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4AD507-1453-A0A1-A54C-A8F8B654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B0520-7267-9951-8CAE-83C26780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D5E0E8-4395-0610-1A46-F3AA4CA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67D69-EB74-F623-E02C-158EC9EF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5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8C4879-95CF-8FD6-E7BA-72A79FEE1D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A5EEF-7DE3-BA4B-7231-66842552E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1C450-FA32-3C9B-EB5B-505910FE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9406B-B4A8-3522-6511-EEB91CB39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62AE-6D2B-8808-56BE-460471A8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19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18166-1248-B78E-27B8-D0AE8BE28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ED04F-571C-C3E8-0373-D900DA73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8D2149-0602-2957-E183-146B8B4E5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57207-8A3C-69AF-B236-51F7E4C8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69132-02DC-6F3B-AD85-1B84AFEB4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2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D927-52E3-236B-A4D3-963D17D2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FF5047-A042-8B73-489A-0BA89BDE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3652B-C2CC-3427-EF4B-C12A7F01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6DEA1-4DDA-6250-013E-427BD27E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AE723-BA49-EBE7-659D-DC980FB1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7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ED107-29AB-6D8B-F360-8D2318C2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93C55F-C6E7-3796-279E-C33801BD1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7DBD1-5020-C7D5-1F5B-39E8B2328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3B55C-709D-9975-3A9E-D52C1EF0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CC15EA-AB02-DC3B-157E-F0902793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397D9-3CE8-FE15-512A-1B5BD9CAC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18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B5F8F-3ABB-A649-07C4-A6FA9E942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6EE05D-7280-A9EA-49E1-EBD15786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BDBC21-E16A-34EF-CBED-22D985CCD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4B7E5A-C335-E33D-0DF5-CD7EABD40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AF36DB-61C4-C8D1-124D-43BC3F9A1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31005C-8AFC-CCE6-EED2-BFE520E3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2ABC45-F8D8-B27C-BAEC-019E0135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9BCE4-F222-38DC-E4D5-2953674C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1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A638E-6B47-B17E-B104-1C743A99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128C60-C767-3AC4-826C-F593F6C6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21B2C2-E53A-E976-AAD1-4A8451DF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3FFF79-A0BB-47B2-CEE6-B688E227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06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F77A0F-1899-CFFC-823E-BAF69F33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5DBFFE-1B6A-F8CA-7677-A51B98BF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31D3BD-6B0C-A2DF-A996-15A718F4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9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D69F8-75F2-BC07-A810-2624EBE9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0E192-6DF7-B315-94C9-1C66FB998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BE2A1A-C71E-230D-CEE9-0B1B73B6D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2C1FD5-50E4-234D-1C37-CC8B4EECF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28B7D0-C2EF-4888-3481-2B1618A7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E0E532-380D-CD07-0982-E9D8E24F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54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80111-794A-E236-CB85-40B9A9945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AB02F1-CBB5-0DD3-741D-974A054E4C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ACED86-F1C2-0738-E924-863DFCECB8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088FD6-C4DB-2D2A-583A-4275D700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6FF200-8648-8BA7-EF32-6239F818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5A38F1-0A8C-95E0-45F3-FDE64E7D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4F6836-6585-A072-4A0B-FA2FF72A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7F379-08AE-B634-E885-9829FAE1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6935A-34B8-696E-798D-B24265D6C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94D2B-86AE-4BB2-AFFF-CCE32C65B579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1B6A61-F3E7-571D-D282-C0086AEB8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8CF9DB-FB07-D2A9-3F2E-C170B72BB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9048F-49B4-44D5-B91D-111FCE93A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27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3.xml"/><Relationship Id="rId5" Type="http://schemas.openxmlformats.org/officeDocument/2006/relationships/image" Target="../media/image5.png"/><Relationship Id="rId15" Type="http://schemas.openxmlformats.org/officeDocument/2006/relationships/customXml" Target="../ink/ink5.xml"/><Relationship Id="rId10" Type="http://schemas.openxmlformats.org/officeDocument/2006/relationships/image" Target="../media/image8.png"/><Relationship Id="rId19" Type="http://schemas.openxmlformats.org/officeDocument/2006/relationships/customXml" Target="../ink/ink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ko" sz="2400"/>
              <a:t>T</a:t>
            </a:r>
            <a:endParaRPr sz="2400"/>
          </a:p>
        </p:txBody>
      </p:sp>
      <p:sp>
        <p:nvSpPr>
          <p:cNvPr id="55" name="Google Shape;55;p13"/>
          <p:cNvSpPr txBox="1"/>
          <p:nvPr/>
        </p:nvSpPr>
        <p:spPr>
          <a:xfrm>
            <a:off x="1973146" y="3633064"/>
            <a:ext cx="7259344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" sz="3333" b="1" dirty="0">
                <a:solidFill>
                  <a:srgbClr val="19264B"/>
                </a:solidFill>
              </a:rPr>
              <a:t>CUAI </a:t>
            </a:r>
            <a:r>
              <a:rPr lang="ko-KR" altLang="en-US" sz="3333" b="1" dirty="0">
                <a:solidFill>
                  <a:srgbClr val="19264B"/>
                </a:solidFill>
              </a:rPr>
              <a:t>하계 컨퍼런스 추천시스템 </a:t>
            </a:r>
            <a:r>
              <a:rPr lang="en-US" altLang="ko-KR" sz="3333" b="1" dirty="0">
                <a:solidFill>
                  <a:srgbClr val="19264B"/>
                </a:solidFill>
              </a:rPr>
              <a:t>1</a:t>
            </a:r>
            <a:r>
              <a:rPr lang="ko-KR" altLang="en-US" sz="3333" b="1" dirty="0">
                <a:solidFill>
                  <a:srgbClr val="19264B"/>
                </a:solidFill>
              </a:rPr>
              <a:t>팀</a:t>
            </a:r>
            <a:endParaRPr sz="3333" b="1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ko" sz="2400" dirty="0">
                <a:solidFill>
                  <a:srgbClr val="19264B"/>
                </a:solidFill>
              </a:rPr>
              <a:t>2025.07.08</a:t>
            </a: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19264B"/>
              </a:solidFill>
            </a:endParaRPr>
          </a:p>
          <a:p>
            <a:pPr>
              <a:lnSpc>
                <a:spcPct val="115000"/>
              </a:lnSpc>
            </a:pPr>
            <a:r>
              <a:rPr lang="ko" altLang="en-US" sz="1467" dirty="0">
                <a:solidFill>
                  <a:srgbClr val="19264B"/>
                </a:solidFill>
              </a:rPr>
              <a:t>발표자 </a:t>
            </a:r>
            <a:r>
              <a:rPr lang="en-US" altLang="ko" sz="1467" dirty="0">
                <a:solidFill>
                  <a:srgbClr val="19264B"/>
                </a:solidFill>
              </a:rPr>
              <a:t>: </a:t>
            </a:r>
            <a:r>
              <a:rPr lang="ko-KR" altLang="en-US" sz="1467" dirty="0">
                <a:solidFill>
                  <a:srgbClr val="19264B"/>
                </a:solidFill>
              </a:rPr>
              <a:t>한승원</a:t>
            </a:r>
            <a:r>
              <a:rPr lang="en-US" altLang="ko-KR" sz="1467" dirty="0">
                <a:solidFill>
                  <a:srgbClr val="19264B"/>
                </a:solidFill>
              </a:rPr>
              <a:t>		</a:t>
            </a:r>
            <a:endParaRPr sz="1467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1" name="Google Shape;81;p16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E7364206-A63A-39A0-3B52-6469E7E1C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32553" cy="4032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2A17754E-4401-87D9-BCC5-866D4A8A2A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32258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C74585AC-2096-6EE4-1641-BB97CD95C8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47F43-D4A6-0CDD-D52D-3365372F001F}"/>
              </a:ext>
            </a:extLst>
          </p:cNvPr>
          <p:cNvSpPr txBox="1"/>
          <p:nvPr/>
        </p:nvSpPr>
        <p:spPr>
          <a:xfrm>
            <a:off x="1938528" y="1163561"/>
            <a:ext cx="9351264" cy="3088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2667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667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667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667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endParaRPr lang="en-US" altLang="ko-KR" sz="2667" b="1" dirty="0">
              <a:solidFill>
                <a:srgbClr val="131313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algn="ctr"/>
            <a:r>
              <a:rPr lang="ko-KR" altLang="en-US" sz="3733" b="1" dirty="0">
                <a:solidFill>
                  <a:srgbClr val="13131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r>
              <a:rPr lang="en-US" altLang="ko-KR" sz="3733" b="1" dirty="0">
                <a:solidFill>
                  <a:srgbClr val="131313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.</a:t>
            </a:r>
            <a:endParaRPr lang="ko-KR" altLang="en-US" sz="3733" dirty="0">
              <a:solidFill>
                <a:srgbClr val="131313"/>
              </a:solidFill>
              <a:latin typeface="Helvetica" pitchFamily="2" charset="0"/>
            </a:endParaRP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641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/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2132333" y="1682800"/>
            <a:ext cx="5716800" cy="45528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6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" altLang="en-US" sz="2667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667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8023123" y="2188981"/>
            <a:ext cx="3859719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ko-KR" altLang="en-US" sz="2400" dirty="0"/>
              <a:t>팀</a:t>
            </a:r>
            <a:r>
              <a:rPr lang="ko" altLang="en-US" sz="2400" dirty="0"/>
              <a:t>원 </a:t>
            </a:r>
            <a:r>
              <a:rPr lang="en-US" altLang="ko" sz="2400" dirty="0"/>
              <a:t>1 : </a:t>
            </a:r>
            <a:r>
              <a:rPr lang="ko-KR" altLang="en-US" sz="2400" dirty="0"/>
              <a:t>한승원</a:t>
            </a:r>
            <a:endParaRPr lang="en-US" sz="20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에너지 시스템 공학부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400" dirty="0"/>
              <a:t>팀</a:t>
            </a:r>
            <a:r>
              <a:rPr lang="ko" altLang="en-US" sz="2400" dirty="0"/>
              <a:t>원 </a:t>
            </a:r>
            <a:r>
              <a:rPr lang="en-US" altLang="ko" sz="2400" dirty="0"/>
              <a:t>2 :</a:t>
            </a:r>
            <a:r>
              <a:rPr lang="ko" altLang="en-US" sz="2400" dirty="0"/>
              <a:t> </a:t>
            </a:r>
            <a:r>
              <a:rPr lang="ko-KR" altLang="en-US" sz="2400" dirty="0" err="1"/>
              <a:t>태아카</a:t>
            </a:r>
            <a:endParaRPr lang="en-US" altLang="ko" sz="2400" dirty="0"/>
          </a:p>
          <a:p>
            <a:r>
              <a:rPr lang="en-US" altLang="ko-KR" sz="2000" dirty="0"/>
              <a:t>(</a:t>
            </a:r>
            <a:r>
              <a:rPr lang="ko-KR" altLang="en-US" sz="2000" dirty="0"/>
              <a:t>소프트웨어학부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400" dirty="0"/>
              <a:t>팀원</a:t>
            </a:r>
            <a:r>
              <a:rPr lang="en-US" altLang="ko-KR" sz="2400" dirty="0"/>
              <a:t> 3 : </a:t>
            </a:r>
            <a:r>
              <a:rPr lang="ko-KR" altLang="en-US" sz="2400" dirty="0" err="1"/>
              <a:t>정인혁</a:t>
            </a:r>
            <a:endParaRPr lang="en-US" altLang="ko-KR" sz="2400" dirty="0"/>
          </a:p>
          <a:p>
            <a:r>
              <a:rPr lang="en-US" altLang="ko" sz="2000" dirty="0"/>
              <a:t>(</a:t>
            </a:r>
            <a:r>
              <a:rPr lang="ko-KR" altLang="en-US" sz="2000" dirty="0"/>
              <a:t>소프트웨어학부</a:t>
            </a:r>
            <a:r>
              <a:rPr lang="en-US" altLang="ko-KR" sz="2000" dirty="0"/>
              <a:t>)</a:t>
            </a:r>
            <a:endParaRPr lang="en-US" altLang="ko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28581CC0-B2A0-BF4D-AEEA-DC1E787BB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9A2DF0C-74FD-E82F-3A23-B760C823EE70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A6A51D41-028B-F660-523B-3BC34CC8C6A9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1BD9A5D-B14B-0F36-E8E9-6186351EEF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EB3B035A-3E6B-C59D-5FD7-590926A0C873}"/>
              </a:ext>
            </a:extLst>
          </p:cNvPr>
          <p:cNvSpPr txBox="1"/>
          <p:nvPr/>
        </p:nvSpPr>
        <p:spPr>
          <a:xfrm>
            <a:off x="1878633" y="409167"/>
            <a:ext cx="6639200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시스템이란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E1A1D4-7BBC-CCDE-5A94-26F434DCD0CF}"/>
              </a:ext>
            </a:extLst>
          </p:cNvPr>
          <p:cNvSpPr txBox="1"/>
          <p:nvPr/>
        </p:nvSpPr>
        <p:spPr>
          <a:xfrm>
            <a:off x="1878633" y="1318910"/>
            <a:ext cx="8829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: </a:t>
            </a:r>
            <a:r>
              <a:rPr lang="ko-KR" altLang="en-US" sz="2400" b="1" dirty="0">
                <a:highlight>
                  <a:srgbClr val="FFFF00"/>
                </a:highlight>
              </a:rPr>
              <a:t>사용자</a:t>
            </a:r>
            <a:r>
              <a:rPr lang="ko-KR" altLang="en-US" sz="2400" dirty="0"/>
              <a:t>의 정보 데이터를 분석하여 개인의 취향에 맞는 </a:t>
            </a:r>
            <a:r>
              <a:rPr lang="ko-KR" altLang="en-US" sz="2400" b="1" dirty="0">
                <a:highlight>
                  <a:srgbClr val="FFFF00"/>
                </a:highlight>
              </a:rPr>
              <a:t>아이템</a:t>
            </a:r>
            <a:r>
              <a:rPr lang="ko-KR" altLang="en-US" sz="2400" dirty="0"/>
              <a:t>을 선정</a:t>
            </a:r>
            <a:r>
              <a:rPr lang="en-US" altLang="ko-KR" sz="2400" dirty="0"/>
              <a:t>, </a:t>
            </a:r>
            <a:r>
              <a:rPr lang="ko-KR" altLang="en-US" sz="2400" dirty="0"/>
              <a:t>추천하는 알고리즘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EA5894-1FAF-3C4C-8178-EBE82D78F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073" y="2533663"/>
            <a:ext cx="2997239" cy="300542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850001-72F6-6FD4-AFD0-D7659ADB712B}"/>
              </a:ext>
            </a:extLst>
          </p:cNvPr>
          <p:cNvSpPr txBox="1"/>
          <p:nvPr/>
        </p:nvSpPr>
        <p:spPr>
          <a:xfrm>
            <a:off x="6632610" y="5294582"/>
            <a:ext cx="3986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Unknown Rating Prediction,</a:t>
            </a:r>
          </a:p>
          <a:p>
            <a:pPr algn="ctr"/>
            <a:r>
              <a:rPr lang="en-US" altLang="ko-KR" b="1" dirty="0"/>
              <a:t>Ranking</a:t>
            </a:r>
            <a:endParaRPr lang="ko-KR" altLang="en-US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70EC23-9B9D-2AA1-727E-E86A31D2C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369" y="2317949"/>
            <a:ext cx="2997239" cy="290117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850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F19219B7-4AD7-854F-D075-DB6AFE02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9F47DE9F-5604-E416-D907-A4234EBD738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1B68EFC0-9649-1A18-ED05-390DC1660478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CC1DEC89-B6A6-BA86-0BBA-2FB7239522A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BE7EA115-CE83-3EF6-4B07-42A54799FB35}"/>
              </a:ext>
            </a:extLst>
          </p:cNvPr>
          <p:cNvSpPr txBox="1"/>
          <p:nvPr/>
        </p:nvSpPr>
        <p:spPr>
          <a:xfrm>
            <a:off x="1805300" y="173194"/>
            <a:ext cx="5627887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시스템이란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55B688-2EBD-37E0-53D6-FBA261949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284" y="935851"/>
            <a:ext cx="6317784" cy="21648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4D422B-4A1E-05A1-775D-F81348AE4D63}"/>
              </a:ext>
            </a:extLst>
          </p:cNvPr>
          <p:cNvSpPr txBox="1"/>
          <p:nvPr/>
        </p:nvSpPr>
        <p:spPr>
          <a:xfrm>
            <a:off x="1574784" y="3218894"/>
            <a:ext cx="654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[Various Subtasks of Recommendation Systems]</a:t>
            </a:r>
            <a:endParaRPr lang="ko-KR" altLang="en-US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1A35275-DCF3-1445-B305-079D3DA1C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321" y="3865225"/>
            <a:ext cx="5093110" cy="192108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06223-FF4D-D941-EAB8-CDAC95A3904F}"/>
              </a:ext>
            </a:extLst>
          </p:cNvPr>
          <p:cNvSpPr txBox="1"/>
          <p:nvPr/>
        </p:nvSpPr>
        <p:spPr>
          <a:xfrm>
            <a:off x="2921672" y="5833140"/>
            <a:ext cx="510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[Illustration of Sequential Recommendation]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D1C9-E092-6B9E-D78C-BF5D69C1C84B}"/>
              </a:ext>
            </a:extLst>
          </p:cNvPr>
          <p:cNvSpPr txBox="1"/>
          <p:nvPr/>
        </p:nvSpPr>
        <p:spPr>
          <a:xfrm>
            <a:off x="2921672" y="6202472"/>
            <a:ext cx="62556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Renqin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Cai,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Jibang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Wu, Aidan San, Chong Wang, and </a:t>
            </a:r>
            <a:r>
              <a:rPr lang="en-US" altLang="ko-KR" sz="12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Hongning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Wang. 2021. Category-aware Collaborative Sequential Recommendation. 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8C57EA7-8290-AC58-3CE9-43F23AA5F66E}"/>
                  </a:ext>
                </a:extLst>
              </p14:cNvPr>
              <p14:cNvContentPartPr/>
              <p14:nvPr/>
            </p14:nvContentPartPr>
            <p14:xfrm>
              <a:off x="3628192" y="1283867"/>
              <a:ext cx="16441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8C57EA7-8290-AC58-3CE9-43F23AA5F6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4204" y="1175867"/>
                <a:ext cx="1751736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8591B2B7-E5C5-681F-7B3F-58E353FD0EDF}"/>
                  </a:ext>
                </a:extLst>
              </p14:cNvPr>
              <p14:cNvContentPartPr/>
              <p14:nvPr/>
            </p14:nvContentPartPr>
            <p14:xfrm>
              <a:off x="1978011" y="1276146"/>
              <a:ext cx="124697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8591B2B7-E5C5-681F-7B3F-58E353FD0E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4014" y="1168146"/>
                <a:ext cx="1354604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F1710A16-18F0-89A2-A13D-7B630AE6D8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8806" y="964046"/>
            <a:ext cx="3070365" cy="21084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573EA3E-1218-A3CE-0D32-2211ACA85518}"/>
                  </a:ext>
                </a:extLst>
              </p14:cNvPr>
              <p14:cNvContentPartPr/>
              <p14:nvPr/>
            </p14:nvContentPartPr>
            <p14:xfrm>
              <a:off x="8858857" y="1222765"/>
              <a:ext cx="193320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573EA3E-1218-A3CE-0D32-2211ACA855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05217" y="1114765"/>
                <a:ext cx="20408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89B8B1D4-F090-B2DD-7B32-94C56B625821}"/>
                  </a:ext>
                </a:extLst>
              </p14:cNvPr>
              <p14:cNvContentPartPr/>
              <p14:nvPr/>
            </p14:nvContentPartPr>
            <p14:xfrm>
              <a:off x="8870377" y="1539038"/>
              <a:ext cx="204768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89B8B1D4-F090-B2DD-7B32-94C56B6258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16377" y="1431038"/>
                <a:ext cx="21553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630239A-4806-F078-6ED8-C2ACDB7B8115}"/>
                  </a:ext>
                </a:extLst>
              </p14:cNvPr>
              <p14:cNvContentPartPr/>
              <p14:nvPr/>
            </p14:nvContentPartPr>
            <p14:xfrm>
              <a:off x="8937337" y="1802725"/>
              <a:ext cx="119880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630239A-4806-F078-6ED8-C2ACDB7B811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83697" y="1695085"/>
                <a:ext cx="1306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883CA266-14B0-E20A-CCA9-B48F8F1C14DB}"/>
                  </a:ext>
                </a:extLst>
              </p14:cNvPr>
              <p14:cNvContentPartPr/>
              <p14:nvPr/>
            </p14:nvContentPartPr>
            <p14:xfrm>
              <a:off x="8947057" y="2176405"/>
              <a:ext cx="260640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883CA266-14B0-E20A-CCA9-B48F8F1C14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93417" y="2068405"/>
                <a:ext cx="27140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2FB906AB-809F-D2A4-2FA6-7019CF71729F}"/>
                  </a:ext>
                </a:extLst>
              </p14:cNvPr>
              <p14:cNvContentPartPr/>
              <p14:nvPr/>
            </p14:nvContentPartPr>
            <p14:xfrm>
              <a:off x="8870377" y="2729834"/>
              <a:ext cx="212256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2FB906AB-809F-D2A4-2FA6-7019CF7172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816737" y="2621834"/>
                <a:ext cx="22302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0E2580F7-94CF-9490-A18A-9637BDB31AD4}"/>
              </a:ext>
            </a:extLst>
          </p:cNvPr>
          <p:cNvSpPr txBox="1"/>
          <p:nvPr/>
        </p:nvSpPr>
        <p:spPr>
          <a:xfrm>
            <a:off x="8494666" y="3177322"/>
            <a:ext cx="36973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[Various methods of Recommendation]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6474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13F49DBE-BCFD-B285-7F08-0136DCC4C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BD097DAB-6596-14E6-B1D6-D9A064A89BDF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8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F68B22CB-4860-1A23-0AD9-13521D39D4EB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492652C-62DD-3CA8-FAD9-13F723E4B7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9F8ECD7A-39D8-92BA-BD21-4877FBE42C2F}"/>
              </a:ext>
            </a:extLst>
          </p:cNvPr>
          <p:cNvSpPr txBox="1"/>
          <p:nvPr/>
        </p:nvSpPr>
        <p:spPr>
          <a:xfrm>
            <a:off x="1805300" y="654799"/>
            <a:ext cx="5627887" cy="74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추천 시스템이란</a:t>
            </a:r>
            <a:r>
              <a:rPr lang="en-US" altLang="ko-KR" sz="28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?</a:t>
            </a:r>
            <a:endParaRPr sz="28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9826590-3004-1D49-958F-9D2207C4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034" y="2619807"/>
            <a:ext cx="6848168" cy="305599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EB9CA0-4394-EB83-8A30-09CD90A4F765}"/>
              </a:ext>
            </a:extLst>
          </p:cNvPr>
          <p:cNvSpPr txBox="1"/>
          <p:nvPr/>
        </p:nvSpPr>
        <p:spPr>
          <a:xfrm>
            <a:off x="1574784" y="5784005"/>
            <a:ext cx="594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[Illustration of KG-aware Recommendation]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AD7207-B8BE-5EC0-0FBD-BDDA862D5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87" y="173194"/>
            <a:ext cx="3950918" cy="32558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8BD070-8228-F94F-1417-DDDC2F6FA9D1}"/>
              </a:ext>
            </a:extLst>
          </p:cNvPr>
          <p:cNvSpPr txBox="1"/>
          <p:nvPr/>
        </p:nvSpPr>
        <p:spPr>
          <a:xfrm>
            <a:off x="1805300" y="6149336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Wang, Xiang, et al. "Explainable reasoning over knowledge graphs for recommendation."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AAAI conference on artificial intelligence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Vol. 33. No. 01. 2019.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287E06-8178-55E0-3186-B69CC1BAAB7B}"/>
              </a:ext>
            </a:extLst>
          </p:cNvPr>
          <p:cNvSpPr txBox="1"/>
          <p:nvPr/>
        </p:nvSpPr>
        <p:spPr>
          <a:xfrm>
            <a:off x="8653436" y="3539614"/>
            <a:ext cx="3322254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[Framework of GNN on bipartite graph and social network graph]</a:t>
            </a:r>
            <a:endParaRPr lang="ko-KR" alt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9FC27-A771-460D-0DF6-523719A384CA}"/>
              </a:ext>
            </a:extLst>
          </p:cNvPr>
          <p:cNvSpPr txBox="1"/>
          <p:nvPr/>
        </p:nvSpPr>
        <p:spPr>
          <a:xfrm>
            <a:off x="8653436" y="4122878"/>
            <a:ext cx="3460955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Wu, </a:t>
            </a:r>
            <a:r>
              <a:rPr lang="en-US" altLang="ko-KR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Shiwen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"Graph neural networks in recommender systems: a survey." </a:t>
            </a:r>
            <a:r>
              <a:rPr lang="en-US" altLang="ko-KR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ACM Computing Surveys</a:t>
            </a:r>
            <a:r>
              <a:rPr lang="en-US" altLang="ko-KR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55.5 (2022): 1-37.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487153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0FEC2E9F-78F5-FF26-F2EA-BB1ACEC80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CC54532-4627-FA4A-6407-11F426837FEA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B4792F5D-845F-BED3-5A1A-C4E6EFD95E5E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3482346E-BACD-6B5B-4733-652CDF6168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815E3F1D-A806-487A-CB10-3A770F71DD13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1BF8E2-169A-0692-0DE1-BFB67A495E6B}"/>
              </a:ext>
            </a:extLst>
          </p:cNvPr>
          <p:cNvSpPr txBox="1"/>
          <p:nvPr/>
        </p:nvSpPr>
        <p:spPr>
          <a:xfrm>
            <a:off x="2369550" y="1182958"/>
            <a:ext cx="82492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추천 시스템의 </a:t>
            </a:r>
            <a:r>
              <a:rPr lang="ko-KR" altLang="en-US" sz="3200" b="1" dirty="0"/>
              <a:t>최신 기술 반영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다양한 데이터셋에 적용 및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인사이트 도출</a:t>
            </a:r>
            <a:endParaRPr lang="en-US" altLang="ko-KR" sz="2800" b="1" dirty="0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7AF75CA-33A0-38CC-D80C-D56C9F7FBAEF}"/>
              </a:ext>
            </a:extLst>
          </p:cNvPr>
          <p:cNvSpPr/>
          <p:nvPr/>
        </p:nvSpPr>
        <p:spPr>
          <a:xfrm>
            <a:off x="6046814" y="2077467"/>
            <a:ext cx="894735" cy="1039761"/>
          </a:xfrm>
          <a:prstGeom prst="downArrow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EED09-8A44-6EE2-8CF8-A75D4994ED5C}"/>
              </a:ext>
            </a:extLst>
          </p:cNvPr>
          <p:cNvSpPr txBox="1"/>
          <p:nvPr/>
        </p:nvSpPr>
        <p:spPr>
          <a:xfrm>
            <a:off x="1878633" y="5371615"/>
            <a:ext cx="3837612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Cold Start (Problem)</a:t>
            </a:r>
          </a:p>
          <a:p>
            <a:r>
              <a:rPr lang="en-US" altLang="ko-KR" sz="2000" dirty="0"/>
              <a:t>:</a:t>
            </a:r>
            <a:r>
              <a:rPr lang="ko-KR" altLang="en-US" sz="2000" dirty="0"/>
              <a:t>초기에 충분한 데이터가 없어 추천을 할 수 없는 문제 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3F8010-C664-2507-BB2F-0DF1A5F87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691" y="4011737"/>
            <a:ext cx="6027276" cy="21804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C3858A-F90B-E956-49C5-8D238CFABAEC}"/>
              </a:ext>
            </a:extLst>
          </p:cNvPr>
          <p:cNvSpPr txBox="1"/>
          <p:nvPr/>
        </p:nvSpPr>
        <p:spPr>
          <a:xfrm>
            <a:off x="5810967" y="619217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Kecki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Veronica, and Alan Said. "Understanding Fairness in Recommender Systems: A Healthcare Perspective." </a:t>
            </a:r>
            <a:r>
              <a:rPr lang="en-US" altLang="ko-KR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18th ACM Conference on Recommender Systems</a:t>
            </a:r>
            <a:r>
              <a:rPr lang="en-US" altLang="ko-KR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2024.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68D32C-0B1E-A053-94F5-A7080049C8A0}"/>
              </a:ext>
            </a:extLst>
          </p:cNvPr>
          <p:cNvSpPr txBox="1"/>
          <p:nvPr/>
        </p:nvSpPr>
        <p:spPr>
          <a:xfrm>
            <a:off x="1878633" y="4024738"/>
            <a:ext cx="3837612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Fairness (</a:t>
            </a:r>
            <a:r>
              <a:rPr lang="ko-KR" altLang="en-US" sz="2400" b="1" dirty="0"/>
              <a:t>공정성</a:t>
            </a:r>
            <a:r>
              <a:rPr lang="en-US" altLang="ko-KR" sz="2400" b="1" dirty="0"/>
              <a:t>)</a:t>
            </a:r>
          </a:p>
          <a:p>
            <a:r>
              <a:rPr lang="en-US" altLang="ko-KR" sz="2000" dirty="0"/>
              <a:t>:</a:t>
            </a:r>
            <a:r>
              <a:rPr lang="ko-KR" altLang="en-US" sz="2000" dirty="0"/>
              <a:t>추천 결과가 </a:t>
            </a:r>
            <a:r>
              <a:rPr lang="en-US" altLang="ko-KR" sz="2000" dirty="0"/>
              <a:t>user, item</a:t>
            </a:r>
            <a:r>
              <a:rPr lang="ko-KR" altLang="en-US" sz="2000" dirty="0"/>
              <a:t>을 모두 공평하게 </a:t>
            </a:r>
            <a:r>
              <a:rPr lang="en-US" altLang="ko-KR" sz="2000" dirty="0"/>
              <a:t>(bias</a:t>
            </a:r>
            <a:r>
              <a:rPr lang="ko-KR" altLang="en-US" sz="2000" dirty="0"/>
              <a:t> </a:t>
            </a:r>
            <a:r>
              <a:rPr lang="en-US" altLang="ko-KR" sz="2000" dirty="0"/>
              <a:t>X)</a:t>
            </a:r>
            <a:r>
              <a:rPr lang="ko-KR" altLang="en-US" sz="2000" dirty="0"/>
              <a:t> 취급했는가</a:t>
            </a:r>
            <a:r>
              <a:rPr lang="en-US" altLang="ko-KR" sz="2000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53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78555AB-7B83-1542-47F9-E9590D0A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F30E0805-30B5-453D-8BBF-C18ECA2258C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74ECD92C-17A7-C2C9-D0BD-7A592AD20173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D6F38A88-C303-9255-0785-E9FE0E2D7D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7C6BDD7F-1492-3584-C149-C0410619E1BC}"/>
              </a:ext>
            </a:extLst>
          </p:cNvPr>
          <p:cNvSpPr txBox="1"/>
          <p:nvPr/>
        </p:nvSpPr>
        <p:spPr>
          <a:xfrm>
            <a:off x="1805300" y="374211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다양한 데이터셋 </a:t>
            </a: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– </a:t>
            </a:r>
            <a:r>
              <a:rPr lang="en-US" altLang="ko-KR" sz="2667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MovieLens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0A3CFC-D25F-4F64-9AB7-02A96EB9C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687" y="1127337"/>
            <a:ext cx="4178313" cy="367080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EE3C1D-5113-BFEB-DAD2-95C662281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897" y="412396"/>
            <a:ext cx="4312170" cy="40312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2FDDB-0370-C3D8-C15C-18FC8D63FCEE}"/>
              </a:ext>
            </a:extLst>
          </p:cNvPr>
          <p:cNvSpPr txBox="1"/>
          <p:nvPr/>
        </p:nvSpPr>
        <p:spPr>
          <a:xfrm>
            <a:off x="6822897" y="4562168"/>
            <a:ext cx="431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[</a:t>
            </a:r>
            <a:r>
              <a:rPr lang="en-US" altLang="ko-KR" b="1" dirty="0" err="1"/>
              <a:t>MovieLens</a:t>
            </a:r>
            <a:r>
              <a:rPr lang="en-US" altLang="ko-KR" b="1" dirty="0"/>
              <a:t> </a:t>
            </a:r>
            <a:r>
              <a:rPr lang="ko-KR" altLang="en-US" b="1" dirty="0"/>
              <a:t>예전 홈페이지</a:t>
            </a:r>
            <a:r>
              <a:rPr lang="en-US" altLang="ko-KR" b="1" dirty="0"/>
              <a:t>]</a:t>
            </a:r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9F5DB-4B21-DCE2-3E23-2F3F439B15CA}"/>
              </a:ext>
            </a:extLst>
          </p:cNvPr>
          <p:cNvSpPr txBox="1"/>
          <p:nvPr/>
        </p:nvSpPr>
        <p:spPr>
          <a:xfrm>
            <a:off x="1917687" y="5109041"/>
            <a:ext cx="5240594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• 100K~32M(2023</a:t>
            </a:r>
            <a:r>
              <a:rPr lang="ko-KR" altLang="en-US" sz="2000" dirty="0"/>
              <a:t>년</a:t>
            </a:r>
            <a:r>
              <a:rPr lang="en-US" altLang="ko-KR" sz="2000" dirty="0"/>
              <a:t>)</a:t>
            </a:r>
            <a:r>
              <a:rPr lang="ko-KR" altLang="en-US" sz="2000" dirty="0"/>
              <a:t>까지의 다양한 크기</a:t>
            </a:r>
            <a:endParaRPr lang="en-US" altLang="ko-KR" sz="2000" dirty="0"/>
          </a:p>
          <a:p>
            <a:r>
              <a:rPr lang="en-US" altLang="ko-KR" sz="2000" dirty="0"/>
              <a:t>• </a:t>
            </a:r>
            <a:r>
              <a:rPr lang="ko-KR" altLang="en-US" sz="2000" dirty="0"/>
              <a:t>가장 대표적인 데이터셋</a:t>
            </a:r>
            <a:endParaRPr lang="en-US" altLang="ko-KR" sz="2000" dirty="0"/>
          </a:p>
          <a:p>
            <a:r>
              <a:rPr lang="en-US" altLang="ko-KR" sz="2000" dirty="0"/>
              <a:t>• </a:t>
            </a:r>
            <a:r>
              <a:rPr lang="ko-KR" altLang="en-US" sz="2000" dirty="0"/>
              <a:t>사용자의 영화에 대한 평점</a:t>
            </a:r>
            <a:r>
              <a:rPr lang="en-US" altLang="ko-KR" sz="2000" dirty="0"/>
              <a:t>(Ratings)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237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4678C539-BFF6-DEB6-FD1E-DF221CB30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27F6C676-564D-361E-230B-FB32839617D2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5A6CA40A-4503-A535-69D1-A41375905103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E5D0FC6-4978-8C86-B637-94F74CEBE1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625F4E26-94F2-6FC8-95C4-BA1D02A511E4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최신 모델 </a:t>
            </a:r>
            <a:r>
              <a:rPr lang="en-US" altLang="ko-KR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 SOTA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F9BBCE-EA12-A8AF-652F-C6D28E8CB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919" y="1223836"/>
            <a:ext cx="6881909" cy="441032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41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D94998BA-4294-0272-C7C9-B71E29548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6A9D4DAB-A98E-E3F0-E964-1B1498855895}"/>
              </a:ext>
            </a:extLst>
          </p:cNvPr>
          <p:cNvSpPr/>
          <p:nvPr/>
        </p:nvSpPr>
        <p:spPr>
          <a:xfrm>
            <a:off x="0" y="-50600"/>
            <a:ext cx="1574800" cy="69592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7AB608AD-0BCB-972E-3D63-E0B5C4C2C7E4}"/>
              </a:ext>
            </a:extLst>
          </p:cNvPr>
          <p:cNvCxnSpPr/>
          <p:nvPr/>
        </p:nvCxnSpPr>
        <p:spPr>
          <a:xfrm>
            <a:off x="230500" y="-50600"/>
            <a:ext cx="0" cy="2916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86CBBEE8-72ED-70ED-8F85-16E1DFB3D3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238266" y="4095533"/>
            <a:ext cx="4051300" cy="157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0E7ED507-11B1-3C3B-5B52-AE2A124856BE}"/>
              </a:ext>
            </a:extLst>
          </p:cNvPr>
          <p:cNvSpPr txBox="1"/>
          <p:nvPr/>
        </p:nvSpPr>
        <p:spPr>
          <a:xfrm>
            <a:off x="1878633" y="409167"/>
            <a:ext cx="6639200" cy="718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ko-KR" altLang="en-US" sz="2667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최신 모델</a:t>
            </a:r>
            <a:endParaRPr sz="2667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F1F3B6-AB10-E966-A5EE-C2470EB17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967" y="288949"/>
            <a:ext cx="7696867" cy="195088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948CC8D-E4ED-B209-CD77-34C451497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284" y="2360056"/>
            <a:ext cx="6925761" cy="209144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E581643-1E23-9C64-7CA2-1AA3BB7DD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8967" y="4571716"/>
            <a:ext cx="7712108" cy="2179509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6815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2871427-9934-43b5-adf1-35176e2cfa7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F0817766C077B46A0BD34B46A61B7E8" ma:contentTypeVersion="12" ma:contentTypeDescription="새 문서를 만듭니다." ma:contentTypeScope="" ma:versionID="98ddfbdc6ea176680e814876c3830cbc">
  <xsd:schema xmlns:xsd="http://www.w3.org/2001/XMLSchema" xmlns:xs="http://www.w3.org/2001/XMLSchema" xmlns:p="http://schemas.microsoft.com/office/2006/metadata/properties" xmlns:ns3="32871427-9934-43b5-adf1-35176e2cfa70" targetNamespace="http://schemas.microsoft.com/office/2006/metadata/properties" ma:root="true" ma:fieldsID="8af901a48fd948d2cc9dfbce4d7e0208" ns3:_="">
    <xsd:import namespace="32871427-9934-43b5-adf1-35176e2cfa7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871427-9934-43b5-adf1-35176e2cfa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27D0B5-BF96-4D49-9A20-CCE4E515CB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02AD0C-2BB5-46E9-865B-75FCD954E8EB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32871427-9934-43b5-adf1-35176e2cfa70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639EEC1-0648-4AA9-9E7C-F44E8A8FB0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871427-9934-43b5-adf1-35176e2cfa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312</Words>
  <Application>Microsoft Office PowerPoint</Application>
  <PresentationFormat>와이드스크린</PresentationFormat>
  <Paragraphs>55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NanumGothic ExtraBold</vt:lpstr>
      <vt:lpstr>NanumGothic</vt:lpstr>
      <vt:lpstr>맑은 고딕</vt:lpstr>
      <vt:lpstr>Arial</vt:lpstr>
      <vt:lpstr>Calibri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한승원</dc:creator>
  <cp:lastModifiedBy>한승원</cp:lastModifiedBy>
  <cp:revision>2</cp:revision>
  <dcterms:created xsi:type="dcterms:W3CDTF">2025-07-08T03:42:01Z</dcterms:created>
  <dcterms:modified xsi:type="dcterms:W3CDTF">2025-07-08T06:12:58Z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0x0101002F0817766C077B46A0BD34B46A61B7E8</vt:lpwstr>
  </property>
</Properties>
</file>