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73" autoAdjust="0"/>
  </p:normalViewPr>
  <p:slideViewPr>
    <p:cSldViewPr snapToGrid="0">
      <p:cViewPr>
        <p:scale>
          <a:sx n="102" d="100"/>
          <a:sy n="102" d="100"/>
        </p:scale>
        <p:origin x="3492" y="1458"/>
      </p:cViewPr>
      <p:guideLst>
        <p:guide orient="horz" pos="1620"/>
        <p:guide pos="2880"/>
      </p:guideLst>
    </p:cSldViewPr>
  </p:slideViewPr>
  <p:notesTextViewPr>
    <p:cViewPr>
      <p:scale>
        <a:sx n="98" d="100"/>
        <a:sy n="98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88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50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02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95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71600" y="744575"/>
            <a:ext cx="7460708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71592" y="2834125"/>
            <a:ext cx="7460708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262063" y="211662"/>
            <a:ext cx="75702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262063" y="952449"/>
            <a:ext cx="3629025" cy="3557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486400" y="952450"/>
            <a:ext cx="3345902" cy="3557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257300" y="115249"/>
            <a:ext cx="77638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" name="Google Shape;7;p1">
            <a:extLst>
              <a:ext uri="{FF2B5EF4-FFF2-40B4-BE49-F238E27FC236}">
                <a16:creationId xmlns:a16="http://schemas.microsoft.com/office/drawing/2014/main" id="{33A3282C-C3FB-751F-D142-758647AB5E86}"/>
              </a:ext>
            </a:extLst>
          </p:cNvPr>
          <p:cNvSpPr txBox="1">
            <a:spLocks noGrp="1"/>
          </p:cNvSpPr>
          <p:nvPr>
            <p:ph idx="1" hasCustomPrompt="1"/>
          </p:nvPr>
        </p:nvSpPr>
        <p:spPr>
          <a:xfrm>
            <a:off x="1257300" y="801232"/>
            <a:ext cx="7763858" cy="425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●"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Char char="○"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-US" dirty="0"/>
              <a:t>Level-1</a:t>
            </a:r>
          </a:p>
          <a:p>
            <a:pPr lvl="1"/>
            <a:r>
              <a:rPr lang="en-US" dirty="0"/>
              <a:t>Level-2</a:t>
            </a:r>
          </a:p>
          <a:p>
            <a:pPr lvl="2"/>
            <a:r>
              <a:rPr lang="en-US" dirty="0"/>
              <a:t>Level-3</a:t>
            </a:r>
          </a:p>
          <a:p>
            <a:pPr lvl="3"/>
            <a:r>
              <a:rPr lang="en-US" dirty="0"/>
              <a:t>Level-4</a:t>
            </a:r>
          </a:p>
          <a:p>
            <a:pPr lvl="1"/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0150" y="445025"/>
            <a:ext cx="76321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0150" y="1152475"/>
            <a:ext cx="76321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CC5E03-54BD-8E99-88DD-4FC9E3F2AE4C}"/>
              </a:ext>
            </a:extLst>
          </p:cNvPr>
          <p:cNvGrpSpPr/>
          <p:nvPr userDrawn="1"/>
        </p:nvGrpSpPr>
        <p:grpSpPr>
          <a:xfrm>
            <a:off x="-12" y="-37950"/>
            <a:ext cx="1181112" cy="5219400"/>
            <a:chOff x="-12" y="-37950"/>
            <a:chExt cx="1181112" cy="5219400"/>
          </a:xfrm>
        </p:grpSpPr>
        <p:sp>
          <p:nvSpPr>
            <p:cNvPr id="3" name="Google Shape;80;p16">
              <a:extLst>
                <a:ext uri="{FF2B5EF4-FFF2-40B4-BE49-F238E27FC236}">
                  <a16:creationId xmlns:a16="http://schemas.microsoft.com/office/drawing/2014/main" id="{2ADFFD45-79DA-76DD-10F5-D2EB21E37508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81;p16">
              <a:extLst>
                <a:ext uri="{FF2B5EF4-FFF2-40B4-BE49-F238E27FC236}">
                  <a16:creationId xmlns:a16="http://schemas.microsoft.com/office/drawing/2014/main" id="{EB63AC1F-9D76-4027-E636-9928807B04B9}"/>
                </a:ext>
              </a:extLst>
            </p:cNvPr>
            <p:cNvCxnSpPr/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" name="Google Shape;82;p16">
              <a:extLst>
                <a:ext uri="{FF2B5EF4-FFF2-40B4-BE49-F238E27FC236}">
                  <a16:creationId xmlns:a16="http://schemas.microsoft.com/office/drawing/2014/main" id="{7B4C0736-C94F-8AC8-0CF0-982850DB89DC}"/>
                </a:ext>
              </a:extLst>
            </p:cNvPr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추천 시스템 </a:t>
            </a:r>
            <a:r>
              <a:rPr lang="en-US" altLang="ko-KR" sz="2500" b="1" dirty="0">
                <a:solidFill>
                  <a:srgbClr val="19264B"/>
                </a:solidFill>
              </a:rPr>
              <a:t>1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</a:rPr>
              <a:t>2025.07.29</a:t>
            </a:r>
            <a:endParaRPr lang="ko-KR" altLang="en-US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정인혁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B2374-E35F-0E26-38A0-BE8AF78F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CB452-8541-CB49-FC79-3CC66DAA4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Recommendation Problem</a:t>
            </a:r>
          </a:p>
          <a:p>
            <a:endParaRPr lang="en-US" altLang="ko-KR" dirty="0"/>
          </a:p>
          <a:p>
            <a:r>
              <a:rPr lang="en-US" altLang="ko-KR" dirty="0"/>
              <a:t>How recommendations are made</a:t>
            </a:r>
          </a:p>
          <a:p>
            <a:endParaRPr lang="en-US" altLang="ko-KR" dirty="0"/>
          </a:p>
          <a:p>
            <a:r>
              <a:rPr lang="en-US" altLang="ko-KR" dirty="0"/>
              <a:t>How to implement the recommender system</a:t>
            </a:r>
          </a:p>
          <a:p>
            <a:endParaRPr lang="en-US" altLang="ko-KR" dirty="0"/>
          </a:p>
          <a:p>
            <a:r>
              <a:rPr lang="en-US" altLang="ko-KR" dirty="0"/>
              <a:t>Our focus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594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02464-B5F0-3AF0-71F5-59D508881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Recommendation Problem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5F5B2CC-9B29-B707-9A14-16B01BF22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problem of estimating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ratings</a:t>
                </a:r>
                <a:r>
                  <a:rPr lang="en-US" altLang="ko-KR" dirty="0"/>
                  <a:t> given by user to other items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ko-KR" altLang="en-US" b="0" dirty="0"/>
                  <a:t> </a:t>
                </a:r>
                <a:r>
                  <a:rPr lang="en-US" altLang="ko-KR" b="0" dirty="0"/>
                  <a:t>: the set of all users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ko-KR" dirty="0"/>
                  <a:t> : the set of all possible items that can be recommended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dirty="0"/>
                  <a:t> : Utility function that measures the usefulness item to user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ko-KR" b="0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b="0" dirty="0"/>
              </a:p>
              <a:p>
                <a:pPr marL="114300" indent="0">
                  <a:buNone/>
                </a:pPr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5F5B2CC-9B29-B707-9A14-16B01BF22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F561DE-9621-7466-FEEA-E1F4FA4D9487}"/>
                  </a:ext>
                </a:extLst>
              </p:cNvPr>
              <p:cNvSpPr txBox="1"/>
              <p:nvPr/>
            </p:nvSpPr>
            <p:spPr>
              <a:xfrm>
                <a:off x="1788960" y="3972936"/>
                <a:ext cx="6097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800" dirty="0"/>
                  <a:t>Choose such item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that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maximizes the user’s utility</a:t>
                </a:r>
                <a:endParaRPr lang="ko-KR" alt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F561DE-9621-7466-FEEA-E1F4FA4D9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960" y="3972936"/>
                <a:ext cx="6097740" cy="369332"/>
              </a:xfrm>
              <a:prstGeom prst="rect">
                <a:avLst/>
              </a:prstGeom>
              <a:blipFill>
                <a:blip r:embed="rId4"/>
                <a:stretch>
                  <a:fillRect l="-799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37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FAA76-D5DA-E973-B741-1C74B1D96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recommendations are made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69485-77D6-09BC-3624-EC7FCB94A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Content-based recommendations</a:t>
            </a:r>
          </a:p>
          <a:p>
            <a:pPr lvl="1"/>
            <a:r>
              <a:rPr lang="en-US" altLang="ko-KR" dirty="0"/>
              <a:t>Recommend items similar to the ones the user preferred in the past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D932A8-D83B-AFA1-7307-2482CF0147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4"/>
          <a:stretch>
            <a:fillRect/>
          </a:stretch>
        </p:blipFill>
        <p:spPr bwMode="auto">
          <a:xfrm>
            <a:off x="3276165" y="1816067"/>
            <a:ext cx="2591671" cy="293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11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584AD-0827-509B-FD94-E44551871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CADBB-F8EC-39EE-7DDF-D51E826F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recommendations are made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4D68B-4BBC-C89A-591A-33CFD664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Collaborative recommendations</a:t>
            </a:r>
          </a:p>
          <a:p>
            <a:pPr lvl="1"/>
            <a:r>
              <a:rPr lang="en-US" altLang="ko-KR" dirty="0"/>
              <a:t>Recommend items that people with similar tastes and preferences liked in the past</a:t>
            </a:r>
          </a:p>
          <a:p>
            <a:pPr lvl="1"/>
            <a:endParaRPr lang="en-US" altLang="ko-K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9DF6148-79D9-8C23-2459-75110C5A8B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17"/>
          <a:stretch>
            <a:fillRect/>
          </a:stretch>
        </p:blipFill>
        <p:spPr bwMode="auto">
          <a:xfrm>
            <a:off x="3229547" y="1722015"/>
            <a:ext cx="2684907" cy="293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78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E2811-54A3-9968-4AED-D7BE561C9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136A8-3873-8B9B-039F-4C9422DC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recommendations are made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4B5FC0-FCA2-1694-1720-2AFD44C7D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Hybrid approaches</a:t>
            </a:r>
          </a:p>
          <a:p>
            <a:pPr lvl="1"/>
            <a:r>
              <a:rPr lang="en-US" altLang="ko-KR" dirty="0"/>
              <a:t>Combine collaborative and content-based method</a:t>
            </a:r>
          </a:p>
        </p:txBody>
      </p:sp>
    </p:spTree>
    <p:extLst>
      <p:ext uri="{BB962C8B-B14F-4D97-AF65-F5344CB8AC3E}">
        <p14:creationId xmlns:p14="http://schemas.microsoft.com/office/powerpoint/2010/main" val="3780371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DCA36-22DC-41C2-6333-A3C3AB83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implement the recommender system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46958-AA26-D4B4-DBC3-78B47FA0A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Graph-based recommender system</a:t>
            </a:r>
          </a:p>
          <a:p>
            <a:pPr lvl="1"/>
            <a:r>
              <a:rPr lang="en-US" altLang="ko-KR" dirty="0"/>
              <a:t>Can represent user-item relations to bipartite graph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B4BB81-44A0-0C69-65CB-3EC92A903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344" y="1712675"/>
            <a:ext cx="5070925" cy="321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25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AF06F-0F59-BAC2-8139-EA69A7C6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Our focus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F4C7CB-EEDC-AFFC-3FDC-AEABC369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Hypergraph</a:t>
            </a:r>
          </a:p>
          <a:p>
            <a:pPr lvl="1"/>
            <a:r>
              <a:rPr lang="en-US" altLang="ko-KR" dirty="0"/>
              <a:t>A graph in which an edge can connect more than two vertices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D41F1F-B324-EF66-A292-9CAEDC0D9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857" y="2147803"/>
            <a:ext cx="5834743" cy="218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86754-64CA-D73C-580B-4E189D67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Our focus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56153-E0AE-3BEE-7B4A-6CBF9B9EB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Why the hypergraph is important?</a:t>
            </a:r>
          </a:p>
          <a:p>
            <a:pPr lvl="1"/>
            <a:r>
              <a:rPr lang="en-US" altLang="ko-KR" dirty="0"/>
              <a:t>Unable to recover hypergraphs from simple graphs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AAB1790-7932-9987-13EB-CAF1D384F651}"/>
              </a:ext>
            </a:extLst>
          </p:cNvPr>
          <p:cNvGrpSpPr/>
          <p:nvPr/>
        </p:nvGrpSpPr>
        <p:grpSpPr>
          <a:xfrm>
            <a:off x="1342375" y="2276050"/>
            <a:ext cx="7593708" cy="2066218"/>
            <a:chOff x="323528" y="1707565"/>
            <a:chExt cx="8384281" cy="234347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04777FE-DD75-8381-141C-2A8B10EE0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528" y="1892116"/>
              <a:ext cx="2501116" cy="1974377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795BBE3-2E12-B6AC-8842-47C28ECF8939}"/>
                </a:ext>
              </a:extLst>
            </p:cNvPr>
            <p:cNvGrpSpPr/>
            <p:nvPr/>
          </p:nvGrpSpPr>
          <p:grpSpPr>
            <a:xfrm>
              <a:off x="6206693" y="1894213"/>
              <a:ext cx="2501116" cy="1974377"/>
              <a:chOff x="6206693" y="1894213"/>
              <a:chExt cx="2501116" cy="1974377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E07010E9-DBE0-E23F-7CCA-7BB1003D44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06693" y="1894213"/>
                <a:ext cx="2501116" cy="1974377"/>
              </a:xfrm>
              <a:prstGeom prst="rect">
                <a:avLst/>
              </a:prstGeom>
            </p:spPr>
          </p:pic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5E37EFE-C428-A68A-C5E5-727405066C6D}"/>
                  </a:ext>
                </a:extLst>
              </p:cNvPr>
              <p:cNvSpPr/>
              <p:nvPr/>
            </p:nvSpPr>
            <p:spPr>
              <a:xfrm>
                <a:off x="6440214" y="3097924"/>
                <a:ext cx="922283" cy="370490"/>
              </a:xfrm>
              <a:prstGeom prst="ellipse">
                <a:avLst/>
              </a:prstGeom>
              <a:noFill/>
              <a:ln>
                <a:solidFill>
                  <a:srgbClr val="0030FC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05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05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05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05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05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05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05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05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05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endParaRPr lang="ko-KR" altLang="en-US"/>
              </a:p>
            </p:txBody>
          </p: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9B6337E-2192-0849-146C-9D40EB8A5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8719" y="1707565"/>
              <a:ext cx="2133898" cy="2343477"/>
            </a:xfrm>
            <a:prstGeom prst="rect">
              <a:avLst/>
            </a:prstGeom>
          </p:spPr>
        </p:pic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E40BC01-15B7-9386-BF92-821E61CB3BB9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2824644" y="2879304"/>
              <a:ext cx="624075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4F815D54-5740-41A8-C757-1B97FAF9D9A4}"/>
                </a:ext>
              </a:extLst>
            </p:cNvPr>
            <p:cNvCxnSpPr>
              <a:stCxn id="7" idx="3"/>
              <a:endCxn id="10" idx="1"/>
            </p:cNvCxnSpPr>
            <p:nvPr/>
          </p:nvCxnSpPr>
          <p:spPr>
            <a:xfrm>
              <a:off x="5582617" y="2879304"/>
              <a:ext cx="624076" cy="209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3522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189</Words>
  <Application>Microsoft Office PowerPoint</Application>
  <PresentationFormat>화면 슬라이드 쇼(16:9)</PresentationFormat>
  <Paragraphs>42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Cambria Math</vt:lpstr>
      <vt:lpstr>Simple Light</vt:lpstr>
      <vt:lpstr>PowerPoint 프레젠테이션</vt:lpstr>
      <vt:lpstr>Content</vt:lpstr>
      <vt:lpstr>The Recommendation Problem</vt:lpstr>
      <vt:lpstr>How recommendations are made  </vt:lpstr>
      <vt:lpstr>How recommendations are made  </vt:lpstr>
      <vt:lpstr>How recommendations are made  </vt:lpstr>
      <vt:lpstr>How to implement the recommender system </vt:lpstr>
      <vt:lpstr>Our focus</vt:lpstr>
      <vt:lpstr>Our 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인혁 정</cp:lastModifiedBy>
  <cp:revision>18</cp:revision>
  <dcterms:modified xsi:type="dcterms:W3CDTF">2025-07-29T10:03:03Z</dcterms:modified>
</cp:coreProperties>
</file>