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3" r:id="rId5"/>
    <p:sldId id="282" r:id="rId6"/>
    <p:sldId id="284" r:id="rId7"/>
    <p:sldId id="267" r:id="rId8"/>
    <p:sldId id="285" r:id="rId9"/>
    <p:sldId id="286" r:id="rId10"/>
    <p:sldId id="269" r:id="rId11"/>
    <p:sldId id="276" r:id="rId12"/>
    <p:sldId id="27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.0500006@gmail.com" userId="5a23a7bd270b6b26" providerId="LiveId" clId="{BB0375D3-AF20-4EE9-8E04-211D843166D3}"/>
    <pc:docChg chg="modSld">
      <pc:chgData name="mh.0500006@gmail.com" userId="5a23a7bd270b6b26" providerId="LiveId" clId="{BB0375D3-AF20-4EE9-8E04-211D843166D3}" dt="2025-07-29T02:11:18.205" v="0" actId="1076"/>
      <pc:docMkLst>
        <pc:docMk/>
      </pc:docMkLst>
      <pc:sldChg chg="modSp mod">
        <pc:chgData name="mh.0500006@gmail.com" userId="5a23a7bd270b6b26" providerId="LiveId" clId="{BB0375D3-AF20-4EE9-8E04-211D843166D3}" dt="2025-07-29T02:11:18.205" v="0" actId="1076"/>
        <pc:sldMkLst>
          <pc:docMk/>
          <pc:sldMk cId="0" sldId="259"/>
        </pc:sldMkLst>
        <pc:spChg chg="mod">
          <ac:chgData name="mh.0500006@gmail.com" userId="5a23a7bd270b6b26" providerId="LiveId" clId="{BB0375D3-AF20-4EE9-8E04-211D843166D3}" dt="2025-07-29T02:11:18.205" v="0" actId="1076"/>
          <ac:spMkLst>
            <pc:docMk/>
            <pc:sldMk cId="0" sldId="259"/>
            <ac:spMk id="3" creationId="{5A8C8EAE-862F-3B20-3413-FCC18076C0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996F52C-8E00-6A57-77AB-F6371DE2C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A802264-B450-5B39-5C34-8DE8A2450A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5358AB8-C74D-B8EC-B761-E02C16486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649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AB6FD40-1C6A-48B4-144E-7A76ADB4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B86DD3D-1A45-E746-7D90-88F78F0DC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AEAE78EF-CA35-F61A-B5A9-0BD6B588C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41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CBDEB0A-C772-348F-AF81-0DA5E0E0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3B23B72-F599-505C-FC29-4F86ECBBF6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51E07B03-2FC8-03AD-7677-06BA6AB23C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2957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6366989-C1B1-935C-F455-85126C91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1D91B9C-1151-9A2C-1BE7-C39C94DC5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5753A15-2441-1250-BAA3-F501356FA0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3367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B6D61653-D5AA-5462-7857-D29CE8A4F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C99A559D-EFD8-44DF-6924-27E0D301AD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986DDA7-6A08-F0C5-55FB-CC8971E826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088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FEE8744-7ACC-BBF6-CE05-473EC85C3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34CF5A4-6362-02EE-0E63-3FB76270DC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7F780BD-B35E-9487-6E0B-183569C8B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65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2DF97961-B481-F781-F374-AFF0FF78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5B1753D-C44C-22CE-5656-05D22E0876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9AAFB5A3-7663-6208-2B33-CC24A1DE39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52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DF158C4-4126-CE07-69D1-98CF0AA4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DC8E429-C08B-3058-4F7E-51D900E46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F6433B9E-3643-8FBE-11C6-39F186DC6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59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D0617E9-BE97-5AE4-2562-39C97C02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E055444-783F-6FBF-4FD8-956A74119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B355BC4-FEF1-C146-6890-9795DD2AD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164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49275" y="2995800"/>
            <a:ext cx="6846988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하계 컨퍼런스 </a:t>
            </a:r>
            <a:r>
              <a:rPr lang="en-US" altLang="ko" sz="2500" b="1" dirty="0">
                <a:solidFill>
                  <a:srgbClr val="19264B"/>
                </a:solidFill>
              </a:rPr>
              <a:t>MM</a:t>
            </a:r>
            <a:r>
              <a:rPr lang="ko-KR" altLang="en-US" sz="2500" b="1" dirty="0">
                <a:solidFill>
                  <a:srgbClr val="19264B"/>
                </a:solidFill>
              </a:rPr>
              <a:t> </a:t>
            </a:r>
            <a:r>
              <a:rPr lang="en-US" altLang="ko-KR" sz="2500" b="1" dirty="0">
                <a:solidFill>
                  <a:srgbClr val="19264B"/>
                </a:solidFill>
              </a:rPr>
              <a:t>2</a:t>
            </a:r>
            <a:r>
              <a:rPr lang="ko-KR" altLang="en-US" sz="2500" b="1" dirty="0">
                <a:solidFill>
                  <a:srgbClr val="19264B"/>
                </a:solidFill>
              </a:rPr>
              <a:t>팀 중간 발표</a:t>
            </a:r>
            <a:endParaRPr lang="en-US" altLang="ko-KR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7.30.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b="1" dirty="0">
                <a:solidFill>
                  <a:srgbClr val="19264B"/>
                </a:solidFill>
              </a:rPr>
              <a:t>발표자: </a:t>
            </a:r>
            <a:r>
              <a:rPr lang="ko-KR" altLang="en-US" sz="1100" b="1" dirty="0">
                <a:solidFill>
                  <a:srgbClr val="19264B"/>
                </a:solidFill>
              </a:rPr>
              <a:t>황민아</a:t>
            </a:r>
            <a:endParaRPr sz="1100" b="1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0CF5895-8F4E-6835-C978-1F66488E6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062BAE6-33F5-E0DC-675B-5958324A438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E553575C-1E69-6613-E012-13AC9CA01C1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99A3B2A-DE36-53A0-5EB1-8E4E7FA2EF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57A95D2-CB69-9B93-0F03-8AC51C2C6AB9}"/>
              </a:ext>
            </a:extLst>
          </p:cNvPr>
          <p:cNvSpPr txBox="1"/>
          <p:nvPr/>
        </p:nvSpPr>
        <p:spPr>
          <a:xfrm>
            <a:off x="1408975" y="306875"/>
            <a:ext cx="599935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Experiments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883817-2E7E-B7A4-F58C-12F29086165F}"/>
              </a:ext>
            </a:extLst>
          </p:cNvPr>
          <p:cNvSpPr txBox="1"/>
          <p:nvPr/>
        </p:nvSpPr>
        <p:spPr>
          <a:xfrm>
            <a:off x="1481247" y="1448698"/>
            <a:ext cx="4159762" cy="2960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/>
              <a:t>Unimodal vs Multimodal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현재 단일 모델을 통해 예측을 수행한 모델과 우리 아키텍처로 예측을 수행한 모델의 결과를 비교한 실험을 진행하였음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단일 모델은 학습이 제대로 진행되지 않거나 </a:t>
            </a:r>
            <a:r>
              <a:rPr lang="ko-KR" altLang="en-US" dirty="0" err="1"/>
              <a:t>정답률이</a:t>
            </a:r>
            <a:r>
              <a:rPr lang="ko-KR" altLang="en-US" dirty="0"/>
              <a:t> 우리 모델의 결과보다 낮았음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→ 우리 모델이 두 정보를 효과적으로 융합하였음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6F158C-4E91-4E3F-7361-2CCEDA23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060" y="2722819"/>
            <a:ext cx="2914028" cy="168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961A150-0135-F974-BD6E-9FDEF930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64A46FE-9B9F-A32F-7EF6-9689C83DEAE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9920D7E-5085-3071-3BDB-2C4992C1A43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5D257DA-9EC5-91F4-EAD6-431EEF368C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116548AD-21A5-074B-E082-1A67830CF02D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Roadmap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D4AC0-6EA2-B2A1-0B12-9CC78FCF2118}"/>
              </a:ext>
            </a:extLst>
          </p:cNvPr>
          <p:cNvSpPr txBox="1"/>
          <p:nvPr/>
        </p:nvSpPr>
        <p:spPr>
          <a:xfrm>
            <a:off x="1353963" y="920472"/>
            <a:ext cx="645160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b="1" dirty="0"/>
              <a:t>추가 실험 진행 예정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모델의 일반화 성능을 증명하기 위해 </a:t>
            </a:r>
            <a:r>
              <a:rPr lang="en-US" altLang="ko-KR" dirty="0"/>
              <a:t>Cancer </a:t>
            </a:r>
            <a:r>
              <a:rPr lang="ko-KR" altLang="en-US" dirty="0"/>
              <a:t>데이터에도 적용해볼 예정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2. </a:t>
            </a:r>
            <a:r>
              <a:rPr lang="ko-KR" altLang="en-US" b="1" dirty="0"/>
              <a:t>추가 실험 진행 예정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논문 작성 마무리 단계에 있음</a:t>
            </a:r>
            <a:r>
              <a:rPr lang="en-US" altLang="ko-KR" dirty="0"/>
              <a:t>. Feedback</a:t>
            </a:r>
            <a:r>
              <a:rPr lang="ko-KR" altLang="en-US" dirty="0"/>
              <a:t>을 거친 후 완성할 예정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3. </a:t>
            </a:r>
            <a:r>
              <a:rPr lang="ko-KR" altLang="en-US" b="1" dirty="0"/>
              <a:t>논문 제출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 ICTC 2025 </a:t>
            </a:r>
            <a:r>
              <a:rPr lang="ko-KR" altLang="en-US" dirty="0"/>
              <a:t>제출 예정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2056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F3D2733-ADA8-8B7A-F3F8-BD56EBBBB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BE7BBD3-478E-E8DC-1F73-C53CDC29626D}"/>
              </a:ext>
            </a:extLst>
          </p:cNvPr>
          <p:cNvSpPr/>
          <p:nvPr/>
        </p:nvSpPr>
        <p:spPr>
          <a:xfrm>
            <a:off x="0" y="-37950"/>
            <a:ext cx="918464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1A39314-F054-AA15-6DB2-98B9A1D0058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D92993E-C9DC-3773-F505-9AADC3DA8F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3FBA4906-18AE-3C24-BE02-498F5EEEFB7C}"/>
              </a:ext>
            </a:extLst>
          </p:cNvPr>
          <p:cNvSpPr txBox="1"/>
          <p:nvPr/>
        </p:nvSpPr>
        <p:spPr>
          <a:xfrm>
            <a:off x="2739935" y="2125489"/>
            <a:ext cx="4427945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r>
              <a:rPr lang="en-US" altLang="ko-KR" sz="4000" b="1" dirty="0">
                <a:solidFill>
                  <a:schemeClr val="bg1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. </a:t>
            </a:r>
            <a:endParaRPr sz="4000" b="1" dirty="0">
              <a:solidFill>
                <a:schemeClr val="bg1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87917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프로젝트</a:t>
            </a:r>
            <a:r>
              <a:rPr lang="ko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00553" y="1421557"/>
            <a:ext cx="3043447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1: </a:t>
            </a:r>
            <a:r>
              <a:rPr lang="ko-KR" altLang="en-US" b="1" dirty="0" err="1">
                <a:latin typeface="+mj-lt"/>
              </a:rPr>
              <a:t>오규안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(AI)</a:t>
            </a:r>
            <a:endParaRPr b="1" dirty="0">
              <a:latin typeface="+mj-l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2: </a:t>
            </a:r>
            <a:r>
              <a:rPr lang="ko-KR" altLang="en-US" b="1" dirty="0">
                <a:latin typeface="+mj-lt"/>
              </a:rPr>
              <a:t>이성욱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3: </a:t>
            </a:r>
            <a:r>
              <a:rPr lang="ko-KR" altLang="en-US" b="1" dirty="0" err="1">
                <a:latin typeface="+mj-lt"/>
              </a:rPr>
              <a:t>양희원</a:t>
            </a:r>
            <a:r>
              <a:rPr lang="ko-KR" altLang="en-US" b="1" dirty="0">
                <a:latin typeface="+mj-lt"/>
              </a:rPr>
              <a:t> </a:t>
            </a:r>
            <a:r>
              <a:rPr lang="en-US" altLang="ko-KR" b="1" dirty="0">
                <a:latin typeface="+mj-lt"/>
              </a:rPr>
              <a:t>(AI)</a:t>
            </a:r>
          </a:p>
          <a:p>
            <a:pPr>
              <a:lnSpc>
                <a:spcPct val="200000"/>
              </a:lnSpc>
            </a:pPr>
            <a:r>
              <a:rPr lang="ko-KR" altLang="en-US" b="1" dirty="0">
                <a:latin typeface="+mj-lt"/>
              </a:rPr>
              <a:t>프로젝트원 </a:t>
            </a:r>
            <a:r>
              <a:rPr lang="en-US" altLang="ko-KR" b="1" dirty="0">
                <a:latin typeface="+mj-lt"/>
              </a:rPr>
              <a:t>4: </a:t>
            </a:r>
            <a:r>
              <a:rPr lang="ko-KR" altLang="en-US" b="1" dirty="0">
                <a:latin typeface="+mj-lt"/>
              </a:rPr>
              <a:t>황민아 </a:t>
            </a:r>
            <a:r>
              <a:rPr lang="en-US" altLang="ko-KR" b="1" dirty="0">
                <a:latin typeface="+mj-lt"/>
              </a:rPr>
              <a:t>(AI)</a:t>
            </a:r>
            <a:endParaRPr lang="ko-KR" altLang="en-US" b="1" dirty="0">
              <a:latin typeface="+mj-lt"/>
            </a:endParaRP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b="1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871ED-178B-3EE5-1B3D-60200F423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173" y="1055550"/>
            <a:ext cx="2515750" cy="30430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프로젝트 주제</a:t>
            </a:r>
          </a:p>
        </p:txBody>
      </p:sp>
      <p:sp>
        <p:nvSpPr>
          <p:cNvPr id="3" name="Google Shape;83;p16">
            <a:extLst>
              <a:ext uri="{FF2B5EF4-FFF2-40B4-BE49-F238E27FC236}">
                <a16:creationId xmlns:a16="http://schemas.microsoft.com/office/drawing/2014/main" id="{5A8C8EAE-862F-3B20-3413-FCC18076C09A}"/>
              </a:ext>
            </a:extLst>
          </p:cNvPr>
          <p:cNvSpPr txBox="1"/>
          <p:nvPr/>
        </p:nvSpPr>
        <p:spPr>
          <a:xfrm>
            <a:off x="1037181" y="2299715"/>
            <a:ext cx="7779297" cy="467790"/>
          </a:xfrm>
          <a:prstGeom prst="rect">
            <a:avLst/>
          </a:prstGeom>
          <a:noFill/>
          <a:ln w="25400"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en-US" altLang="ko-KR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“Distillation</a:t>
            </a:r>
            <a:r>
              <a:rPr lang="ko-KR" altLang="en-US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과 </a:t>
            </a:r>
            <a:r>
              <a:rPr lang="en-US" altLang="ko-KR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Gating</a:t>
            </a:r>
            <a:r>
              <a:rPr lang="ko-KR" altLang="en-US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을 이용한 </a:t>
            </a:r>
            <a:r>
              <a:rPr lang="en-US" altLang="ko-KR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2</a:t>
            </a:r>
            <a:r>
              <a:rPr lang="ko-KR" altLang="en-US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단계 </a:t>
            </a:r>
            <a:r>
              <a:rPr lang="ko-KR" altLang="en-US" sz="1600" b="1" dirty="0" err="1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멀티모달</a:t>
            </a:r>
            <a:r>
              <a:rPr lang="ko-KR" altLang="en-US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 학습</a:t>
            </a:r>
            <a:r>
              <a:rPr lang="en-US" altLang="ko-KR" sz="1600" b="1" dirty="0">
                <a:solidFill>
                  <a:srgbClr val="19264B"/>
                </a:solidFill>
                <a:latin typeface="+mj-lt"/>
                <a:ea typeface="NanumGothic ExtraBold"/>
                <a:cs typeface="NanumGothic ExtraBold"/>
                <a:sym typeface="NanumGothic ExtraBold"/>
              </a:rPr>
              <a:t>”</a:t>
            </a:r>
            <a:endParaRPr sz="1600" b="1" dirty="0">
              <a:solidFill>
                <a:srgbClr val="19264B"/>
              </a:solidFill>
              <a:latin typeface="+mj-lt"/>
              <a:ea typeface="NanumGothic ExtraBold"/>
              <a:cs typeface="NanumGothic ExtraBold"/>
              <a:sym typeface="NanumGothic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076BEF8C-D759-E3DE-0AE3-AB2FB591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032CB37-8451-340D-50B8-B33271099F2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A179CEA1-4004-0989-FB6E-2F839D3981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917929B-2CFF-ADB7-8102-6E57F749C4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2A41209-F489-C87B-640E-4776F067C75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Dataset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7AD93-9976-D394-8414-738B242C4B5A}"/>
              </a:ext>
            </a:extLst>
          </p:cNvPr>
          <p:cNvSpPr txBox="1"/>
          <p:nvPr/>
        </p:nvSpPr>
        <p:spPr>
          <a:xfrm>
            <a:off x="1408975" y="422063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COVID-19 NY Dataset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21C57-AD20-0792-BB5E-8E35F38FDD61}"/>
              </a:ext>
            </a:extLst>
          </p:cNvPr>
          <p:cNvSpPr txBox="1"/>
          <p:nvPr/>
        </p:nvSpPr>
        <p:spPr>
          <a:xfrm>
            <a:off x="1408975" y="131421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CT + X-ray + CSV </a:t>
            </a:r>
            <a:r>
              <a:rPr lang="ko-KR" altLang="en-US" dirty="0"/>
              <a:t>파일로 구성된 코로나 환자 데이터셋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6F16C-5ED0-1C07-6BA7-E181E56776D6}"/>
              </a:ext>
            </a:extLst>
          </p:cNvPr>
          <p:cNvSpPr txBox="1"/>
          <p:nvPr/>
        </p:nvSpPr>
        <p:spPr>
          <a:xfrm>
            <a:off x="1353963" y="21225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3D Image CT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3D5A5-7790-53AA-86E8-AB205CAEA912}"/>
              </a:ext>
            </a:extLst>
          </p:cNvPr>
          <p:cNvSpPr txBox="1"/>
          <p:nvPr/>
        </p:nvSpPr>
        <p:spPr>
          <a:xfrm>
            <a:off x="6870655" y="2114551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생체정보 텍스트 데이터</a:t>
            </a:r>
            <a:endParaRPr lang="en-US" altLang="ko-KR" dirty="0"/>
          </a:p>
        </p:txBody>
      </p:sp>
      <p:pic>
        <p:nvPicPr>
          <p:cNvPr id="7170" name="Picture 2" descr="Example of low dose CT denoising: (a) original CT Image from NSCLC... |  Download Scientific Diagram">
            <a:extLst>
              <a:ext uri="{FF2B5EF4-FFF2-40B4-BE49-F238E27FC236}">
                <a16:creationId xmlns:a16="http://schemas.microsoft.com/office/drawing/2014/main" id="{30789A09-76F7-F093-AEF9-ADA4C789E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75" y="2634029"/>
            <a:ext cx="1630652" cy="127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97541E-911D-09EC-F2C9-FE3502637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050" y="2571750"/>
            <a:ext cx="1227087" cy="17760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2008AB-6590-5485-6C92-67AAAAA67783}"/>
              </a:ext>
            </a:extLst>
          </p:cNvPr>
          <p:cNvSpPr txBox="1"/>
          <p:nvPr/>
        </p:nvSpPr>
        <p:spPr>
          <a:xfrm>
            <a:off x="4102375" y="21225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2D Image X-ray </a:t>
            </a:r>
            <a:r>
              <a:rPr lang="ko-KR" altLang="en-US" dirty="0"/>
              <a:t>데이터</a:t>
            </a:r>
            <a:endParaRPr lang="en-US" altLang="ko-KR" dirty="0"/>
          </a:p>
        </p:txBody>
      </p:sp>
      <p:pic>
        <p:nvPicPr>
          <p:cNvPr id="1026" name="Picture 2" descr="X-Rays: MedlinePlus">
            <a:extLst>
              <a:ext uri="{FF2B5EF4-FFF2-40B4-BE49-F238E27FC236}">
                <a16:creationId xmlns:a16="http://schemas.microsoft.com/office/drawing/2014/main" id="{295C4699-86EA-A37D-8E00-9AFEB5936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842" y="2634029"/>
            <a:ext cx="1799121" cy="119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14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DA71894-B5AB-BE54-C558-D46B71BFD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BA7D040-0C79-5C87-CE57-16961A2640A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FD4FACA-7219-6295-0FB8-68438C4B6B3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390C1F50-BB7A-6785-EC47-FD23F5BFCA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73A3326-F850-3ACD-FA05-BE81205F0777}"/>
              </a:ext>
            </a:extLst>
          </p:cNvPr>
          <p:cNvSpPr txBox="1"/>
          <p:nvPr/>
        </p:nvSpPr>
        <p:spPr>
          <a:xfrm>
            <a:off x="1408974" y="330729"/>
            <a:ext cx="6807373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Multimodal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환경에서의 </a:t>
            </a:r>
            <a:r>
              <a:rPr lang="en-US" altLang="ko-KR" sz="2000" b="1" dirty="0"/>
              <a:t>Modality dominance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문제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EF8413-273D-4BB6-4207-F29983B7EF87}"/>
              </a:ext>
            </a:extLst>
          </p:cNvPr>
          <p:cNvSpPr txBox="1"/>
          <p:nvPr/>
        </p:nvSpPr>
        <p:spPr>
          <a:xfrm>
            <a:off x="1469551" y="1417588"/>
            <a:ext cx="74469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Multimodal</a:t>
            </a:r>
            <a:r>
              <a:rPr lang="ko-KR" altLang="en-US" dirty="0"/>
              <a:t>에서의 가장 주요한 목표는 </a:t>
            </a:r>
            <a:r>
              <a:rPr lang="ko-KR" altLang="en-US" b="1" dirty="0"/>
              <a:t>서로 다른 영역의 데이터를 섞는 것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ko-KR" altLang="en-US" b="1" dirty="0"/>
              <a:t>한 쪽 데이터의 영향력이 지나치게 강하는 문제</a:t>
            </a:r>
            <a:r>
              <a:rPr lang="ko-KR" altLang="en-US" dirty="0"/>
              <a:t>가 발생함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 때문에 성능이 한 영역의 데이터로만 학습하는 것과 비슷하게 나오거나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영향력이 작은 영역의 데이터가 노이즈로 작용해 오히려 성능이 떨어지는 현상이 생김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107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2ACC7F8-1415-0792-6030-8D7B2A04D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0C828E7-64F7-49DE-F30A-2BC9B2A4D9F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C5D6A6F-7646-EB7D-1E79-7DEC1100394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00FE18CD-327F-4C50-F358-2C38FED5CE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B0FB81F7-AFF1-9079-D74E-DA6E956F308D}"/>
              </a:ext>
            </a:extLst>
          </p:cNvPr>
          <p:cNvSpPr txBox="1"/>
          <p:nvPr/>
        </p:nvSpPr>
        <p:spPr>
          <a:xfrm>
            <a:off x="1408975" y="330729"/>
            <a:ext cx="6798538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Multimodal 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환경에서의 </a:t>
            </a:r>
            <a:r>
              <a:rPr lang="en-US" altLang="ko-KR" sz="2000" b="1" dirty="0"/>
              <a:t>Modality dominance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문제 해결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9E529-9EEE-8158-2BC1-BF07485B72E3}"/>
              </a:ext>
            </a:extLst>
          </p:cNvPr>
          <p:cNvSpPr txBox="1"/>
          <p:nvPr/>
        </p:nvSpPr>
        <p:spPr>
          <a:xfrm>
            <a:off x="1408975" y="1258562"/>
            <a:ext cx="744692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우리는 두 가지 관점에서 문제를 해결하고자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b="1" dirty="0"/>
              <a:t>첫 번째 관점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두 영역에서 섞일 때 각자 </a:t>
            </a:r>
            <a:r>
              <a:rPr lang="ko-KR" altLang="en-US" b="1" dirty="0"/>
              <a:t>소수의 주요 정보만 추출</a:t>
            </a:r>
            <a:r>
              <a:rPr lang="ko-KR" altLang="en-US" dirty="0"/>
              <a:t>해서 한 쪽의 영향력이 너무 커지는 것을 방지하기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</a:t>
            </a:r>
            <a:r>
              <a:rPr lang="ko-KR" altLang="en-US" b="1" dirty="0"/>
              <a:t>두 번째 관점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한 쪽 영역이 지배적인 이유는 해당 영역이 </a:t>
            </a:r>
            <a:r>
              <a:rPr lang="en-US" altLang="ko-KR" dirty="0"/>
              <a:t>task</a:t>
            </a:r>
            <a:r>
              <a:rPr lang="ko-KR" altLang="en-US" dirty="0"/>
              <a:t>에서 예측에 주요한 역할을 하기 때문이므로 </a:t>
            </a:r>
            <a:r>
              <a:rPr lang="ko-KR" altLang="en-US" b="1" dirty="0"/>
              <a:t>영역별 데이터를 주 역할과 보조 역할로</a:t>
            </a:r>
            <a:r>
              <a:rPr lang="ko-KR" altLang="en-US" dirty="0"/>
              <a:t> 나눠 영향력이 적은 데이터가 노이즈가 아닌 온전한 추가 정보를 제공하기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393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E814A0C1-A822-2D94-4CDD-F2182289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97D58A2-253B-8527-1CCE-8838A7A5CB2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73C6AAE-DC73-1394-D8FC-BC87B213A6E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0B6F8CD2-8FBC-36C6-BD24-B4619C59C5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384C608-0A3A-FD53-C2C6-5A54215CCE65}"/>
              </a:ext>
            </a:extLst>
          </p:cNvPr>
          <p:cNvSpPr txBox="1"/>
          <p:nvPr/>
        </p:nvSpPr>
        <p:spPr>
          <a:xfrm>
            <a:off x="1408974" y="306875"/>
            <a:ext cx="58935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첫 번째 관점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Distill and Gating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D6411E-CCE4-DB3B-3531-DD7C7AB861D4}"/>
              </a:ext>
            </a:extLst>
          </p:cNvPr>
          <p:cNvSpPr txBox="1"/>
          <p:nvPr/>
        </p:nvSpPr>
        <p:spPr>
          <a:xfrm>
            <a:off x="1519582" y="1371857"/>
            <a:ext cx="3273288" cy="2637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Step1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두 개의 서로 다른 영역의 데이터가 들어오면 각자의 </a:t>
            </a:r>
            <a:r>
              <a:rPr lang="ko-KR" altLang="en-US" dirty="0" err="1"/>
              <a:t>임베딩과</a:t>
            </a:r>
            <a:r>
              <a:rPr lang="ko-KR" altLang="en-US" dirty="0"/>
              <a:t> 둘을 섞은 </a:t>
            </a:r>
            <a:r>
              <a:rPr lang="ko-KR" altLang="en-US" dirty="0" err="1"/>
              <a:t>임베딩을</a:t>
            </a:r>
            <a:r>
              <a:rPr lang="ko-KR" altLang="en-US" dirty="0"/>
              <a:t> 하나 만듦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Step2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 둘을 섞은 </a:t>
            </a:r>
            <a:r>
              <a:rPr lang="ko-KR" altLang="en-US" dirty="0" err="1"/>
              <a:t>임베딩을</a:t>
            </a:r>
            <a:r>
              <a:rPr lang="ko-KR" altLang="en-US" dirty="0"/>
              <a:t> 그대로 사용하는 것이 아닌 정보를 정제함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32671-CF24-20C2-6FB9-C3C1D9C22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352" y="1408949"/>
            <a:ext cx="3807943" cy="27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1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B4C2033E-8E07-6ABF-F843-45E96FD9A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4DACDDB7-CC6E-0EF0-B925-D2C7AB79FB9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879ADA7-FD95-C7D7-207B-86BCBA841C5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BCD1863-B276-D704-1997-4D62B78655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5773683-8848-0D64-C216-C70D92429CFB}"/>
              </a:ext>
            </a:extLst>
          </p:cNvPr>
          <p:cNvSpPr txBox="1"/>
          <p:nvPr/>
        </p:nvSpPr>
        <p:spPr>
          <a:xfrm>
            <a:off x="1408974" y="306875"/>
            <a:ext cx="58935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첫 번째 관점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Distill and Gating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83471-9D02-0D7B-47EC-DAABEE1C2B7A}"/>
              </a:ext>
            </a:extLst>
          </p:cNvPr>
          <p:cNvSpPr txBox="1"/>
          <p:nvPr/>
        </p:nvSpPr>
        <p:spPr>
          <a:xfrm>
            <a:off x="1440069" y="1367440"/>
            <a:ext cx="3878470" cy="2960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Step3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정보들이 </a:t>
            </a:r>
            <a:r>
              <a:rPr lang="ko-KR" altLang="en-US" dirty="0" err="1"/>
              <a:t>멀티모달로</a:t>
            </a:r>
            <a:r>
              <a:rPr lang="ko-KR" altLang="en-US" dirty="0"/>
              <a:t> 결합될 때</a:t>
            </a:r>
            <a:r>
              <a:rPr lang="en-US" altLang="ko-KR" dirty="0"/>
              <a:t>, </a:t>
            </a:r>
            <a:r>
              <a:rPr lang="ko-KR" altLang="en-US" dirty="0"/>
              <a:t>그대로 결합되는 것이 아닌 </a:t>
            </a:r>
            <a:r>
              <a:rPr lang="en-US" altLang="ko-KR" dirty="0"/>
              <a:t>gate</a:t>
            </a:r>
            <a:r>
              <a:rPr lang="ko-KR" altLang="en-US" dirty="0"/>
              <a:t>를 통해 중요 </a:t>
            </a:r>
            <a:r>
              <a:rPr lang="en-US" altLang="ko-KR" dirty="0"/>
              <a:t>feature</a:t>
            </a:r>
            <a:r>
              <a:rPr lang="ko-KR" altLang="en-US" dirty="0"/>
              <a:t>들로 정제된 정보들이 섞일 수 있도록 함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Step4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주요 정보들이 섞였다면 기존 정보들의 소실을 막기 위해 </a:t>
            </a:r>
            <a:r>
              <a:rPr lang="en-US" altLang="ko-KR" dirty="0"/>
              <a:t>skip-connection</a:t>
            </a:r>
            <a:r>
              <a:rPr lang="ko-KR" altLang="en-US" dirty="0"/>
              <a:t>으로 섞이지 않은 기존 정보들을 결합해줌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A59134-5FFA-D7D2-33E5-FD8665916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8518" y="2971330"/>
            <a:ext cx="3468354" cy="13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1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3BCC8676-87C1-9648-B4F5-DF058716C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72A3A83-6B39-D4A7-5089-9FE6287F075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23D4215-74FA-4C50-8807-6299DC38C43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CCE7F3A0-6E16-6027-D09E-9CE2AC095A0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94B4809-B3D9-9F8B-EF8E-8788BEE7AE7F}"/>
              </a:ext>
            </a:extLst>
          </p:cNvPr>
          <p:cNvSpPr txBox="1"/>
          <p:nvPr/>
        </p:nvSpPr>
        <p:spPr>
          <a:xfrm>
            <a:off x="1408974" y="306875"/>
            <a:ext cx="589352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두 번째 관점</a:t>
            </a:r>
            <a:r>
              <a:rPr lang="en-US" altLang="ko-KR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: Distill and Gating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56C58-007B-0BE7-30E6-82E15621E328}"/>
              </a:ext>
            </a:extLst>
          </p:cNvPr>
          <p:cNvSpPr txBox="1"/>
          <p:nvPr/>
        </p:nvSpPr>
        <p:spPr>
          <a:xfrm>
            <a:off x="1519582" y="1371857"/>
            <a:ext cx="3754783" cy="2960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Step1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정보들이 섞였다면 보조 정보로 사용할 영역의 데이터도 </a:t>
            </a:r>
            <a:r>
              <a:rPr lang="en-US" altLang="ko-KR" dirty="0"/>
              <a:t>multimodal</a:t>
            </a:r>
            <a:r>
              <a:rPr lang="ko-KR" altLang="en-US" dirty="0"/>
              <a:t>로 결합해줌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Step2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이 때 보조 정보가 주요 정보에 노이즈로 작용하면 안 되므로 학습 단계시에 주요 정보가 섞이는 부분을 </a:t>
            </a:r>
            <a:r>
              <a:rPr lang="en-US" altLang="ko-KR" dirty="0"/>
              <a:t>stop gradient</a:t>
            </a:r>
            <a:r>
              <a:rPr lang="ko-KR" altLang="en-US" dirty="0"/>
              <a:t>를 통해 </a:t>
            </a:r>
            <a:r>
              <a:rPr lang="ko-KR" altLang="en-US" dirty="0" err="1"/>
              <a:t>얼려줌</a:t>
            </a:r>
            <a:r>
              <a:rPr lang="en-US" altLang="ko-KR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7B7614-C1BD-C448-74D5-D9A9BFFC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44" y="2238735"/>
            <a:ext cx="3729941" cy="20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16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426</Words>
  <Application>Microsoft Office PowerPoint</Application>
  <PresentationFormat>화면 슬라이드 쇼(16:9)</PresentationFormat>
  <Paragraphs>72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dongha Lee</dc:creator>
  <cp:lastModifiedBy>mh.0500006@gmail.com</cp:lastModifiedBy>
  <cp:revision>25</cp:revision>
  <dcterms:modified xsi:type="dcterms:W3CDTF">2025-07-29T02:11:27Z</dcterms:modified>
</cp:coreProperties>
</file>