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anumGothicExtraBold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NanumGothicExtra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73c0e363d6_1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373c0e363d6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73c26ac2f0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373c26ac2f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L‑YOLO는 YOLOv8을 기반으로 경량화와 소형 객체 탐지 성능 향상을 동시에 달성한 모델입니다.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기존 YOLOv8은 정확도가 높지만 연산량이 많아 엣지 디바이스 적용에 부담이 있었습니다.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L‑YOLO는 이러한 한계를 해결하기 위해 구조를 단순화하고, 특히 소형 객체 성능을 강화하는 데 초점을 맞췄습니다.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>
                <a:solidFill>
                  <a:schemeClr val="dk1"/>
                </a:solidFill>
              </a:rPr>
              <a:t>결과적으로 경량화와 소형 객체 성능 향상이라는 두 가지 목표를 동시에 달성한 것이 특징입니다.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기존 YOLOv8의 C2f 구조 대신 </a:t>
            </a:r>
            <a:r>
              <a:rPr b="1" lang="ko-KR">
                <a:solidFill>
                  <a:schemeClr val="dk1"/>
                </a:solidFill>
              </a:rPr>
              <a:t>L‑HGNetV2</a:t>
            </a:r>
            <a:r>
              <a:rPr lang="ko-KR">
                <a:solidFill>
                  <a:schemeClr val="dk1"/>
                </a:solidFill>
              </a:rPr>
              <a:t>를 사용했습니다.</a:t>
            </a:r>
            <a:br>
              <a:rPr lang="ko-KR">
                <a:solidFill>
                  <a:schemeClr val="dk1"/>
                </a:solidFill>
              </a:rPr>
            </a:br>
            <a:r>
              <a:rPr lang="ko-KR">
                <a:solidFill>
                  <a:schemeClr val="dk1"/>
                </a:solidFill>
              </a:rPr>
              <a:t>이 백본은 </a:t>
            </a:r>
            <a:r>
              <a:rPr b="1" lang="ko-KR">
                <a:solidFill>
                  <a:schemeClr val="dk1"/>
                </a:solidFill>
              </a:rPr>
              <a:t>Depthwise Convolution</a:t>
            </a:r>
            <a:r>
              <a:rPr lang="ko-KR">
                <a:solidFill>
                  <a:schemeClr val="dk1"/>
                </a:solidFill>
              </a:rPr>
              <a:t>을 사용합니다.</a:t>
            </a:r>
            <a:br>
              <a:rPr lang="ko-KR">
                <a:solidFill>
                  <a:schemeClr val="dk1"/>
                </a:solidFill>
              </a:rPr>
            </a:br>
            <a:r>
              <a:rPr lang="ko-KR">
                <a:solidFill>
                  <a:schemeClr val="dk1"/>
                </a:solidFill>
              </a:rPr>
              <a:t>Depthwise Convolution은 </a:t>
            </a:r>
            <a:r>
              <a:rPr b="1" lang="ko-KR">
                <a:solidFill>
                  <a:schemeClr val="dk1"/>
                </a:solidFill>
              </a:rPr>
              <a:t>각 채널마다 개별적으로 합성을 수행해 연산량을 크게 줄이는 기법</a:t>
            </a:r>
            <a:r>
              <a:rPr lang="ko-KR">
                <a:solidFill>
                  <a:schemeClr val="dk1"/>
                </a:solidFill>
              </a:rPr>
              <a:t>입니다.</a:t>
            </a:r>
            <a:br>
              <a:rPr lang="ko-KR">
                <a:solidFill>
                  <a:schemeClr val="dk1"/>
                </a:solidFill>
              </a:rPr>
            </a:br>
            <a:r>
              <a:rPr lang="ko-KR">
                <a:solidFill>
                  <a:schemeClr val="dk1"/>
                </a:solidFill>
              </a:rPr>
              <a:t>여기에 SE 모듈이 결합되어 채널 간 중요도를 학습하고, 결과적으로 </a:t>
            </a:r>
            <a:r>
              <a:rPr b="1" lang="ko-KR">
                <a:solidFill>
                  <a:schemeClr val="dk1"/>
                </a:solidFill>
              </a:rPr>
              <a:t>연산량과 파라미터 수를 줄이면서도 중요한 특징은 보존</a:t>
            </a:r>
            <a:r>
              <a:rPr lang="ko-KR">
                <a:solidFill>
                  <a:schemeClr val="dk1"/>
                </a:solidFill>
              </a:rPr>
              <a:t>할 수 있게 했습니다.</a:t>
            </a:r>
            <a:br>
              <a:rPr lang="ko-KR">
                <a:solidFill>
                  <a:schemeClr val="dk1"/>
                </a:solidFill>
              </a:rPr>
            </a:br>
            <a:r>
              <a:rPr lang="ko-KR">
                <a:solidFill>
                  <a:schemeClr val="dk1"/>
                </a:solidFill>
              </a:rPr>
              <a:t>덕분에 실시간 처리 가능성이 향상되었습니다.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다음은 Neck 부분입니다. L‑YOLO는 CStar 모듈을 적용했습니다.</a:t>
            </a:r>
            <a:br>
              <a:rPr lang="ko-KR">
                <a:solidFill>
                  <a:schemeClr val="dk1"/>
                </a:solidFill>
              </a:rPr>
            </a:br>
            <a:r>
              <a:rPr lang="ko-KR">
                <a:solidFill>
                  <a:schemeClr val="dk1"/>
                </a:solidFill>
              </a:rPr>
              <a:t>이 모듈은 Attention(중요한 특징에 집중하도록 가중치를 조정하는 메커니즘)과</a:t>
            </a:r>
            <a:br>
              <a:rPr lang="ko-KR">
                <a:solidFill>
                  <a:schemeClr val="dk1"/>
                </a:solidFill>
              </a:rPr>
            </a:br>
            <a:r>
              <a:rPr lang="ko-KR">
                <a:solidFill>
                  <a:schemeClr val="dk1"/>
                </a:solidFill>
              </a:rPr>
              <a:t>DropPath(일부 경로를 무작위로 비활성화하여 과적합을 방지하는 기법)를 활용합니다.</a:t>
            </a:r>
            <a:br>
              <a:rPr lang="ko-KR">
                <a:solidFill>
                  <a:schemeClr val="dk1"/>
                </a:solidFill>
              </a:rPr>
            </a:br>
            <a:r>
              <a:rPr lang="ko-KR">
                <a:solidFill>
                  <a:schemeClr val="dk1"/>
                </a:solidFill>
              </a:rPr>
              <a:t>결과적으로 Neck에서 특징 융합이 더욱 효율적이고 안정적으로 이루어집니다.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3c26ac2f0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373c26ac2f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ko-KR">
                <a:solidFill>
                  <a:schemeClr val="dk1"/>
                </a:solidFill>
              </a:rPr>
              <a:t>백본과 Neck 변경 외에도 두 가지 중요한 변화가 있습니다.</a:t>
            </a:r>
            <a:br>
              <a:rPr lang="ko-KR">
                <a:solidFill>
                  <a:schemeClr val="dk1"/>
                </a:solidFill>
              </a:rPr>
            </a:br>
            <a:r>
              <a:rPr lang="ko-KR">
                <a:solidFill>
                  <a:schemeClr val="dk1"/>
                </a:solidFill>
              </a:rPr>
              <a:t>첫째, P2 계층을 추가했습니다.</a:t>
            </a:r>
            <a:br>
              <a:rPr lang="ko-KR">
                <a:solidFill>
                  <a:schemeClr val="dk1"/>
                </a:solidFill>
              </a:rPr>
            </a:br>
            <a:r>
              <a:rPr lang="ko-KR">
                <a:solidFill>
                  <a:schemeClr val="dk1"/>
                </a:solidFill>
              </a:rPr>
              <a:t>기존 YOLOv8은 P3~P5 계층만 사용했는데, L‑YOLO는 해상도가 높은 P2 계층을 추가해 소형 객체 탐지 성능을 강화했습니다.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ko-KR">
                <a:solidFill>
                  <a:schemeClr val="dk1"/>
                </a:solidFill>
              </a:rPr>
              <a:t>둘째, 손실 함수입니다. L‑YOLO는 FPIoU2 손실 함수를 사용합니다.</a:t>
            </a:r>
            <a:br>
              <a:rPr lang="ko-KR">
                <a:solidFill>
                  <a:schemeClr val="dk1"/>
                </a:solidFill>
              </a:rPr>
            </a:br>
            <a:r>
              <a:rPr lang="ko-KR">
                <a:solidFill>
                  <a:schemeClr val="dk1"/>
                </a:solidFill>
              </a:rPr>
              <a:t>여기서 Focaler-IoU는 탐지하기 어려운 객체에 더 큰 가중치를 부여해 학습을 안정화하는 손실함수이고, Precise-IoUㄴㄴ 박스 경계 정밀도를 더 세밀하게 평가하는 손실 함수입니다.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ko-KR">
                <a:solidFill>
                  <a:schemeClr val="dk1"/>
                </a:solidFill>
              </a:rPr>
              <a:t>두 손실함수를 결합해 작은 객체나 경계가 애매한 객체에서도 더 정확한 박스 예측을 가능하게 합니다.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73c0e363d6_1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373c0e363d6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73c0e363d6_1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373c0e363d6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3c0e363d6_1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373c0e363d6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3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49275" y="2995800"/>
            <a:ext cx="6846900" cy="15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500" u="none" cap="none" strike="noStrik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CV 2팀 </a:t>
            </a:r>
            <a:r>
              <a:rPr b="1" lang="ko-KR" sz="2500">
                <a:solidFill>
                  <a:srgbClr val="19264B"/>
                </a:solidFill>
              </a:rPr>
              <a:t>중간</a:t>
            </a:r>
            <a:r>
              <a:rPr b="1" i="0" lang="ko-KR" sz="2500" u="none" cap="none" strike="noStrik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 발표</a:t>
            </a:r>
            <a:endParaRPr b="1" i="0" sz="2500" u="none" cap="none" strike="noStrik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2025.07.</a:t>
            </a:r>
            <a:r>
              <a:rPr lang="ko-KR">
                <a:solidFill>
                  <a:srgbClr val="19264B"/>
                </a:solidFill>
              </a:rPr>
              <a:t>29</a:t>
            </a:r>
            <a:r>
              <a:rPr b="0" i="0" lang="ko-KR" sz="1400" u="none" cap="none" strike="noStrik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발표자 : </a:t>
            </a:r>
            <a:r>
              <a:rPr b="1" lang="ko-KR" sz="1100">
                <a:solidFill>
                  <a:srgbClr val="19264B"/>
                </a:solidFill>
              </a:rPr>
              <a:t>방세현</a:t>
            </a:r>
            <a:endParaRPr b="1" i="0" sz="1100" u="none" cap="none" strike="noStrik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p22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1" name="Google Shape;16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ko-KR" sz="200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Quantization</a:t>
            </a:r>
            <a:endParaRPr b="1" i="0" sz="2000" u="none" cap="none" strike="noStrike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 rotWithShape="1">
          <a:blip r:embed="rId4">
            <a:alphaModFix/>
          </a:blip>
          <a:srcRect b="0" l="0" r="0" t="9305"/>
          <a:stretch/>
        </p:blipFill>
        <p:spPr>
          <a:xfrm>
            <a:off x="5070900" y="1328362"/>
            <a:ext cx="4073100" cy="23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 txBox="1"/>
          <p:nvPr/>
        </p:nvSpPr>
        <p:spPr>
          <a:xfrm>
            <a:off x="1424225" y="1771325"/>
            <a:ext cx="3068700" cy="29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실수(</a:t>
            </a:r>
            <a:r>
              <a:rPr b="1" lang="ko-KR" sz="1800">
                <a:solidFill>
                  <a:schemeClr val="dk1"/>
                </a:solidFill>
              </a:rPr>
              <a:t>float32</a:t>
            </a:r>
            <a:r>
              <a:rPr lang="ko-KR" sz="1800">
                <a:solidFill>
                  <a:schemeClr val="dk1"/>
                </a:solidFill>
              </a:rPr>
              <a:t>)의 값을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정수(</a:t>
            </a:r>
            <a:r>
              <a:rPr b="1" lang="ko-KR" sz="1800">
                <a:solidFill>
                  <a:schemeClr val="dk1"/>
                </a:solidFill>
              </a:rPr>
              <a:t>int8</a:t>
            </a:r>
            <a:r>
              <a:rPr lang="ko-KR" sz="1800">
                <a:solidFill>
                  <a:schemeClr val="dk1"/>
                </a:solidFill>
              </a:rPr>
              <a:t>) 값으로 변경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모델 학습 후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아래의 알고리즘을 통해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양자화 진행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4022" y="3832925"/>
            <a:ext cx="4505575" cy="10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/>
          <p:nvPr/>
        </p:nvSpPr>
        <p:spPr>
          <a:xfrm>
            <a:off x="1432200" y="901650"/>
            <a:ext cx="771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444444"/>
                </a:solidFill>
              </a:rPr>
              <a:t>논문 3 : </a:t>
            </a:r>
            <a:r>
              <a:rPr lang="ko-KR">
                <a:solidFill>
                  <a:schemeClr val="dk1"/>
                </a:solidFill>
              </a:rPr>
              <a:t>YOLO V8 Network Lightweight Method Based on Pruning and Quantization</a:t>
            </a:r>
            <a:endParaRPr b="1" i="0" u="none" cap="none" strike="noStrike">
              <a:solidFill>
                <a:srgbClr val="44444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2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3" name="Google Shape;17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ko-KR" sz="200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Progress</a:t>
            </a:r>
            <a:endParaRPr b="1" i="0" sz="2000" u="none" cap="none" strike="noStrike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1432424" y="942525"/>
            <a:ext cx="69591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444444"/>
                </a:solidFill>
              </a:rPr>
              <a:t>YOLOv8 기반 → L-YOLO 코드 구현 진행 중(백본/Neck 변경, P2 계층 추가 등)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</a:rPr>
              <a:t>이어서 작성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1523275" y="169752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ko-KR" sz="200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Next Steps</a:t>
            </a:r>
            <a:endParaRPr b="1" i="0" sz="2000" u="none" cap="none" strike="noStrike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1523274" y="2123813"/>
            <a:ext cx="6959100" cy="20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444444"/>
                </a:solidFill>
              </a:rPr>
              <a:t>모델 학습 및 성능 검증</a:t>
            </a:r>
            <a:endParaRPr b="1">
              <a:solidFill>
                <a:srgbClr val="444444"/>
              </a:solidFill>
            </a:endParaRPr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444444"/>
                </a:solidFill>
              </a:rPr>
              <a:t>	→ 기존 YOLO 대비 파라미터 수, FPS, mAP 비교</a:t>
            </a:r>
            <a:endParaRPr b="1">
              <a:solidFill>
                <a:srgbClr val="444444"/>
              </a:solidFill>
            </a:endParaRPr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444444"/>
                </a:solidFill>
              </a:rPr>
              <a:t>추가 최적화</a:t>
            </a:r>
            <a:endParaRPr b="1">
              <a:solidFill>
                <a:srgbClr val="444444"/>
              </a:solidFill>
            </a:endParaRPr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444444"/>
                </a:solidFill>
              </a:rPr>
              <a:t>	→ 프루닝, 양자화 등 적용</a:t>
            </a:r>
            <a:endParaRPr b="1">
              <a:solidFill>
                <a:srgbClr val="444444"/>
              </a:solidFill>
            </a:endParaRPr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444444"/>
                </a:solidFill>
              </a:rPr>
              <a:t>결과 분석 &amp; 보고</a:t>
            </a:r>
            <a:endParaRPr b="1">
              <a:solidFill>
                <a:srgbClr val="444444"/>
              </a:solidFill>
            </a:endParaRPr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444444"/>
                </a:solidFill>
              </a:rPr>
              <a:t>	→ 소형 객체 탐지 성능 향상 여부 및 실시간 처리 가능성 검토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/>
          <p:nvPr/>
        </p:nvSpPr>
        <p:spPr>
          <a:xfrm>
            <a:off x="0" y="-37950"/>
            <a:ext cx="918464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p2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4" name="Google Shape;18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 txBox="1"/>
          <p:nvPr/>
        </p:nvSpPr>
        <p:spPr>
          <a:xfrm>
            <a:off x="2739935" y="2125489"/>
            <a:ext cx="4427945" cy="892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chemeClr val="lt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감사합니다. </a:t>
            </a:r>
            <a:endParaRPr b="1" i="0" sz="4000" u="none" cap="none" strike="noStrike">
              <a:solidFill>
                <a:schemeClr val="lt1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프로젝트 주제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1502838" y="2263569"/>
            <a:ext cx="7013839" cy="4323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“Edge 환경에서의 PM 객체 인식 </a:t>
            </a:r>
            <a:r>
              <a:rPr b="0" i="0" lang="ko-KR" sz="1400" u="none" cap="none" strike="noStrik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: 경량화된 YOLO 모델을 활용한 실시간 탐지 시스템</a:t>
            </a:r>
            <a:r>
              <a:rPr b="1" i="0" lang="ko-KR" sz="1400" u="none" cap="none" strike="noStrik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1" i="0" sz="1400" u="none" cap="none" strike="noStrik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ko-KR" sz="200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경량화 전략</a:t>
            </a:r>
            <a:endParaRPr b="1" i="0" sz="2000" u="none" cap="none" strike="noStrike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533548" y="1107235"/>
            <a:ext cx="5685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백본 네트워크 경량화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프루닝 (Pruning)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양자화 (Quantization)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ko-KR" sz="200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백본 경량 네트워크 1 : L-YOLO </a:t>
            </a:r>
            <a:endParaRPr b="1" i="0" sz="2000" u="none" cap="none" strike="noStrike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432200" y="901650"/>
            <a:ext cx="771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444444"/>
                </a:solidFill>
              </a:rPr>
              <a:t>논문 1 : Study on lightweight strategies for L-YOLO algorithm in road object detection</a:t>
            </a:r>
            <a:endParaRPr b="1" i="0" sz="1400" u="none" cap="none" strike="noStrike">
              <a:solidFill>
                <a:srgbClr val="44444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5" name="Google Shape;85;p16" title="스크린샷 2025-07-28 오후 8.05.2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6900" y="1371600"/>
            <a:ext cx="3478350" cy="32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1584600" y="1720800"/>
            <a:ext cx="304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444444"/>
                </a:solidFill>
              </a:rPr>
              <a:t>L - YOLO란?</a:t>
            </a:r>
            <a:endParaRPr b="1">
              <a:solidFill>
                <a:srgbClr val="444444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1584612" y="2021850"/>
            <a:ext cx="43233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rgbClr val="444444"/>
                </a:solidFill>
              </a:rPr>
              <a:t>L‑YOLO는 YOLOv8을 기반으로 </a:t>
            </a:r>
            <a:endParaRPr b="1" sz="1100">
              <a:solidFill>
                <a:srgbClr val="444444"/>
              </a:solidFill>
            </a:endParaRPr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rgbClr val="FF0000"/>
                </a:solidFill>
              </a:rPr>
              <a:t>경량화</a:t>
            </a:r>
            <a:r>
              <a:rPr b="1" lang="ko-KR" sz="1100">
                <a:solidFill>
                  <a:srgbClr val="444444"/>
                </a:solidFill>
              </a:rPr>
              <a:t>와 </a:t>
            </a:r>
            <a:r>
              <a:rPr b="1" lang="ko-KR" sz="1100">
                <a:solidFill>
                  <a:srgbClr val="FF0000"/>
                </a:solidFill>
              </a:rPr>
              <a:t>소형 객체 탐지 성능 향상</a:t>
            </a:r>
            <a:r>
              <a:rPr b="1" lang="ko-KR" sz="1100">
                <a:solidFill>
                  <a:srgbClr val="444444"/>
                </a:solidFill>
              </a:rPr>
              <a:t>을 동시에 달성한 모</a:t>
            </a:r>
            <a:r>
              <a:rPr b="1" lang="ko-KR" sz="1100">
                <a:solidFill>
                  <a:srgbClr val="444444"/>
                </a:solidFill>
              </a:rPr>
              <a:t>델</a:t>
            </a:r>
            <a:endParaRPr b="1" sz="1100">
              <a:solidFill>
                <a:srgbClr val="44444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17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ko-KR" sz="200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백본 경량 네트워크 1 : L-YOLO </a:t>
            </a:r>
            <a:endParaRPr b="1" i="0" sz="2000" u="none" cap="none" strike="noStrike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1432200" y="901650"/>
            <a:ext cx="771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444444"/>
                </a:solidFill>
              </a:rPr>
              <a:t>논문 1 : Study on lightweight strategies for L-YOLO algorithm in road object detection</a:t>
            </a:r>
            <a:endParaRPr b="1" i="0" sz="1400" u="none" cap="none" strike="noStrike">
              <a:solidFill>
                <a:srgbClr val="44444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1584600" y="1720800"/>
            <a:ext cx="304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444444"/>
                </a:solidFill>
              </a:rPr>
              <a:t>백본(Backbone) : L-HGNetV2</a:t>
            </a:r>
            <a:endParaRPr b="1">
              <a:solidFill>
                <a:srgbClr val="444444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1584612" y="2028600"/>
            <a:ext cx="43233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rgbClr val="444444"/>
                </a:solidFill>
              </a:rPr>
              <a:t>Depthwise Convolution + SE 모듈 → 채널 간 중요도 반영</a:t>
            </a:r>
            <a:endParaRPr b="1" sz="1100">
              <a:solidFill>
                <a:srgbClr val="444444"/>
              </a:solidFill>
            </a:endParaRPr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rgbClr val="444444"/>
                </a:solidFill>
              </a:rPr>
              <a:t>파라미터 수와 연산량 감소 → 실시간 처리 가능성 향상</a:t>
            </a:r>
            <a:endParaRPr b="1" sz="1100">
              <a:solidFill>
                <a:srgbClr val="444444"/>
              </a:solidFill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1594137" y="3259425"/>
            <a:ext cx="43233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rgbClr val="444444"/>
                </a:solidFill>
              </a:rPr>
              <a:t>Attention과 DropPath 적용</a:t>
            </a:r>
            <a:endParaRPr b="1" sz="1100">
              <a:solidFill>
                <a:srgbClr val="444444"/>
              </a:solidFill>
            </a:endParaRPr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rgbClr val="444444"/>
                </a:solidFill>
              </a:rPr>
              <a:t>효율적인 특징 융합 및 잡음 억제</a:t>
            </a:r>
            <a:endParaRPr b="1" sz="1100">
              <a:solidFill>
                <a:srgbClr val="444444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1594125" y="2899488"/>
            <a:ext cx="304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444444"/>
                </a:solidFill>
              </a:rPr>
              <a:t>Neck : CStar 모듈</a:t>
            </a:r>
            <a:endParaRPr b="1">
              <a:solidFill>
                <a:srgbClr val="444444"/>
              </a:solidFill>
            </a:endParaRPr>
          </a:p>
        </p:txBody>
      </p:sp>
      <p:pic>
        <p:nvPicPr>
          <p:cNvPr id="101" name="Google Shape;101;p17" title="스크린샷 2025-07-28 오후 8.32.0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0374" y="2851851"/>
            <a:ext cx="2759153" cy="218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 title="스크린샷 2025-07-28 오후 8.32.34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2475" y="1311625"/>
            <a:ext cx="2578051" cy="21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18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ko-KR" sz="200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백본 경량 네트워크 1 : L-YOLO </a:t>
            </a:r>
            <a:endParaRPr b="1" i="0" sz="2000" u="none" cap="none" strike="noStrike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1432200" y="901650"/>
            <a:ext cx="771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444444"/>
                </a:solidFill>
              </a:rPr>
              <a:t>논문 1 : Study on lightweight strategies for L-YOLO algorithm in road object detection</a:t>
            </a:r>
            <a:endParaRPr b="1" i="0" sz="1400" u="none" cap="none" strike="noStrike">
              <a:solidFill>
                <a:srgbClr val="44444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1584600" y="1720800"/>
            <a:ext cx="304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444444"/>
                </a:solidFill>
              </a:rPr>
              <a:t>추가 계층 : P2 계층</a:t>
            </a:r>
            <a:endParaRPr b="1">
              <a:solidFill>
                <a:srgbClr val="444444"/>
              </a:solidFill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1584612" y="2028600"/>
            <a:ext cx="43233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rgbClr val="444444"/>
                </a:solidFill>
              </a:rPr>
              <a:t>기존 YOLOv8의 P3~P5 계층에 더해 P2 계층을 추가</a:t>
            </a:r>
            <a:endParaRPr b="1" sz="1100">
              <a:solidFill>
                <a:srgbClr val="444444"/>
              </a:solidFill>
            </a:endParaRPr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rgbClr val="444444"/>
                </a:solidFill>
              </a:rPr>
              <a:t>해상도가 높은 피처맵 제공 → 소형 객체 탐지 강화</a:t>
            </a:r>
            <a:endParaRPr b="1" sz="1100">
              <a:solidFill>
                <a:srgbClr val="444444"/>
              </a:solidFill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1594137" y="3259425"/>
            <a:ext cx="43233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rgbClr val="444444"/>
                </a:solidFill>
              </a:rPr>
              <a:t>Focaler-IoU + Precise-IoU 융합</a:t>
            </a:r>
            <a:endParaRPr b="1" sz="1100">
              <a:solidFill>
                <a:srgbClr val="444444"/>
              </a:solidFill>
            </a:endParaRPr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rgbClr val="444444"/>
                </a:solidFill>
              </a:rPr>
              <a:t>작은 IoU 샘플 가중치 강화 + 경계 정밀도 향상 → 박스 품질 개선</a:t>
            </a:r>
            <a:endParaRPr b="1" sz="1100">
              <a:solidFill>
                <a:srgbClr val="444444"/>
              </a:solidFill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1594125" y="2899488"/>
            <a:ext cx="304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444444"/>
                </a:solidFill>
              </a:rPr>
              <a:t>손실함수 : FPIoU2</a:t>
            </a:r>
            <a:endParaRPr b="1">
              <a:solidFill>
                <a:srgbClr val="444444"/>
              </a:solidFill>
            </a:endParaRPr>
          </a:p>
        </p:txBody>
      </p:sp>
      <p:pic>
        <p:nvPicPr>
          <p:cNvPr id="116" name="Google Shape;116;p18" title="스크린샷 2025-07-28 오후 8.33.4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4676" y="1437150"/>
            <a:ext cx="1181099" cy="208173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/>
          <p:nvPr/>
        </p:nvSpPr>
        <p:spPr>
          <a:xfrm>
            <a:off x="5800725" y="1333500"/>
            <a:ext cx="1295400" cy="733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 title="스크린샷 2025-07-28 오후 8.35.08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3650" y="4004646"/>
            <a:ext cx="3370000" cy="59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 title="스크린샷 2025-07-28 오후 8.46.00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6200" y="3619500"/>
            <a:ext cx="1458450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19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ko-KR" sz="200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백본 </a:t>
            </a:r>
            <a:r>
              <a:rPr b="1" lang="ko-KR" sz="200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경량 네트워크 2 - YOLO-TLA (1page)</a:t>
            </a:r>
            <a:endParaRPr b="1" i="0" sz="2000" u="none" cap="none" strike="noStrike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1432200" y="901650"/>
            <a:ext cx="771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444444"/>
                </a:solidFill>
              </a:rPr>
              <a:t>논문 2 : An Efficient and lightweight small object detection model based on Yolov5</a:t>
            </a:r>
            <a:endParaRPr b="1" i="0" sz="1400" u="none" cap="none" strike="noStrike">
              <a:solidFill>
                <a:srgbClr val="44444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1559825" y="1401875"/>
            <a:ext cx="56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0" name="Google Shape;130;p19"/>
          <p:cNvSpPr txBox="1"/>
          <p:nvPr/>
        </p:nvSpPr>
        <p:spPr>
          <a:xfrm flipH="1">
            <a:off x="1559825" y="1834300"/>
            <a:ext cx="36330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444444"/>
                </a:solidFill>
              </a:rPr>
              <a:t>YOLO-TLA : Tiny, LightWeight, Attention</a:t>
            </a:r>
            <a:endParaRPr b="1">
              <a:solidFill>
                <a:srgbClr val="444444"/>
              </a:solidFill>
            </a:endParaRPr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444444"/>
                </a:solidFill>
              </a:rPr>
              <a:t>: Yolov5의 CSP구조 대신 더 가볍고 효율적인</a:t>
            </a:r>
            <a:endParaRPr b="1">
              <a:solidFill>
                <a:srgbClr val="444444"/>
              </a:solidFill>
            </a:endParaRPr>
          </a:p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444444"/>
                </a:solidFill>
              </a:rPr>
              <a:t>Crossconv + Attention으로 대체한게 핵심</a:t>
            </a:r>
            <a:endParaRPr b="1">
              <a:solidFill>
                <a:srgbClr val="444444"/>
              </a:solidFill>
            </a:endParaRPr>
          </a:p>
        </p:txBody>
      </p:sp>
      <p:pic>
        <p:nvPicPr>
          <p:cNvPr id="131" name="Google Shape;131;p19" title="Screenshot 2025-07-29 at 01.09.1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3450" y="1311625"/>
            <a:ext cx="3066025" cy="369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20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8" name="Google Shape;13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ko-KR" sz="200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백본 경량 네트워크 2 - YOLO-TLA (2page)</a:t>
            </a:r>
            <a:endParaRPr b="1" i="0" sz="2000" u="none" cap="none" strike="noStrike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1658550" y="1164950"/>
            <a:ext cx="56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1" name="Google Shape;141;p20" title="Screenshot 2025-07-29 at 01.12.3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4175" y="1742787"/>
            <a:ext cx="3958449" cy="15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 title="Screenshot 2025-07-29 at 01.10.59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8535" y="1369125"/>
            <a:ext cx="3958434" cy="26878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21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ko-KR" sz="200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Pruning</a:t>
            </a:r>
            <a:endParaRPr b="1" i="0" sz="2000" u="none" cap="none" strike="noStrike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6725" y="928600"/>
            <a:ext cx="4097276" cy="393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/>
        </p:nvSpPr>
        <p:spPr>
          <a:xfrm>
            <a:off x="1554000" y="1971150"/>
            <a:ext cx="3647700" cy="23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</a:rPr>
              <a:t>Batch Norm </a:t>
            </a:r>
            <a:r>
              <a:rPr lang="ko-KR" sz="1800">
                <a:solidFill>
                  <a:schemeClr val="dk1"/>
                </a:solidFill>
              </a:rPr>
              <a:t>추가하여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</a:rPr>
              <a:t>sparsity training</a:t>
            </a:r>
            <a:r>
              <a:rPr lang="ko-KR" sz="1800">
                <a:solidFill>
                  <a:schemeClr val="dk1"/>
                </a:solidFill>
              </a:rPr>
              <a:t> 후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아래의 </a:t>
            </a:r>
            <a:r>
              <a:rPr b="1" lang="ko-KR" sz="1800">
                <a:solidFill>
                  <a:schemeClr val="dk1"/>
                </a:solidFill>
              </a:rPr>
              <a:t>γ</a:t>
            </a:r>
            <a:r>
              <a:rPr lang="ko-KR" sz="1800">
                <a:solidFill>
                  <a:schemeClr val="dk1"/>
                </a:solidFill>
              </a:rPr>
              <a:t> 값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</a:rPr>
              <a:t>중요도 기준</a:t>
            </a:r>
            <a:r>
              <a:rPr lang="ko-KR" sz="1800">
                <a:solidFill>
                  <a:schemeClr val="dk1"/>
                </a:solidFill>
              </a:rPr>
              <a:t>으로 pruning 진행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9175" y="4572625"/>
            <a:ext cx="5610724" cy="5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/>
        </p:nvSpPr>
        <p:spPr>
          <a:xfrm>
            <a:off x="1432200" y="901650"/>
            <a:ext cx="771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444444"/>
                </a:solidFill>
              </a:rPr>
              <a:t>논문 3 : </a:t>
            </a:r>
            <a:r>
              <a:rPr lang="ko-KR">
                <a:solidFill>
                  <a:schemeClr val="dk1"/>
                </a:solidFill>
              </a:rPr>
              <a:t>YOLO V8 Network Lightweight Method Based on Pruning and Quantization</a:t>
            </a:r>
            <a:endParaRPr b="1" i="0" u="none" cap="none" strike="noStrike">
              <a:solidFill>
                <a:srgbClr val="44444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