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7" r:id="rId7"/>
    <p:sldId id="264" r:id="rId8"/>
    <p:sldId id="268" r:id="rId9"/>
    <p:sldId id="266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500"/>
                </a:moveTo>
                <a:lnTo>
                  <a:pt x="1181100" y="5143500"/>
                </a:lnTo>
                <a:lnTo>
                  <a:pt x="11811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822" y="0"/>
            <a:ext cx="38100" cy="2149475"/>
          </a:xfrm>
          <a:custGeom>
            <a:avLst/>
            <a:gdLst/>
            <a:ahLst/>
            <a:cxnLst/>
            <a:rect l="l" t="t" r="r" b="b"/>
            <a:pathLst>
              <a:path w="38100" h="2149475">
                <a:moveTo>
                  <a:pt x="38100" y="0"/>
                </a:moveTo>
                <a:lnTo>
                  <a:pt x="0" y="0"/>
                </a:lnTo>
                <a:lnTo>
                  <a:pt x="0" y="2149094"/>
                </a:lnTo>
                <a:lnTo>
                  <a:pt x="38100" y="2149094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42998"/>
            <a:ext cx="1181086" cy="300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7805" y="874268"/>
            <a:ext cx="4129404" cy="239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431" y="1055497"/>
            <a:ext cx="8581136" cy="3621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1100" cy="5143500"/>
          </a:xfrm>
          <a:custGeom>
            <a:avLst/>
            <a:gdLst/>
            <a:ahLst/>
            <a:cxnLst/>
            <a:rect l="l" t="t" r="r" b="b"/>
            <a:pathLst>
              <a:path w="1181100" h="5143500">
                <a:moveTo>
                  <a:pt x="0" y="5143500"/>
                </a:moveTo>
                <a:lnTo>
                  <a:pt x="1181100" y="5143500"/>
                </a:lnTo>
                <a:lnTo>
                  <a:pt x="11811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182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244703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588" y="2712077"/>
            <a:ext cx="6125211" cy="7607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500" b="1" dirty="0">
                <a:solidFill>
                  <a:srgbClr val="18254A"/>
                </a:solidFill>
                <a:latin typeface="Arial"/>
                <a:cs typeface="Arial"/>
              </a:rPr>
              <a:t>CUAI</a:t>
            </a:r>
            <a:r>
              <a:rPr sz="2500" b="1" spc="-15" dirty="0">
                <a:solidFill>
                  <a:srgbClr val="18254A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18254A"/>
                </a:solidFill>
                <a:latin typeface="Malgun Gothic"/>
                <a:cs typeface="Malgun Gothic"/>
              </a:rPr>
              <a:t>하계</a:t>
            </a:r>
            <a:r>
              <a:rPr sz="2500" b="1" spc="-190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2500" b="1" spc="-20" dirty="0">
                <a:solidFill>
                  <a:srgbClr val="18254A"/>
                </a:solidFill>
                <a:latin typeface="Malgun Gothic"/>
                <a:cs typeface="Malgun Gothic"/>
              </a:rPr>
              <a:t>컨퍼런스</a:t>
            </a:r>
            <a:r>
              <a:rPr sz="2500" b="1" spc="-185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2500" b="1" dirty="0">
                <a:solidFill>
                  <a:srgbClr val="18254A"/>
                </a:solidFill>
                <a:latin typeface="Arial"/>
                <a:cs typeface="Arial"/>
              </a:rPr>
              <a:t>NLP</a:t>
            </a:r>
            <a:r>
              <a:rPr sz="2500" b="1" spc="-20" dirty="0">
                <a:solidFill>
                  <a:srgbClr val="18254A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18254A"/>
                </a:solidFill>
                <a:latin typeface="Arial"/>
                <a:cs typeface="Arial"/>
              </a:rPr>
              <a:t>1</a:t>
            </a:r>
            <a:r>
              <a:rPr sz="2500" b="1" spc="-25" dirty="0">
                <a:solidFill>
                  <a:srgbClr val="18254A"/>
                </a:solidFill>
                <a:latin typeface="Malgun Gothic"/>
                <a:cs typeface="Malgun Gothic"/>
              </a:rPr>
              <a:t>팀</a:t>
            </a:r>
            <a:r>
              <a:rPr lang="en-US" sz="2500" b="1" spc="-25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lang="ko-KR" altLang="en-US" sz="2500" b="1" spc="-25" dirty="0">
                <a:solidFill>
                  <a:srgbClr val="18254A"/>
                </a:solidFill>
                <a:latin typeface="Malgun Gothic"/>
                <a:cs typeface="Malgun Gothic"/>
              </a:rPr>
              <a:t>중간발표</a:t>
            </a:r>
            <a:endParaRPr sz="25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10" dirty="0">
                <a:solidFill>
                  <a:srgbClr val="18254A"/>
                </a:solidFill>
                <a:latin typeface="Arial"/>
                <a:cs typeface="Arial"/>
              </a:rPr>
              <a:t>2025.07.</a:t>
            </a:r>
            <a:r>
              <a:rPr lang="en-US" sz="1400" spc="-10" dirty="0">
                <a:solidFill>
                  <a:srgbClr val="18254A"/>
                </a:solidFill>
                <a:latin typeface="Arial"/>
                <a:cs typeface="Arial"/>
              </a:rPr>
              <a:t>29.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8589" y="3967988"/>
            <a:ext cx="9798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8254A"/>
                </a:solidFill>
                <a:latin typeface="Malgun Gothic"/>
                <a:cs typeface="Malgun Gothic"/>
              </a:rPr>
              <a:t>발표자</a:t>
            </a:r>
            <a:r>
              <a:rPr sz="1100" spc="-100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1100" dirty="0">
                <a:solidFill>
                  <a:srgbClr val="18254A"/>
                </a:solidFill>
                <a:latin typeface="Arial"/>
                <a:cs typeface="Arial"/>
              </a:rPr>
              <a:t>:</a:t>
            </a:r>
            <a:r>
              <a:rPr sz="1100" spc="-5" dirty="0">
                <a:solidFill>
                  <a:srgbClr val="18254A"/>
                </a:solidFill>
                <a:latin typeface="Arial"/>
                <a:cs typeface="Arial"/>
              </a:rPr>
              <a:t> </a:t>
            </a:r>
            <a:r>
              <a:rPr lang="ko-KR" altLang="en-US" sz="1100" spc="-25" dirty="0">
                <a:solidFill>
                  <a:srgbClr val="18254A"/>
                </a:solidFill>
                <a:latin typeface="Malgun Gothic"/>
                <a:cs typeface="Arial"/>
              </a:rPr>
              <a:t>조민지</a:t>
            </a:r>
            <a:endParaRPr sz="1100" dirty="0">
              <a:latin typeface="Malgun Gothic"/>
              <a:cs typeface="Malgun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181100" cy="5143500"/>
            <a:chOff x="0" y="0"/>
            <a:chExt cx="1181100" cy="5143500"/>
          </a:xfrm>
        </p:grpSpPr>
        <p:sp>
          <p:nvSpPr>
            <p:cNvPr id="7" name="object 7"/>
            <p:cNvSpPr/>
            <p:nvPr/>
          </p:nvSpPr>
          <p:spPr>
            <a:xfrm>
              <a:off x="153822" y="0"/>
              <a:ext cx="38100" cy="2149475"/>
            </a:xfrm>
            <a:custGeom>
              <a:avLst/>
              <a:gdLst/>
              <a:ahLst/>
              <a:cxnLst/>
              <a:rect l="l" t="t" r="r" b="b"/>
              <a:pathLst>
                <a:path w="38100" h="2149475">
                  <a:moveTo>
                    <a:pt x="38100" y="0"/>
                  </a:moveTo>
                  <a:lnTo>
                    <a:pt x="0" y="0"/>
                  </a:lnTo>
                  <a:lnTo>
                    <a:pt x="0" y="2149094"/>
                  </a:lnTo>
                  <a:lnTo>
                    <a:pt x="38100" y="21490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42998"/>
              <a:ext cx="1181086" cy="3000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9311" y="1262049"/>
            <a:ext cx="4288155" cy="3415029"/>
          </a:xfrm>
          <a:custGeom>
            <a:avLst/>
            <a:gdLst/>
            <a:ahLst/>
            <a:cxnLst/>
            <a:rect l="l" t="t" r="r" b="b"/>
            <a:pathLst>
              <a:path w="4288155" h="3415029">
                <a:moveTo>
                  <a:pt x="4287647" y="0"/>
                </a:moveTo>
                <a:lnTo>
                  <a:pt x="0" y="0"/>
                </a:lnTo>
                <a:lnTo>
                  <a:pt x="0" y="3414649"/>
                </a:lnTo>
                <a:lnTo>
                  <a:pt x="4287647" y="3414649"/>
                </a:lnTo>
                <a:lnTo>
                  <a:pt x="4287647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311" y="1262049"/>
            <a:ext cx="4288155" cy="3415029"/>
          </a:xfrm>
          <a:prstGeom prst="rect">
            <a:avLst/>
          </a:prstGeom>
          <a:ln w="38100">
            <a:solidFill>
              <a:srgbClr val="18254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817244" marR="808990" algn="ctr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이곳에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만나서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찍은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사진을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넣어주세요</a:t>
            </a:r>
            <a:r>
              <a:rPr sz="1200" spc="-10" dirty="0">
                <a:latin typeface="Arial"/>
                <a:cs typeface="Arial"/>
              </a:rPr>
              <a:t>.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Malgun Gothic"/>
                <a:cs typeface="Malgun Gothic"/>
              </a:rPr>
              <a:t>비대면일</a:t>
            </a:r>
            <a:r>
              <a:rPr sz="1200" spc="-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경우엔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화면</a:t>
            </a:r>
            <a:r>
              <a:rPr sz="1200" spc="-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캡쳐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이용</a:t>
            </a:r>
            <a:r>
              <a:rPr sz="1200" spc="-25" dirty="0">
                <a:latin typeface="Arial"/>
                <a:cs typeface="Arial"/>
              </a:rPr>
              <a:t>) </a:t>
            </a:r>
            <a:r>
              <a:rPr sz="1200" dirty="0">
                <a:latin typeface="Malgun Gothic"/>
                <a:cs typeface="Malgun Gothic"/>
              </a:rPr>
              <a:t>얼굴이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나오게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찍어주셔야</a:t>
            </a:r>
            <a:r>
              <a:rPr sz="1200" spc="-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합니다</a:t>
            </a:r>
            <a:r>
              <a:rPr sz="1200" spc="-10" dirty="0">
                <a:latin typeface="Arial"/>
                <a:cs typeface="Arial"/>
              </a:rPr>
              <a:t>:D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7805" y="394538"/>
            <a:ext cx="3176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dirty="0">
                <a:solidFill>
                  <a:srgbClr val="18254A"/>
                </a:solidFill>
                <a:latin typeface="Malgun Gothic"/>
                <a:cs typeface="Malgun Gothic"/>
              </a:rPr>
              <a:t>팀</a:t>
            </a:r>
            <a:r>
              <a:rPr sz="2000" b="1" dirty="0">
                <a:solidFill>
                  <a:srgbClr val="18254A"/>
                </a:solidFill>
                <a:latin typeface="Malgun Gothic"/>
                <a:cs typeface="Malgun Gothic"/>
              </a:rPr>
              <a:t>원</a:t>
            </a:r>
            <a:r>
              <a:rPr sz="2000" b="1" spc="-35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8254A"/>
                </a:solidFill>
                <a:latin typeface="Malgun Gothic"/>
                <a:cs typeface="Malgun Gothic"/>
              </a:rPr>
              <a:t>소개</a:t>
            </a:r>
            <a:r>
              <a:rPr sz="2000" b="1" spc="-10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8254A"/>
                </a:solidFill>
                <a:latin typeface="Malgun Gothic"/>
                <a:cs typeface="Malgun Gothic"/>
              </a:rPr>
              <a:t>및</a:t>
            </a:r>
            <a:r>
              <a:rPr sz="2000" b="1" spc="-10" dirty="0">
                <a:solidFill>
                  <a:srgbClr val="18254A"/>
                </a:solidFill>
                <a:latin typeface="Malgun Gothic"/>
                <a:cs typeface="Malgun Gothic"/>
              </a:rPr>
              <a:t> </a:t>
            </a:r>
            <a:r>
              <a:rPr sz="2000" b="1" dirty="0">
                <a:solidFill>
                  <a:srgbClr val="18254A"/>
                </a:solidFill>
                <a:latin typeface="Malgun Gothic"/>
                <a:cs typeface="Malgun Gothic"/>
              </a:rPr>
              <a:t>만남</a:t>
            </a:r>
            <a:r>
              <a:rPr sz="2000" b="1" spc="-25" dirty="0">
                <a:solidFill>
                  <a:srgbClr val="18254A"/>
                </a:solidFill>
                <a:latin typeface="Malgun Gothic"/>
                <a:cs typeface="Malgun Gothic"/>
              </a:rPr>
              <a:t> 인증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1765" y="1885950"/>
            <a:ext cx="1566545" cy="1141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spc="-10" dirty="0">
                <a:latin typeface="Malgun Gothic"/>
                <a:cs typeface="Malgun Gothic"/>
              </a:rPr>
              <a:t>팀</a:t>
            </a:r>
            <a:r>
              <a:rPr sz="1400" spc="-10" dirty="0">
                <a:latin typeface="Malgun Gothic"/>
                <a:cs typeface="Malgun Gothic"/>
              </a:rPr>
              <a:t>원</a:t>
            </a:r>
            <a:r>
              <a:rPr sz="1400" spc="-130" dirty="0">
                <a:latin typeface="Malgun Gothic"/>
                <a:cs typeface="Malgun Gothic"/>
              </a:rPr>
              <a:t> </a:t>
            </a:r>
            <a:r>
              <a:rPr sz="1400" dirty="0">
                <a:latin typeface="Arial"/>
                <a:cs typeface="Arial"/>
              </a:rPr>
              <a:t>1 :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5" dirty="0" err="1">
                <a:latin typeface="Malgun Gothic"/>
                <a:cs typeface="Malgun Gothic"/>
              </a:rPr>
              <a:t>이나현</a:t>
            </a:r>
            <a:endParaRPr lang="en-US" sz="1400" spc="-25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spc="-125" dirty="0">
                <a:latin typeface="Malgun Gothic"/>
                <a:cs typeface="Malgun Gothic"/>
              </a:rPr>
              <a:t>팀원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lang="en-US"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lang="ko-KR" altLang="en-US" sz="1400" spc="-25" dirty="0" err="1">
                <a:latin typeface="Malgun Gothic"/>
                <a:cs typeface="Arial"/>
              </a:rPr>
              <a:t>홍성빈</a:t>
            </a:r>
            <a:endParaRPr lang="en-US" altLang="ko-KR" sz="1400" spc="-25" dirty="0">
              <a:latin typeface="Malgun Gothic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altLang="ko-KR" sz="1400" spc="-25" dirty="0">
              <a:latin typeface="Malgun Gothic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400" dirty="0">
                <a:latin typeface="Malgun Gothic"/>
                <a:cs typeface="Malgun Gothic"/>
              </a:rPr>
              <a:t>팀</a:t>
            </a:r>
            <a:r>
              <a:rPr sz="1400" dirty="0">
                <a:latin typeface="Malgun Gothic"/>
                <a:cs typeface="Malgun Gothic"/>
              </a:rPr>
              <a:t>원</a:t>
            </a:r>
            <a:r>
              <a:rPr sz="1400" spc="-125" dirty="0">
                <a:latin typeface="Malgun Gothic"/>
                <a:cs typeface="Malgun Gothic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lang="ko-KR" altLang="en-US" sz="1400" spc="-15" dirty="0">
                <a:latin typeface="Arial"/>
                <a:cs typeface="Arial"/>
              </a:rPr>
              <a:t>조민지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DCEE9E-88C6-A598-4C2B-D7E6C4BC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46" y="1819911"/>
            <a:ext cx="3330283" cy="2299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804" y="394538"/>
            <a:ext cx="2322195" cy="24295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18254A"/>
                </a:solidFill>
                <a:latin typeface="Malgun Gothic"/>
                <a:cs typeface="Malgun Gothic"/>
              </a:rPr>
              <a:t>목차</a:t>
            </a:r>
            <a:endParaRPr sz="2000" b="1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3020"/>
              </a:spcBef>
              <a:buSzPct val="96875"/>
              <a:buFont typeface="Arial"/>
              <a:buAutoNum type="arabicPeriod"/>
              <a:tabLst>
                <a:tab pos="240665" algn="l"/>
              </a:tabLst>
            </a:pPr>
            <a:r>
              <a:rPr lang="ko-KR" altLang="en-US" sz="1600" spc="-25" dirty="0">
                <a:latin typeface="Malgun Gothic"/>
                <a:cs typeface="Malgun Gothic"/>
              </a:rPr>
              <a:t> 주제</a:t>
            </a:r>
            <a:endParaRPr sz="1600" dirty="0">
              <a:latin typeface="Malgun Gothic"/>
              <a:cs typeface="Malgun Gothic"/>
            </a:endParaRPr>
          </a:p>
          <a:p>
            <a:pPr marL="297180" indent="-284480">
              <a:lnSpc>
                <a:spcPct val="100000"/>
              </a:lnSpc>
              <a:buSzPct val="96875"/>
              <a:buFont typeface="Arial"/>
              <a:buAutoNum type="arabicPeriod"/>
              <a:tabLst>
                <a:tab pos="297180" algn="l"/>
              </a:tabLst>
            </a:pPr>
            <a:endParaRPr lang="en-US" altLang="ko-KR" sz="1600" spc="-25" dirty="0">
              <a:latin typeface="Malgun Gothic"/>
              <a:cs typeface="Malgun Gothic"/>
            </a:endParaRPr>
          </a:p>
          <a:p>
            <a:pPr marL="297180" indent="-284480">
              <a:lnSpc>
                <a:spcPct val="100000"/>
              </a:lnSpc>
              <a:buSzPct val="96875"/>
              <a:buFont typeface="Arial"/>
              <a:buAutoNum type="arabicPeriod"/>
              <a:tabLst>
                <a:tab pos="297180" algn="l"/>
              </a:tabLst>
            </a:pPr>
            <a:r>
              <a:rPr lang="ko-KR" altLang="en-US" sz="1600" spc="-25" dirty="0">
                <a:latin typeface="Malgun Gothic"/>
                <a:cs typeface="Malgun Gothic"/>
              </a:rPr>
              <a:t>선정 데이터셋</a:t>
            </a:r>
            <a:endParaRPr lang="en-US" altLang="ko-KR" sz="1600" spc="-25" dirty="0">
              <a:latin typeface="Malgun Gothic"/>
              <a:cs typeface="Malgun Gothic"/>
            </a:endParaRPr>
          </a:p>
          <a:p>
            <a:pPr marL="297180" indent="-284480">
              <a:lnSpc>
                <a:spcPct val="100000"/>
              </a:lnSpc>
              <a:buSzPct val="96875"/>
              <a:buFont typeface="Arial"/>
              <a:buAutoNum type="arabicPeriod"/>
              <a:tabLst>
                <a:tab pos="297180" algn="l"/>
              </a:tabLst>
            </a:pPr>
            <a:endParaRPr lang="en-US" altLang="ko-KR" sz="1600" spc="-25" dirty="0">
              <a:latin typeface="Malgun Gothic"/>
              <a:cs typeface="Malgun Gothic"/>
            </a:endParaRPr>
          </a:p>
          <a:p>
            <a:pPr marL="297180" indent="-284480">
              <a:lnSpc>
                <a:spcPct val="100000"/>
              </a:lnSpc>
              <a:buSzPct val="96875"/>
              <a:buFont typeface="Arial"/>
              <a:buAutoNum type="arabicPeriod"/>
              <a:tabLst>
                <a:tab pos="297180" algn="l"/>
              </a:tabLst>
            </a:pPr>
            <a:r>
              <a:rPr lang="ko-KR" altLang="en-US" sz="1600" spc="-25" dirty="0">
                <a:latin typeface="Malgun Gothic"/>
                <a:cs typeface="Malgun Gothic"/>
              </a:rPr>
              <a:t>선정 모델</a:t>
            </a:r>
            <a:endParaRPr lang="en-US" altLang="ko-KR" sz="1600" spc="-25" dirty="0">
              <a:latin typeface="Malgun Gothic"/>
              <a:cs typeface="Malgun Gothic"/>
            </a:endParaRPr>
          </a:p>
          <a:p>
            <a:pPr marL="297180" indent="-284480">
              <a:lnSpc>
                <a:spcPct val="100000"/>
              </a:lnSpc>
              <a:buSzPct val="96875"/>
              <a:buFont typeface="Arial"/>
              <a:buAutoNum type="arabicPeriod"/>
              <a:tabLst>
                <a:tab pos="297180" algn="l"/>
              </a:tabLst>
            </a:pPr>
            <a:endParaRPr sz="1600" dirty="0">
              <a:latin typeface="Malgun Gothic"/>
              <a:cs typeface="Malgun Gothic"/>
            </a:endParaRPr>
          </a:p>
          <a:p>
            <a:pPr marL="181610" indent="-176530">
              <a:lnSpc>
                <a:spcPct val="100000"/>
              </a:lnSpc>
              <a:buSzPct val="96875"/>
              <a:buFont typeface="Arial"/>
              <a:buAutoNum type="arabicPeriod"/>
              <a:tabLst>
                <a:tab pos="181610" algn="l"/>
              </a:tabLst>
            </a:pPr>
            <a:r>
              <a:rPr lang="ko-KR" altLang="en-US" sz="1600" spc="-20" dirty="0">
                <a:latin typeface="Malgun Gothic"/>
                <a:cs typeface="Malgun Gothic"/>
              </a:rPr>
              <a:t> 향후 진행 방향</a:t>
            </a:r>
            <a:endParaRPr sz="16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805" y="394538"/>
            <a:ext cx="535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 err="1">
                <a:solidFill>
                  <a:srgbClr val="18254A"/>
                </a:solidFill>
                <a:latin typeface="Malgun Gothic"/>
                <a:cs typeface="Malgun Gothic"/>
              </a:rPr>
              <a:t>주제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7805" y="1918686"/>
            <a:ext cx="745363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altLang="ko-KR" dirty="0"/>
              <a:t>MCQA</a:t>
            </a:r>
            <a:r>
              <a:rPr lang="ko-KR" altLang="en-US" dirty="0"/>
              <a:t>는</a:t>
            </a:r>
            <a:r>
              <a:rPr lang="ko-KR" altLang="en-US" spc="-25" dirty="0"/>
              <a:t> </a:t>
            </a:r>
            <a:r>
              <a:rPr lang="ko-KR" altLang="en-US" dirty="0">
                <a:latin typeface="Malgun Gothic"/>
                <a:cs typeface="Malgun Gothic"/>
              </a:rPr>
              <a:t>다양한</a:t>
            </a:r>
            <a:r>
              <a:rPr lang="ko-KR" altLang="en-US" spc="-114" dirty="0">
                <a:latin typeface="Malgun Gothic"/>
                <a:cs typeface="Malgun Gothic"/>
              </a:rPr>
              <a:t> 한계를 갖고 있지만 </a:t>
            </a:r>
            <a:r>
              <a:rPr lang="ko-KR" altLang="en-US" dirty="0">
                <a:latin typeface="Malgun Gothic"/>
                <a:cs typeface="Malgun Gothic"/>
              </a:rPr>
              <a:t>여전히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객관식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 err="1">
                <a:latin typeface="Malgun Gothic"/>
                <a:cs typeface="Malgun Gothic"/>
              </a:rPr>
              <a:t>벤치마크로써</a:t>
            </a:r>
            <a:r>
              <a:rPr lang="ko-KR" altLang="en-US" spc="-12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여러</a:t>
            </a:r>
            <a:r>
              <a:rPr lang="ko-KR" altLang="en-US" spc="-11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성능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평가에</a:t>
            </a:r>
            <a:r>
              <a:rPr lang="ko-KR" altLang="en-US" spc="-105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쓰임</a:t>
            </a:r>
            <a:br>
              <a:rPr lang="en-US" altLang="ko-KR" spc="-25" dirty="0">
                <a:latin typeface="Malgun Gothic"/>
                <a:cs typeface="Malgun Gothic"/>
              </a:rPr>
            </a:br>
            <a:br>
              <a:rPr lang="ko-KR" altLang="en-US" dirty="0">
                <a:latin typeface="Malgun Gothic"/>
                <a:cs typeface="Malgun Gothic"/>
              </a:rPr>
            </a:br>
            <a:r>
              <a:rPr lang="ko-KR" altLang="en-US" dirty="0">
                <a:latin typeface="Malgun Gothic"/>
                <a:cs typeface="Malgun Gothic"/>
              </a:rPr>
              <a:t>따라서</a:t>
            </a:r>
            <a:r>
              <a:rPr lang="en-US" altLang="ko-KR" dirty="0"/>
              <a:t>,</a:t>
            </a:r>
            <a:r>
              <a:rPr lang="ko-KR" altLang="en-US" spc="-20" dirty="0"/>
              <a:t> </a:t>
            </a:r>
            <a:r>
              <a:rPr lang="ko-KR" altLang="en-US" dirty="0">
                <a:latin typeface="Malgun Gothic"/>
                <a:cs typeface="Malgun Gothic"/>
              </a:rPr>
              <a:t>기존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벤치마크에서</a:t>
            </a:r>
            <a:r>
              <a:rPr lang="ko-KR" altLang="en-US" spc="-12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오답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하나를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그럴듯한</a:t>
            </a:r>
            <a:r>
              <a:rPr lang="ko-KR" altLang="en-US" spc="-12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오답</a:t>
            </a:r>
            <a:r>
              <a:rPr lang="en-US" altLang="ko-KR" dirty="0">
                <a:latin typeface="Malgun Gothic"/>
                <a:cs typeface="Malgun Gothic"/>
              </a:rPr>
              <a:t>(</a:t>
            </a:r>
            <a:r>
              <a:rPr lang="en-US" altLang="ko-KR" dirty="0"/>
              <a:t>Plausible</a:t>
            </a:r>
            <a:r>
              <a:rPr lang="en-US" altLang="ko-KR" spc="-50" dirty="0"/>
              <a:t> </a:t>
            </a:r>
            <a:r>
              <a:rPr lang="en-US" altLang="ko-KR" dirty="0"/>
              <a:t>distractor</a:t>
            </a:r>
            <a:r>
              <a:rPr lang="en-US" altLang="ko-KR" spc="-70" dirty="0"/>
              <a:t>)</a:t>
            </a:r>
            <a:r>
              <a:rPr lang="ko-KR" altLang="en-US" dirty="0">
                <a:latin typeface="Malgun Gothic"/>
                <a:cs typeface="Malgun Gothic"/>
              </a:rPr>
              <a:t>으로</a:t>
            </a:r>
            <a:r>
              <a:rPr lang="ko-KR" altLang="en-US" spc="-125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변경</a:t>
            </a:r>
            <a:r>
              <a:rPr lang="ko-KR" altLang="en-US" spc="-11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후</a:t>
            </a:r>
            <a:r>
              <a:rPr lang="ko-KR" altLang="en-US" spc="-11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성능의</a:t>
            </a:r>
            <a:r>
              <a:rPr lang="ko-KR" altLang="en-US" spc="-12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하락</a:t>
            </a:r>
            <a:r>
              <a:rPr lang="ko-KR" altLang="en-US" spc="-110" dirty="0">
                <a:latin typeface="Malgun Gothic"/>
                <a:cs typeface="Malgun Gothic"/>
              </a:rPr>
              <a:t> </a:t>
            </a:r>
            <a:r>
              <a:rPr lang="ko-KR" altLang="en-US" dirty="0">
                <a:latin typeface="Malgun Gothic"/>
                <a:cs typeface="Malgun Gothic"/>
              </a:rPr>
              <a:t>폭</a:t>
            </a:r>
            <a:r>
              <a:rPr lang="ko-KR" altLang="en-US" spc="-110" dirty="0">
                <a:latin typeface="Malgun Gothic"/>
                <a:cs typeface="Malgun Gothic"/>
              </a:rPr>
              <a:t> </a:t>
            </a:r>
            <a:r>
              <a:rPr lang="ko-KR" altLang="en-US" spc="-25" dirty="0">
                <a:latin typeface="Malgun Gothic"/>
                <a:cs typeface="Malgun Gothic"/>
              </a:rPr>
              <a:t>측정</a:t>
            </a:r>
            <a:br>
              <a:rPr lang="ko-KR" altLang="en-US" dirty="0">
                <a:latin typeface="Malgun Gothic"/>
                <a:cs typeface="Malgun Gothic"/>
              </a:rPr>
            </a:br>
            <a:br>
              <a:rPr lang="en-US" altLang="ko-KR" dirty="0">
                <a:latin typeface="Malgun Gothic"/>
                <a:cs typeface="Malgun Gothic"/>
              </a:rPr>
            </a:br>
            <a:r>
              <a:rPr lang="ko-KR" altLang="en-US" spc="-140" dirty="0">
                <a:latin typeface="Wingdings"/>
                <a:cs typeface="Wingdings"/>
              </a:rPr>
              <a:t></a:t>
            </a:r>
            <a:r>
              <a:rPr lang="ko-KR" altLang="en-US" spc="40" dirty="0">
                <a:latin typeface="Times New Roman"/>
                <a:cs typeface="Times New Roman"/>
              </a:rPr>
              <a:t>  </a:t>
            </a:r>
            <a:r>
              <a:rPr lang="ko-KR" altLang="en-US" b="1" dirty="0">
                <a:latin typeface="Malgun Gothic"/>
                <a:cs typeface="Malgun Gothic"/>
              </a:rPr>
              <a:t>모델이</a:t>
            </a:r>
            <a:r>
              <a:rPr lang="ko-KR" altLang="en-US" b="1" spc="-114" dirty="0">
                <a:latin typeface="Malgun Gothic"/>
                <a:cs typeface="Malgun Gothic"/>
              </a:rPr>
              <a:t> </a:t>
            </a:r>
            <a:r>
              <a:rPr lang="ko-KR" altLang="en-US" b="1" dirty="0">
                <a:latin typeface="Malgun Gothic"/>
                <a:cs typeface="Malgun Gothic"/>
              </a:rPr>
              <a:t>추론</a:t>
            </a:r>
            <a:r>
              <a:rPr lang="ko-KR" altLang="en-US" b="1" spc="-125" dirty="0">
                <a:latin typeface="Malgun Gothic"/>
                <a:cs typeface="Malgun Gothic"/>
              </a:rPr>
              <a:t> </a:t>
            </a:r>
            <a:r>
              <a:rPr lang="ko-KR" altLang="en-US" b="1" dirty="0">
                <a:latin typeface="Malgun Gothic"/>
                <a:cs typeface="Malgun Gothic"/>
              </a:rPr>
              <a:t>과정에서</a:t>
            </a:r>
            <a:r>
              <a:rPr lang="ko-KR" altLang="en-US" b="1" spc="-125" dirty="0">
                <a:latin typeface="Malgun Gothic"/>
                <a:cs typeface="Malgun Gothic"/>
              </a:rPr>
              <a:t> </a:t>
            </a:r>
            <a:r>
              <a:rPr lang="ko-KR" altLang="en-US" b="1" dirty="0">
                <a:latin typeface="Malgun Gothic"/>
                <a:cs typeface="Malgun Gothic"/>
              </a:rPr>
              <a:t>‘헷갈림’</a:t>
            </a:r>
            <a:r>
              <a:rPr lang="ko-KR" altLang="en-US" b="1" spc="-110" dirty="0">
                <a:latin typeface="Malgun Gothic"/>
                <a:cs typeface="Malgun Gothic"/>
              </a:rPr>
              <a:t> </a:t>
            </a:r>
            <a:r>
              <a:rPr lang="ko-KR" altLang="en-US" b="1" dirty="0">
                <a:latin typeface="Malgun Gothic"/>
                <a:cs typeface="Malgun Gothic"/>
              </a:rPr>
              <a:t>겪는지</a:t>
            </a:r>
            <a:r>
              <a:rPr lang="ko-KR" altLang="en-US" b="1" spc="-125" dirty="0">
                <a:latin typeface="Malgun Gothic"/>
                <a:cs typeface="Malgun Gothic"/>
              </a:rPr>
              <a:t> </a:t>
            </a:r>
            <a:r>
              <a:rPr lang="ko-KR" altLang="en-US" b="1" spc="-25" dirty="0">
                <a:latin typeface="Malgun Gothic"/>
                <a:cs typeface="Malgun Gothic"/>
              </a:rPr>
              <a:t>증명</a:t>
            </a:r>
            <a:endParaRPr spc="-25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6523-4514-828D-A4CF-08A8D052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5E7B3B-4941-72A8-13C5-E1715F2C54DA}"/>
              </a:ext>
            </a:extLst>
          </p:cNvPr>
          <p:cNvSpPr txBox="1"/>
          <p:nvPr/>
        </p:nvSpPr>
        <p:spPr>
          <a:xfrm>
            <a:off x="1487805" y="394538"/>
            <a:ext cx="2093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spc="-25">
                <a:solidFill>
                  <a:srgbClr val="18254A"/>
                </a:solidFill>
                <a:latin typeface="Malgun Gothic"/>
                <a:cs typeface="Malgun Gothic"/>
              </a:rPr>
              <a:t>선정 데이터셋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05BA05-A47F-172F-B4E4-D6F73DC82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325" y="3486150"/>
            <a:ext cx="74536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>
                <a:sym typeface="Wingdings" panose="05000000000000000000" pitchFamily="2" charset="2"/>
              </a:rPr>
              <a:t>작은 모델로도 일정 이상의 성능을 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직접선지를 수정할 수 있을 만한 </a:t>
            </a:r>
            <a:r>
              <a:rPr lang="en-US" altLang="ko-KR" dirty="0">
                <a:sym typeface="Wingdings" panose="05000000000000000000" pitchFamily="2" charset="2"/>
              </a:rPr>
              <a:t>general</a:t>
            </a:r>
            <a:r>
              <a:rPr lang="ko-KR" altLang="en-US" dirty="0">
                <a:sym typeface="Wingdings" panose="05000000000000000000" pitchFamily="2" charset="2"/>
              </a:rPr>
              <a:t>한 난이도인 </a:t>
            </a:r>
            <a:r>
              <a:rPr lang="en-US" altLang="ko-KR" b="1" dirty="0"/>
              <a:t>HAE_RAE_BENCH_1.0</a:t>
            </a:r>
            <a:r>
              <a:rPr lang="ko-KR" altLang="en-US" dirty="0"/>
              <a:t>를 데이터셋으로 선정</a:t>
            </a:r>
            <a:endParaRPr spc="-25" dirty="0">
              <a:latin typeface="Malgun Gothic"/>
              <a:cs typeface="Malgun Gothic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437E7F-474D-095C-A214-5AC48622813E}"/>
              </a:ext>
            </a:extLst>
          </p:cNvPr>
          <p:cNvSpPr txBox="1"/>
          <p:nvPr/>
        </p:nvSpPr>
        <p:spPr>
          <a:xfrm>
            <a:off x="1371600" y="1410569"/>
            <a:ext cx="7453630" cy="18296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72000" tIns="144000" rIns="0" bIns="144000" rtlCol="0" anchor="ctr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sz="1400" dirty="0" err="1">
                <a:latin typeface="Arial"/>
                <a:cs typeface="Arial"/>
              </a:rPr>
              <a:t>EunsuKim</a:t>
            </a:r>
            <a:r>
              <a:rPr lang="en-US" sz="1400" dirty="0">
                <a:latin typeface="Arial"/>
                <a:cs typeface="Arial"/>
              </a:rPr>
              <a:t>/</a:t>
            </a:r>
            <a:r>
              <a:rPr lang="en-US" sz="1400" dirty="0" err="1">
                <a:latin typeface="Arial"/>
                <a:cs typeface="Arial"/>
              </a:rPr>
              <a:t>CLIcK</a:t>
            </a:r>
            <a:endParaRPr lang="en-US" sz="14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sz="1400" dirty="0" err="1">
                <a:latin typeface="Arial"/>
                <a:cs typeface="Arial"/>
              </a:rPr>
              <a:t>snunlp</a:t>
            </a:r>
            <a:r>
              <a:rPr lang="en-US" sz="1400" dirty="0">
                <a:latin typeface="Arial"/>
                <a:cs typeface="Arial"/>
              </a:rPr>
              <a:t>/KoBALT-700</a:t>
            </a:r>
          </a:p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sz="1400" dirty="0">
                <a:latin typeface="Arial"/>
                <a:cs typeface="Arial"/>
              </a:rPr>
              <a:t>HAERAE-HUB/KMMLU</a:t>
            </a:r>
          </a:p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sz="1400" dirty="0" err="1">
                <a:latin typeface="Arial"/>
                <a:cs typeface="Arial"/>
              </a:rPr>
              <a:t>openai</a:t>
            </a:r>
            <a:r>
              <a:rPr lang="en-US" sz="1400" dirty="0">
                <a:latin typeface="Arial"/>
                <a:cs typeface="Arial"/>
              </a:rPr>
              <a:t>/MMMLU</a:t>
            </a:r>
          </a:p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lang="en-US" sz="1400" dirty="0">
                <a:latin typeface="Arial"/>
                <a:cs typeface="Arial"/>
              </a:rPr>
              <a:t>HAERAE-HUB/HAE_RAE_BENCH_1.0</a:t>
            </a:r>
          </a:p>
        </p:txBody>
      </p:sp>
    </p:spTree>
    <p:extLst>
      <p:ext uri="{BB962C8B-B14F-4D97-AF65-F5344CB8AC3E}">
        <p14:creationId xmlns:p14="http://schemas.microsoft.com/office/powerpoint/2010/main" val="285952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4301-1941-E84D-4B71-7784CCFD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9B9E03-A9BA-A290-04D9-A85C85708C97}"/>
              </a:ext>
            </a:extLst>
          </p:cNvPr>
          <p:cNvSpPr txBox="1"/>
          <p:nvPr/>
        </p:nvSpPr>
        <p:spPr>
          <a:xfrm>
            <a:off x="1487805" y="394538"/>
            <a:ext cx="2093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spc="-25">
                <a:solidFill>
                  <a:srgbClr val="18254A"/>
                </a:solidFill>
                <a:latin typeface="Malgun Gothic"/>
                <a:cs typeface="Malgun Gothic"/>
              </a:rPr>
              <a:t>선정 데이터셋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F88392-D234-251E-74DD-968448199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7805" y="811858"/>
            <a:ext cx="7453630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b="1" dirty="0"/>
              <a:t>HAERAE-HUB/HAE_RAE_BENCH_1.0</a:t>
            </a:r>
            <a:br>
              <a:rPr lang="en-US" altLang="ko-KR" b="1" dirty="0"/>
            </a:br>
            <a:r>
              <a:rPr lang="en-US" altLang="ko-KR" sz="600" b="1" dirty="0"/>
              <a:t> </a:t>
            </a:r>
            <a:br>
              <a:rPr lang="en-US" altLang="ko-KR" dirty="0"/>
            </a:br>
            <a:r>
              <a:rPr lang="en-US" altLang="ko-KR" dirty="0"/>
              <a:t>HAE-RAE Bench: Evaluation of Korean Knowledge in Language Models (Son et al., LREC-COLING 2024)</a:t>
            </a:r>
            <a:br>
              <a:rPr lang="en-US" altLang="ko-KR" dirty="0"/>
            </a:br>
            <a:r>
              <a:rPr lang="en-US" altLang="ko-KR" sz="800" b="1" dirty="0"/>
              <a:t> 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/>
              <a:t>task</a:t>
            </a:r>
            <a:r>
              <a:rPr lang="ko-KR" altLang="en-US" dirty="0"/>
              <a:t>로 구성</a:t>
            </a:r>
            <a:r>
              <a:rPr lang="en-US" altLang="ko-KR" dirty="0"/>
              <a:t>: </a:t>
            </a:r>
            <a:r>
              <a:rPr lang="en-US" altLang="ko-KR" dirty="0" err="1"/>
              <a:t>standard_nomenclature</a:t>
            </a:r>
            <a:r>
              <a:rPr lang="en-US" altLang="ko-KR" dirty="0"/>
              <a:t>, </a:t>
            </a:r>
            <a:r>
              <a:rPr lang="en-US" altLang="ko-KR" dirty="0" err="1"/>
              <a:t>loan_word</a:t>
            </a:r>
            <a:r>
              <a:rPr lang="en-US" altLang="ko-KR" dirty="0"/>
              <a:t>, </a:t>
            </a:r>
            <a:r>
              <a:rPr lang="en-US" altLang="ko-KR" dirty="0" err="1"/>
              <a:t>rare_word</a:t>
            </a:r>
            <a:r>
              <a:rPr lang="en-US" altLang="ko-KR" dirty="0"/>
              <a:t>, </a:t>
            </a:r>
            <a:r>
              <a:rPr lang="en-US" altLang="ko-KR" dirty="0" err="1"/>
              <a:t>general_knowledge</a:t>
            </a:r>
            <a:r>
              <a:rPr lang="en-US" altLang="ko-KR" dirty="0"/>
              <a:t>, history, </a:t>
            </a:r>
            <a:r>
              <a:rPr lang="en-US" altLang="ko-KR" dirty="0" err="1"/>
              <a:t>reading_comprehension</a:t>
            </a:r>
            <a:endParaRPr spc="-25" dirty="0">
              <a:latin typeface="Malgun Gothic"/>
              <a:cs typeface="Malgun 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92AF0-3A33-813F-B235-813B53C9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35" y="2214063"/>
            <a:ext cx="6107970" cy="26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7804" y="394538"/>
            <a:ext cx="2855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spc="-20" dirty="0">
                <a:solidFill>
                  <a:srgbClr val="18254A"/>
                </a:solidFill>
                <a:latin typeface="Malgun Gothic"/>
                <a:cs typeface="Malgun Gothic"/>
              </a:rPr>
              <a:t>선정 모델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7E1DB3F-92FF-C733-2345-9009798A37D4}"/>
              </a:ext>
            </a:extLst>
          </p:cNvPr>
          <p:cNvSpPr txBox="1"/>
          <p:nvPr/>
        </p:nvSpPr>
        <p:spPr>
          <a:xfrm>
            <a:off x="1380743" y="1877372"/>
            <a:ext cx="7453630" cy="146036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72000" tIns="144000" rIns="0" bIns="144000" rtlCol="0" anchor="ctr">
            <a:spAutoFit/>
          </a:bodyPr>
          <a:lstStyle/>
          <a:p>
            <a:pPr marL="91440">
              <a:lnSpc>
                <a:spcPct val="100000"/>
              </a:lnSpc>
              <a:spcBef>
                <a:spcPts val="835"/>
              </a:spcBef>
            </a:pPr>
            <a:r>
              <a:rPr lang="en-US" altLang="ko-KR" sz="1400" spc="-25" dirty="0" err="1">
                <a:latin typeface="Malgun Gothic"/>
                <a:cs typeface="Malgun Gothic"/>
              </a:rPr>
              <a:t>Bllossom</a:t>
            </a:r>
            <a:r>
              <a:rPr lang="en-US" altLang="ko-KR" sz="1400" spc="-25" dirty="0">
                <a:latin typeface="Malgun Gothic"/>
                <a:cs typeface="Malgun Gothic"/>
              </a:rPr>
              <a:t>/llama-3.2-Korean-Bllossom-3B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spc="-25" dirty="0">
                <a:latin typeface="Malgun Gothic"/>
                <a:cs typeface="Malgun Gothic"/>
              </a:rPr>
              <a:t> 17%</a:t>
            </a:r>
          </a:p>
          <a:p>
            <a:pPr marL="91440">
              <a:lnSpc>
                <a:spcPct val="100000"/>
              </a:lnSpc>
              <a:spcBef>
                <a:spcPts val="835"/>
              </a:spcBef>
            </a:pPr>
            <a:r>
              <a:rPr lang="en-US" altLang="ko-KR" sz="1400" dirty="0">
                <a:latin typeface="Malgun Gothic"/>
                <a:cs typeface="Malgun Gothic"/>
              </a:rPr>
              <a:t>LGAI-EXAONE/EXAONE-Deep-2.4B (2.41B)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Malgun Gothic"/>
                <a:cs typeface="Malgun Gothic"/>
              </a:rPr>
              <a:t>24%</a:t>
            </a:r>
          </a:p>
          <a:p>
            <a:pPr marL="91440">
              <a:lnSpc>
                <a:spcPct val="100000"/>
              </a:lnSpc>
              <a:spcBef>
                <a:spcPts val="835"/>
              </a:spcBef>
            </a:pPr>
            <a:r>
              <a:rPr lang="en-US" altLang="ko-KR" sz="1400" dirty="0">
                <a:latin typeface="Malgun Gothic"/>
                <a:cs typeface="Malgun Gothic"/>
              </a:rPr>
              <a:t>K-intelligence/Midm-2.0-Mini-Instruct (2.31B)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Malgun Gothic"/>
                <a:cs typeface="Malgun Gothic"/>
              </a:rPr>
              <a:t> 16%</a:t>
            </a:r>
          </a:p>
          <a:p>
            <a:pPr marL="91440">
              <a:lnSpc>
                <a:spcPct val="100000"/>
              </a:lnSpc>
              <a:spcBef>
                <a:spcPts val="835"/>
              </a:spcBef>
            </a:pPr>
            <a:r>
              <a:rPr lang="en-US" altLang="ko-KR" sz="1400" dirty="0" err="1">
                <a:latin typeface="Malgun Gothic"/>
                <a:cs typeface="Malgun Gothic"/>
              </a:rPr>
              <a:t>yanolja</a:t>
            </a:r>
            <a:r>
              <a:rPr lang="en-US" altLang="ko-KR" sz="1400" dirty="0">
                <a:latin typeface="Malgun Gothic"/>
                <a:cs typeface="Malgun Gothic"/>
              </a:rPr>
              <a:t>/EEVE-Korean-Instruct-10.8B-v1.0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Malgun Gothic"/>
                <a:cs typeface="Malgun Gothic"/>
              </a:rPr>
              <a:t> 48.86%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97431D-E0CA-E021-9857-1B9BCD475A85}"/>
              </a:ext>
            </a:extLst>
          </p:cNvPr>
          <p:cNvSpPr txBox="1">
            <a:spLocks/>
          </p:cNvSpPr>
          <p:nvPr/>
        </p:nvSpPr>
        <p:spPr>
          <a:xfrm>
            <a:off x="1487804" y="3562350"/>
            <a:ext cx="74536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ko-KR" altLang="en-US" spc="-25" dirty="0">
                <a:latin typeface="Malgun Gothic"/>
                <a:cs typeface="Malgun Gothic"/>
                <a:sym typeface="Wingdings" panose="05000000000000000000" pitchFamily="2" charset="2"/>
              </a:rPr>
              <a:t>자원의 한계로 더 큰 모델을 실험해보지 못했으나</a:t>
            </a:r>
            <a:r>
              <a:rPr lang="en-US" altLang="ko-KR" spc="-25" dirty="0">
                <a:latin typeface="Malgun Gothic"/>
                <a:cs typeface="Malgun Gothic"/>
                <a:sym typeface="Wingdings" panose="05000000000000000000" pitchFamily="2" charset="2"/>
              </a:rPr>
              <a:t>, ‘</a:t>
            </a:r>
            <a:r>
              <a:rPr lang="ko-KR" altLang="en-US" spc="-25" dirty="0">
                <a:latin typeface="Malgun Gothic"/>
                <a:cs typeface="Malgun Gothic"/>
                <a:sym typeface="Wingdings" panose="05000000000000000000" pitchFamily="2" charset="2"/>
              </a:rPr>
              <a:t>모델이 헷갈림을 겪는지</a:t>
            </a:r>
            <a:r>
              <a:rPr lang="en-US" altLang="ko-KR" spc="-25" dirty="0">
                <a:latin typeface="Malgun Gothic"/>
                <a:cs typeface="Malgun Gothic"/>
                <a:sym typeface="Wingdings" panose="05000000000000000000" pitchFamily="2" charset="2"/>
              </a:rPr>
              <a:t>’</a:t>
            </a:r>
            <a:r>
              <a:rPr lang="ko-KR" altLang="en-US" spc="-25" dirty="0">
                <a:latin typeface="Malgun Gothic"/>
                <a:cs typeface="Malgun Gothic"/>
                <a:sym typeface="Wingdings" panose="05000000000000000000" pitchFamily="2" charset="2"/>
              </a:rPr>
              <a:t>를 증명하는 것이 주제이므로 </a:t>
            </a:r>
            <a:r>
              <a:rPr lang="en-US" altLang="ko-KR" b="1" dirty="0">
                <a:latin typeface="Malgun Gothic"/>
                <a:cs typeface="Malgun Gothic"/>
              </a:rPr>
              <a:t>EEVE-Korean-Instruct-10.8B-v1.0 </a:t>
            </a:r>
            <a:r>
              <a:rPr lang="ko-KR" altLang="en-US" dirty="0">
                <a:latin typeface="Malgun Gothic"/>
                <a:cs typeface="Malgun Gothic"/>
              </a:rPr>
              <a:t>모델을 선정함</a:t>
            </a:r>
            <a:r>
              <a:rPr lang="en-US" altLang="ko-KR" spc="-25" dirty="0">
                <a:latin typeface="Malgun Gothic"/>
                <a:cs typeface="Malgun Gothic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1FCE0-48C5-4F96-CEC1-2ECDAACC0289}"/>
              </a:ext>
            </a:extLst>
          </p:cNvPr>
          <p:cNvSpPr txBox="1"/>
          <p:nvPr/>
        </p:nvSpPr>
        <p:spPr>
          <a:xfrm>
            <a:off x="1380743" y="1351859"/>
            <a:ext cx="718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HAE_RAE_BENCH_1.0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general_knowledge</a:t>
            </a:r>
            <a:r>
              <a:rPr lang="en-US" altLang="ko-KR" sz="1400" dirty="0"/>
              <a:t> task</a:t>
            </a:r>
            <a:r>
              <a:rPr lang="ko-KR" altLang="en-US" sz="1400" dirty="0"/>
              <a:t>에 대해 실험 진행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586C-B65F-3813-465A-B7C3C073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7A0981-B21E-27B3-66F0-D8106771F648}"/>
              </a:ext>
            </a:extLst>
          </p:cNvPr>
          <p:cNvSpPr txBox="1"/>
          <p:nvPr/>
        </p:nvSpPr>
        <p:spPr>
          <a:xfrm>
            <a:off x="1487805" y="394538"/>
            <a:ext cx="20935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spc="-25" dirty="0">
                <a:solidFill>
                  <a:srgbClr val="18254A"/>
                </a:solidFill>
                <a:latin typeface="Malgun Gothic"/>
                <a:cs typeface="Malgun Gothic"/>
              </a:rPr>
              <a:t>선정 모델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249C7B-F762-EF0B-48D1-07EA9718D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2565" y="1339314"/>
            <a:ext cx="610952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ko-KR" b="1" dirty="0"/>
              <a:t>EEVE-Korean-Instruct-10.8B-v1.0</a:t>
            </a:r>
            <a:endParaRPr spc="-25" dirty="0">
              <a:latin typeface="Malgun Gothic"/>
              <a:cs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2D1E28-AA88-A17D-E8C3-E1DE5C04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28" y="1581150"/>
            <a:ext cx="3063177" cy="3375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15225B-7791-E64E-E7EF-709A7522FB98}"/>
              </a:ext>
            </a:extLst>
          </p:cNvPr>
          <p:cNvSpPr txBox="1"/>
          <p:nvPr/>
        </p:nvSpPr>
        <p:spPr>
          <a:xfrm>
            <a:off x="1326738" y="186519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ko-KR" sz="1400" b="1" dirty="0"/>
            </a:br>
            <a:r>
              <a:rPr lang="en-US" altLang="ko-KR" sz="1400" dirty="0"/>
              <a:t>upstage/SOLAR-10.7B-v1.0 </a:t>
            </a:r>
            <a:r>
              <a:rPr lang="ko-KR" altLang="en-US" sz="1400" dirty="0"/>
              <a:t>모델을 기반으로</a:t>
            </a:r>
            <a:r>
              <a:rPr lang="en-US" altLang="ko-KR" sz="1400" dirty="0"/>
              <a:t>, </a:t>
            </a:r>
            <a:r>
              <a:rPr lang="ko-KR" altLang="en-US" sz="1400" dirty="0"/>
              <a:t>한국어 어휘를 확장한 버전</a:t>
            </a:r>
            <a:br>
              <a:rPr lang="en-US" altLang="ko-KR" sz="1400" dirty="0"/>
            </a:br>
            <a:r>
              <a:rPr lang="en-US" altLang="ko-KR" sz="1400" dirty="0"/>
              <a:t>Direct Preference Optimization (DPO) </a:t>
            </a:r>
            <a:r>
              <a:rPr lang="ko-KR" altLang="en-US" sz="1400" dirty="0"/>
              <a:t>기법으로 학습됨</a:t>
            </a:r>
            <a:endParaRPr lang="en-US" altLang="ko-KR" sz="1400" u="sng" dirty="0"/>
          </a:p>
          <a:p>
            <a:endParaRPr lang="en-US" altLang="ko-KR" sz="1400" u="sng" dirty="0"/>
          </a:p>
          <a:p>
            <a:r>
              <a:rPr lang="ko-KR" altLang="en-US" sz="1400" u="sng" dirty="0"/>
              <a:t>학습 데이터</a:t>
            </a:r>
            <a:r>
              <a:rPr lang="en-US" altLang="ko-KR" sz="1400" u="sng" dirty="0"/>
              <a:t>:</a:t>
            </a:r>
            <a:br>
              <a:rPr lang="en-US" altLang="ko-KR" sz="1400" dirty="0"/>
            </a:br>
            <a:r>
              <a:rPr lang="ko-KR" altLang="en-US" sz="1400" dirty="0"/>
              <a:t>한국어로 번역된 </a:t>
            </a:r>
            <a:r>
              <a:rPr lang="en-US" altLang="ko-KR" sz="1400" dirty="0"/>
              <a:t>Open-Orca/</a:t>
            </a:r>
            <a:r>
              <a:rPr lang="en-US" altLang="ko-KR" sz="1400" dirty="0" err="1"/>
              <a:t>SlimOrca-Dedup</a:t>
            </a:r>
            <a:br>
              <a:rPr lang="en-US" altLang="ko-KR" sz="1400" dirty="0"/>
            </a:br>
            <a:r>
              <a:rPr lang="ko-KR" altLang="en-US" sz="1400" dirty="0"/>
              <a:t>한국어로 번역된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argilla</a:t>
            </a:r>
            <a:r>
              <a:rPr lang="en-US" altLang="ko-KR" sz="1400" dirty="0"/>
              <a:t>/</a:t>
            </a:r>
            <a:r>
              <a:rPr lang="en-US" altLang="ko-KR" sz="1400" dirty="0" err="1"/>
              <a:t>ultrafeedback</a:t>
            </a:r>
            <a:r>
              <a:rPr lang="en-US" altLang="ko-KR" sz="1400" dirty="0"/>
              <a:t>-binarized-preferences-cleaned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053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9E6F5-540E-30A2-68A9-2F8876F82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2F1076-2E52-F639-E8D2-6F4DF2CD350B}"/>
              </a:ext>
            </a:extLst>
          </p:cNvPr>
          <p:cNvSpPr txBox="1"/>
          <p:nvPr/>
        </p:nvSpPr>
        <p:spPr>
          <a:xfrm>
            <a:off x="1487805" y="394538"/>
            <a:ext cx="21697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2000" b="1" spc="-25">
                <a:solidFill>
                  <a:srgbClr val="18254A"/>
                </a:solidFill>
                <a:latin typeface="Malgun Gothic"/>
                <a:cs typeface="Malgun Gothic"/>
              </a:rPr>
              <a:t>향후 진행 방향</a:t>
            </a:r>
            <a:endParaRPr sz="2000" b="1" dirty="0">
              <a:latin typeface="Malgun Gothic"/>
              <a:cs typeface="Malgun Gothic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868C293-ABF8-9CD1-7831-DD90E6F79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7805" y="1352550"/>
            <a:ext cx="7453630" cy="2881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50000"/>
              </a:lnSpc>
              <a:spcBef>
                <a:spcPts val="894"/>
              </a:spcBef>
            </a:pPr>
            <a:r>
              <a:rPr lang="en-US" altLang="ko-KR" dirty="0"/>
              <a:t>HAE_RAE_BENCH_1.0</a:t>
            </a:r>
            <a:r>
              <a:rPr lang="ko-KR" altLang="en-US" dirty="0"/>
              <a:t>을 기반으로 </a:t>
            </a:r>
            <a:r>
              <a:rPr lang="en-US" altLang="ko-KR" dirty="0"/>
              <a:t>Plausible</a:t>
            </a:r>
            <a:r>
              <a:rPr lang="en-US" altLang="ko-KR" spc="-50" dirty="0"/>
              <a:t> </a:t>
            </a:r>
            <a:r>
              <a:rPr lang="en-US" altLang="ko-KR" dirty="0"/>
              <a:t>distractor</a:t>
            </a:r>
            <a:r>
              <a:rPr lang="ko-KR" altLang="en-US" spc="-60" dirty="0"/>
              <a:t>를 생성해 </a:t>
            </a:r>
            <a:r>
              <a:rPr lang="ko-KR" altLang="en-US" b="1" spc="-60" dirty="0"/>
              <a:t>모델이 추론 과정에서 헷갈림을 겪는지 증명</a:t>
            </a:r>
            <a:br>
              <a:rPr lang="en-US" altLang="ko-KR" spc="-60" dirty="0"/>
            </a:br>
            <a:br>
              <a:rPr lang="en-US" altLang="ko-KR" spc="-60" dirty="0"/>
            </a:br>
            <a:r>
              <a:rPr lang="ko-KR" altLang="en-US" b="1" u="sng" spc="-60" dirty="0"/>
              <a:t>생성 방법</a:t>
            </a:r>
            <a:br>
              <a:rPr lang="en-US" altLang="ko-KR" spc="-60" dirty="0"/>
            </a:br>
            <a:r>
              <a:rPr lang="en-US" altLang="ko-KR" spc="-60" dirty="0"/>
              <a:t>1. </a:t>
            </a:r>
            <a:r>
              <a:rPr lang="ko-KR" altLang="en-US" spc="-60" dirty="0"/>
              <a:t>직접 생성</a:t>
            </a:r>
            <a:br>
              <a:rPr lang="ko-KR" altLang="en-US" spc="-60" dirty="0"/>
            </a:br>
            <a:r>
              <a:rPr lang="en-US" altLang="ko-KR" spc="-60" dirty="0"/>
              <a:t>2. </a:t>
            </a:r>
            <a:r>
              <a:rPr lang="ko-KR" altLang="en-US" spc="-60" dirty="0"/>
              <a:t>오답 </a:t>
            </a:r>
            <a:r>
              <a:rPr lang="en-US" altLang="ko-KR" spc="-60" dirty="0"/>
              <a:t>generator </a:t>
            </a:r>
            <a:r>
              <a:rPr lang="ko-KR" altLang="en-US" spc="-60" dirty="0"/>
              <a:t>모델 생성</a:t>
            </a:r>
            <a:br>
              <a:rPr lang="ko-KR" altLang="en-US" spc="-60" dirty="0"/>
            </a:br>
            <a:r>
              <a:rPr lang="ko-KR" altLang="en-US" spc="-60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spc="-60" dirty="0"/>
              <a:t>1</a:t>
            </a:r>
            <a:r>
              <a:rPr lang="ko-KR" altLang="en-US" spc="-60" dirty="0"/>
              <a:t>단계 </a:t>
            </a:r>
            <a:r>
              <a:rPr lang="en-US" altLang="ko-KR" spc="-60" dirty="0"/>
              <a:t>(Ranker </a:t>
            </a:r>
            <a:r>
              <a:rPr lang="ko-KR" altLang="en-US" spc="-60" dirty="0"/>
              <a:t>훈련</a:t>
            </a:r>
            <a:r>
              <a:rPr lang="en-US" altLang="ko-KR" spc="-60" dirty="0"/>
              <a:t>) : ‘</a:t>
            </a:r>
            <a:r>
              <a:rPr lang="ko-KR" altLang="en-US" spc="-60" dirty="0"/>
              <a:t>순위 </a:t>
            </a:r>
            <a:r>
              <a:rPr lang="ko-KR" altLang="en-US" spc="-60" dirty="0" err="1"/>
              <a:t>평가기</a:t>
            </a:r>
            <a:r>
              <a:rPr lang="en-US" altLang="ko-KR" spc="-60" dirty="0"/>
              <a:t>(Ranker)’ </a:t>
            </a:r>
            <a:r>
              <a:rPr lang="ko-KR" altLang="en-US" spc="-60" dirty="0"/>
              <a:t>모델 우선 훈련</a:t>
            </a:r>
            <a:br>
              <a:rPr lang="ko-KR" altLang="en-US" spc="-60" dirty="0"/>
            </a:br>
            <a:r>
              <a:rPr lang="ko-KR" altLang="en-US" spc="-60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spc="-60" dirty="0"/>
              <a:t>2</a:t>
            </a:r>
            <a:r>
              <a:rPr lang="ko-KR" altLang="en-US" spc="-60" dirty="0"/>
              <a:t>단계 </a:t>
            </a:r>
            <a:r>
              <a:rPr lang="en-US" altLang="ko-KR" spc="-60" dirty="0"/>
              <a:t>(Generator </a:t>
            </a:r>
            <a:r>
              <a:rPr lang="ko-KR" altLang="en-US" spc="-60" dirty="0"/>
              <a:t>훈련</a:t>
            </a:r>
            <a:r>
              <a:rPr lang="en-US" altLang="ko-KR" spc="-60" dirty="0"/>
              <a:t>) : ‘</a:t>
            </a:r>
            <a:r>
              <a:rPr lang="ko-KR" altLang="en-US" spc="-60" dirty="0"/>
              <a:t>순위 </a:t>
            </a:r>
            <a:r>
              <a:rPr lang="ko-KR" altLang="en-US" spc="-60" dirty="0" err="1"/>
              <a:t>평가기</a:t>
            </a:r>
            <a:r>
              <a:rPr lang="en-US" altLang="ko-KR" spc="-60" dirty="0"/>
              <a:t>’ </a:t>
            </a:r>
            <a:r>
              <a:rPr lang="ko-KR" altLang="en-US" spc="-60" dirty="0"/>
              <a:t>선호 방향으로 더 매력적인 오답 생성하도록 </a:t>
            </a:r>
            <a:r>
              <a:rPr lang="en-US" altLang="ko-KR" spc="-60" dirty="0"/>
              <a:t>‘</a:t>
            </a:r>
            <a:r>
              <a:rPr lang="ko-KR" altLang="en-US" spc="-60" dirty="0"/>
              <a:t>오답</a:t>
            </a:r>
            <a:br>
              <a:rPr lang="ko-KR" altLang="en-US" spc="-60" dirty="0"/>
            </a:br>
            <a:r>
              <a:rPr lang="ko-KR" altLang="en-US" spc="-60" dirty="0"/>
              <a:t>    </a:t>
            </a:r>
            <a:r>
              <a:rPr lang="ko-KR" altLang="en-US" spc="-60" dirty="0" err="1"/>
              <a:t>생성기</a:t>
            </a:r>
            <a:r>
              <a:rPr lang="en-US" altLang="ko-KR" spc="-60" dirty="0"/>
              <a:t>(Generator)’</a:t>
            </a:r>
            <a:r>
              <a:rPr lang="ko-KR" altLang="en-US" spc="-60" dirty="0"/>
              <a:t>모델을 </a:t>
            </a:r>
            <a:r>
              <a:rPr lang="en-US" altLang="ko-KR" spc="-60" dirty="0"/>
              <a:t>DPO</a:t>
            </a:r>
            <a:r>
              <a:rPr lang="ko-KR" altLang="en-US" spc="-60" dirty="0"/>
              <a:t>로 훈련</a:t>
            </a:r>
            <a:endParaRPr spc="-25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467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416</Words>
  <Application>Microsoft Office PowerPoint</Application>
  <PresentationFormat>화면 슬라이드 쇼(16:9)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Arial</vt:lpstr>
      <vt:lpstr>Calibri</vt:lpstr>
      <vt:lpstr>Times New Roman</vt:lpstr>
      <vt:lpstr>Wingdings</vt:lpstr>
      <vt:lpstr>Office Theme</vt:lpstr>
      <vt:lpstr>PowerPoint 프레젠테이션</vt:lpstr>
      <vt:lpstr>팀원 소개 및 만남 인증</vt:lpstr>
      <vt:lpstr>PowerPoint 프레젠테이션</vt:lpstr>
      <vt:lpstr>MCQA는 다양한 한계를 갖고 있지만 여전히 객관식 벤치마크로써 여러 성능 평가에 쓰임  따라서, 기존 벤치마크에서 오답 하나를 그럴듯한 오답(Plausible distractor)으로 변경 후 성능의 하락 폭 측정    모델이 추론 과정에서 ‘헷갈림’ 겪는지 증명</vt:lpstr>
      <vt:lpstr>작은 모델로도 일정 이상의 성능을 보이고, 직접선지를 수정할 수 있을 만한 general한 난이도인 HAE_RAE_BENCH_1.0를 데이터셋으로 선정</vt:lpstr>
      <vt:lpstr>HAERAE-HUB/HAE_RAE_BENCH_1.0   HAE-RAE Bench: Evaluation of Korean Knowledge in Language Models (Son et al., LREC-COLING 2024)   6개 task로 구성: standard_nomenclature, loan_word, rare_word, general_knowledge, history, reading_comprehension</vt:lpstr>
      <vt:lpstr>선정 모델</vt:lpstr>
      <vt:lpstr>EEVE-Korean-Instruct-10.8B-v1.0</vt:lpstr>
      <vt:lpstr>HAE_RAE_BENCH_1.0을 기반으로 Plausible distractor를 생성해 모델이 추론 과정에서 헷갈림을 겪는지 증명  생성 방법 1. 직접 생성 2. 오답 generator 모델 생성      1단계 (Ranker 훈련) : ‘순위 평가기(Ranker)’ 모델 우선 훈련      2단계 (Generator 훈련) : ‘순위 평가기’ 선호 방향으로 더 매력적인 오답 생성하도록 ‘오답     생성기(Generator)’모델을 DPO로 훈련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민지 조</cp:lastModifiedBy>
  <cp:revision>4</cp:revision>
  <dcterms:created xsi:type="dcterms:W3CDTF">2025-07-08T08:09:36Z</dcterms:created>
  <dcterms:modified xsi:type="dcterms:W3CDTF">2025-07-29T08:43:03Z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2025-07-07T00:00:00Z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2025-07-08T00:00:00Z</vt:filetime>
  </property>
  <property fmtid="{D5CDD505-2E9C-101B-9397-08002B2CF9AE}" pid="5" name="Producer">
    <vt:lpwstr>Microsoft® PowerPoint® Microsoft 365용</vt:lpwstr>
  </property>
</Properties>
</file>