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9" r:id="rId7"/>
    <p:sldId id="263" r:id="rId8"/>
    <p:sldId id="283" r:id="rId9"/>
    <p:sldId id="276" r:id="rId10"/>
    <p:sldId id="27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73F60-7B9C-481F-8EA8-770A838E5D49}" v="38" dt="2025-07-07T11:48:30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3" autoAdjust="0"/>
  </p:normalViewPr>
  <p:slideViewPr>
    <p:cSldViewPr snapToGrid="0">
      <p:cViewPr varScale="1">
        <p:scale>
          <a:sx n="92" d="100"/>
          <a:sy n="92" d="100"/>
        </p:scale>
        <p:origin x="94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6366989-C1B1-935C-F455-85126C91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D91B9C-1151-9A2C-1BE7-C39C94DC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753A15-2441-1250-BAA3-F501356FA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6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1293F26-2E22-0045-5350-8B71BEF6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4E9DD11-E587-2B53-169F-23D97B840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A302A4A-2CC6-91EC-4E90-091FCA8BE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순수 </a:t>
            </a:r>
            <a:r>
              <a:rPr lang="en-US" altLang="ko-KR" b="1" dirty="0"/>
              <a:t>Vision Representation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pPr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dirty="0"/>
              <a:t>X-RAY</a:t>
            </a:r>
            <a:r>
              <a:rPr lang="ko-KR" altLang="en-US" dirty="0"/>
              <a:t>와 </a:t>
            </a:r>
            <a:r>
              <a:rPr lang="en-US" altLang="ko-KR" dirty="0"/>
              <a:t>CT </a:t>
            </a:r>
            <a:r>
              <a:rPr lang="ko-KR" altLang="en-US" dirty="0"/>
              <a:t>이미지만을 사용하여 각 영상의 특징을 추출하고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두 영상 간의 관계를 학습하는 </a:t>
            </a:r>
            <a:r>
              <a:rPr lang="en-US" altLang="ko-KR" b="1" dirty="0"/>
              <a:t>Vision Representation </a:t>
            </a:r>
            <a:r>
              <a:rPr lang="ko-KR" altLang="en-US" b="1" dirty="0"/>
              <a:t>모듈</a:t>
            </a:r>
            <a:r>
              <a:rPr lang="ko-KR" altLang="en-US" dirty="0"/>
              <a:t>을 구축</a:t>
            </a:r>
            <a:r>
              <a:rPr lang="en-US" altLang="ko-KR" dirty="0"/>
              <a:t>. </a:t>
            </a:r>
            <a:r>
              <a:rPr lang="ko-KR" altLang="en-US" dirty="0" err="1"/>
              <a:t>모달리티</a:t>
            </a:r>
            <a:r>
              <a:rPr lang="ko-KR" altLang="en-US" dirty="0"/>
              <a:t> 간의 격차</a:t>
            </a:r>
            <a:r>
              <a:rPr lang="en-US" altLang="ko-KR" dirty="0"/>
              <a:t>(Modality Gap)</a:t>
            </a:r>
            <a:r>
              <a:rPr lang="ko-KR" altLang="en-US" dirty="0"/>
              <a:t>을 줄이기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보조 정보를 활용한 최종 분류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dirty="0"/>
              <a:t>학습된 고품질의 비전 특징을 고정</a:t>
            </a:r>
            <a:r>
              <a:rPr lang="en-US" altLang="ko-KR" dirty="0"/>
              <a:t>(Frozen)</a:t>
            </a:r>
            <a:r>
              <a:rPr lang="ko-KR" altLang="en-US" dirty="0"/>
              <a:t>한 상태에서</a:t>
            </a:r>
            <a:r>
              <a:rPr lang="en-US" altLang="ko-KR" dirty="0"/>
              <a:t>,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보조적인 정보인 환자 데이터</a:t>
            </a:r>
            <a:r>
              <a:rPr lang="en-US" altLang="ko-KR" dirty="0"/>
              <a:t>(CSV)</a:t>
            </a:r>
            <a:r>
              <a:rPr lang="ko-KR" altLang="en-US" dirty="0"/>
              <a:t>를 결합하여 최종 분류를 수행하는 </a:t>
            </a:r>
            <a:r>
              <a:rPr lang="ko-KR" altLang="en-US" b="1" dirty="0"/>
              <a:t>분류기</a:t>
            </a:r>
            <a:r>
              <a:rPr lang="en-US" altLang="ko-KR" b="1" dirty="0"/>
              <a:t>(Classifier)</a:t>
            </a:r>
            <a:r>
              <a:rPr lang="ko-KR" altLang="en-US" b="1" dirty="0"/>
              <a:t>만 학습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03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AB6FD40-1C6A-48B4-144E-7A76ADB4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B86DD3D-1A45-E746-7D90-88F78F0DC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AEAE78EF-CA35-F61A-B5A9-0BD6B588C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CBDEB0A-C772-348F-AF81-0DA5E0E0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3B23B72-F599-505C-FC29-4F86ECBBF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1E07B03-2FC8-03AD-7677-06BA6AB23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5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9275" y="2995800"/>
            <a:ext cx="684698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2500" b="1" dirty="0">
                <a:solidFill>
                  <a:srgbClr val="19264B"/>
                </a:solidFill>
              </a:rPr>
              <a:t>Advanced Track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" sz="2500" b="1" dirty="0">
                <a:solidFill>
                  <a:srgbClr val="19264B"/>
                </a:solidFill>
              </a:rPr>
              <a:t>MM 2</a:t>
            </a:r>
            <a:r>
              <a:rPr lang="ko-KR" altLang="en-US" sz="2500" b="1" dirty="0">
                <a:solidFill>
                  <a:srgbClr val="19264B"/>
                </a:solidFill>
              </a:rPr>
              <a:t>팀 주제 발표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7.08.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 err="1">
                <a:solidFill>
                  <a:srgbClr val="19264B"/>
                </a:solidFill>
              </a:rPr>
              <a:t>오규안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15835" y="973426"/>
            <a:ext cx="304344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1: </a:t>
            </a:r>
            <a:r>
              <a:rPr lang="ko-KR" altLang="en-US" b="1" dirty="0" err="1">
                <a:latin typeface="+mj-lt"/>
              </a:rPr>
              <a:t>오규안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2: </a:t>
            </a:r>
            <a:r>
              <a:rPr lang="ko-KR" altLang="en-US" b="1" dirty="0">
                <a:latin typeface="+mj-lt"/>
              </a:rPr>
              <a:t>이성욱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3: </a:t>
            </a:r>
            <a:r>
              <a:rPr lang="ko-KR" altLang="en-US" b="1" dirty="0" err="1">
                <a:latin typeface="+mj-lt"/>
              </a:rPr>
              <a:t>양희원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4: </a:t>
            </a:r>
            <a:r>
              <a:rPr lang="ko-KR" altLang="en-US" b="1" dirty="0">
                <a:latin typeface="+mj-lt"/>
              </a:rPr>
              <a:t>황민아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CA7AA4-175D-A875-F54C-435CD713B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73" y="1055550"/>
            <a:ext cx="2515750" cy="3043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 주제</a:t>
            </a: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2055733" y="2231672"/>
            <a:ext cx="6229528" cy="680156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b="1" dirty="0"/>
              <a:t>서로 다른 의료 영상</a:t>
            </a:r>
            <a:r>
              <a:rPr lang="en-US" altLang="ko-KR" b="1" dirty="0"/>
              <a:t>(X-RAY, CT)</a:t>
            </a:r>
            <a:r>
              <a:rPr lang="ko-KR" altLang="en-US" b="1" dirty="0"/>
              <a:t>과 환자의 정형 데이터</a:t>
            </a:r>
            <a:r>
              <a:rPr lang="en-US" altLang="ko-KR" b="1" dirty="0"/>
              <a:t>(CSV)</a:t>
            </a:r>
            <a:r>
              <a:rPr lang="ko-KR" altLang="en-US" b="1" dirty="0"/>
              <a:t>를 통합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</a:p>
          <a:p>
            <a:pPr lvl="0" algn="ctr">
              <a:lnSpc>
                <a:spcPct val="115000"/>
              </a:lnSpc>
            </a:pPr>
            <a:r>
              <a:rPr lang="ko-KR" altLang="en-US" dirty="0"/>
              <a:t>의료 진단 및 분류 정확도를 극대화하는 </a:t>
            </a:r>
            <a:r>
              <a:rPr lang="ko-KR" altLang="en-US" dirty="0" err="1"/>
              <a:t>멀티모달</a:t>
            </a:r>
            <a:r>
              <a:rPr lang="ko-KR" altLang="en-US" dirty="0"/>
              <a:t> 딥러닝 모델 개발을 목표</a:t>
            </a:r>
            <a:r>
              <a:rPr lang="en-US" altLang="ko-KR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”</a:t>
            </a:r>
            <a:endParaRPr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6BEF8C-D759-E3DE-0AE3-AB2FB591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032CB37-8451-340D-50B8-B33271099F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79CEA1-4004-0989-FB6E-2F839D398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917929B-2CFF-ADB7-8102-6E57F749C4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2A41209-F489-C87B-640E-4776F067C7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AE2F7-AA4A-2189-D345-2CF43933A960}"/>
              </a:ext>
            </a:extLst>
          </p:cNvPr>
          <p:cNvSpPr txBox="1"/>
          <p:nvPr/>
        </p:nvSpPr>
        <p:spPr>
          <a:xfrm>
            <a:off x="2701010" y="1117736"/>
            <a:ext cx="59397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Dominant Image 1:</a:t>
            </a:r>
            <a:r>
              <a:rPr lang="en-US" altLang="ko-KR" sz="1000" dirty="0"/>
              <a:t> X-RAY </a:t>
            </a:r>
            <a:r>
              <a:rPr lang="ko-KR" altLang="en-US" sz="1000" dirty="0"/>
              <a:t>이미지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Dominant Image 2:</a:t>
            </a:r>
            <a:r>
              <a:rPr lang="en-US" altLang="ko-KR" sz="1000" dirty="0"/>
              <a:t> CT </a:t>
            </a:r>
            <a:r>
              <a:rPr lang="ko-KR" altLang="en-US" sz="1000" dirty="0"/>
              <a:t>이미지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Auxiliary Tabular Data:</a:t>
            </a:r>
            <a:r>
              <a:rPr lang="en-US" altLang="ko-KR" sz="1000" dirty="0"/>
              <a:t> </a:t>
            </a:r>
            <a:r>
              <a:rPr lang="ko-KR" altLang="en-US" sz="1000" dirty="0"/>
              <a:t>환자 인구통계학적 정보</a:t>
            </a:r>
            <a:r>
              <a:rPr lang="en-US" altLang="ko-KR" sz="1000" dirty="0"/>
              <a:t>, </a:t>
            </a:r>
            <a:r>
              <a:rPr lang="ko-KR" altLang="en-US" sz="1000" dirty="0"/>
              <a:t>검사 수치 등을 포함한 </a:t>
            </a:r>
            <a:r>
              <a:rPr lang="en-US" altLang="ko-KR" sz="1000" dirty="0"/>
              <a:t>Metadata (CSV)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8AE61-739C-7C1B-29A6-1F60E5FC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48" y="2442064"/>
            <a:ext cx="3216078" cy="12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5A5C6-33B1-4C1C-8296-D949ABA4389B}"/>
              </a:ext>
            </a:extLst>
          </p:cNvPr>
          <p:cNvSpPr txBox="1"/>
          <p:nvPr/>
        </p:nvSpPr>
        <p:spPr>
          <a:xfrm>
            <a:off x="1503345" y="1900472"/>
            <a:ext cx="2395330" cy="36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10"/>
              </a:lnSpc>
              <a:spcAft>
                <a:spcPts val="525"/>
              </a:spcAft>
              <a:buNone/>
            </a:pP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COVID-19-NY-SBU </a:t>
            </a:r>
            <a:r>
              <a:rPr lang="en-US" altLang="ko-KR" b="1" dirty="0">
                <a:solidFill>
                  <a:srgbClr val="444444"/>
                </a:solidFill>
                <a:latin typeface="inherit"/>
              </a:rPr>
              <a:t>Dataset</a:t>
            </a:r>
            <a:endParaRPr lang="en-US" altLang="ko-KR" b="1" i="0" dirty="0">
              <a:solidFill>
                <a:srgbClr val="444444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560F9-11DB-5FAA-3886-87AC7D5C88FF}"/>
              </a:ext>
            </a:extLst>
          </p:cNvPr>
          <p:cNvSpPr txBox="1"/>
          <p:nvPr/>
        </p:nvSpPr>
        <p:spPr>
          <a:xfrm>
            <a:off x="1533548" y="1107235"/>
            <a:ext cx="1533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공통된 구조 </a:t>
            </a:r>
            <a:r>
              <a:rPr lang="en-US" altLang="ko-KR" b="1" dirty="0"/>
              <a:t>: 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75958B-E46C-8F66-E9CF-0C524E2632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23" r="-404"/>
          <a:stretch>
            <a:fillRect/>
          </a:stretch>
        </p:blipFill>
        <p:spPr>
          <a:xfrm>
            <a:off x="5309760" y="2346909"/>
            <a:ext cx="1635430" cy="14879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A22ECF-C432-4C6C-17BD-C6BA646F78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219"/>
          <a:stretch>
            <a:fillRect/>
          </a:stretch>
        </p:blipFill>
        <p:spPr>
          <a:xfrm>
            <a:off x="6945190" y="2328645"/>
            <a:ext cx="1564298" cy="14840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F19CCC-BAEE-532F-3B2C-48AA087F20BD}"/>
              </a:ext>
            </a:extLst>
          </p:cNvPr>
          <p:cNvSpPr txBox="1"/>
          <p:nvPr/>
        </p:nvSpPr>
        <p:spPr>
          <a:xfrm>
            <a:off x="5309760" y="1900472"/>
            <a:ext cx="1273680" cy="36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10"/>
              </a:lnSpc>
              <a:spcAft>
                <a:spcPts val="525"/>
              </a:spcAft>
              <a:buNone/>
            </a:pP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LIDC-IDRI</a:t>
            </a:r>
            <a:endParaRPr lang="en-US" altLang="ko-KR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D4019-4DC4-77E2-854E-39AEC1E6CB05}"/>
              </a:ext>
            </a:extLst>
          </p:cNvPr>
          <p:cNvSpPr txBox="1"/>
          <p:nvPr/>
        </p:nvSpPr>
        <p:spPr>
          <a:xfrm>
            <a:off x="5245637" y="3810455"/>
            <a:ext cx="3576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: </a:t>
            </a:r>
            <a:r>
              <a:rPr lang="ko-KR" altLang="en-US" sz="1000" dirty="0"/>
              <a:t>폐암 진단 보조 시스템 개발을 위해 </a:t>
            </a:r>
            <a:r>
              <a:rPr lang="en-US" altLang="ko-KR" sz="1000" dirty="0"/>
              <a:t>1,018</a:t>
            </a:r>
            <a:r>
              <a:rPr lang="ko-KR" altLang="en-US" sz="1000" dirty="0"/>
              <a:t>건의 흉부 </a:t>
            </a:r>
            <a:r>
              <a:rPr lang="en-US" altLang="ko-KR" sz="1000" dirty="0"/>
              <a:t>CT </a:t>
            </a:r>
            <a:r>
              <a:rPr lang="ko-KR" altLang="en-US" sz="1000" dirty="0"/>
              <a:t>스캔과 방사선과 전문의들의 병변 주석 정보를 포함한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D3064-B1A5-77F4-0750-207A07D36A70}"/>
              </a:ext>
            </a:extLst>
          </p:cNvPr>
          <p:cNvSpPr txBox="1"/>
          <p:nvPr/>
        </p:nvSpPr>
        <p:spPr>
          <a:xfrm>
            <a:off x="1503345" y="3834811"/>
            <a:ext cx="33068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코로나</a:t>
            </a:r>
            <a:r>
              <a:rPr lang="en-US" altLang="ko-KR" sz="1000" dirty="0"/>
              <a:t>19 </a:t>
            </a:r>
            <a:r>
              <a:rPr lang="ko-KR" altLang="en-US" sz="1000" dirty="0"/>
              <a:t>양성 환자의 의료 영상</a:t>
            </a:r>
            <a:r>
              <a:rPr lang="en-US" altLang="ko-KR" sz="1000" dirty="0"/>
              <a:t>(</a:t>
            </a:r>
            <a:r>
              <a:rPr lang="ko-KR" altLang="en-US" sz="1000" dirty="0"/>
              <a:t>흉부 </a:t>
            </a:r>
            <a:r>
              <a:rPr lang="en-US" altLang="ko-KR" sz="1000" dirty="0"/>
              <a:t>X-ray, CT, </a:t>
            </a:r>
            <a:r>
              <a:rPr lang="ko-KR" altLang="en-US" sz="1000" dirty="0"/>
              <a:t>뇌 </a:t>
            </a:r>
            <a:r>
              <a:rPr lang="en-US" altLang="ko-KR" sz="1000" dirty="0"/>
              <a:t>MRI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과 함께</a:t>
            </a:r>
            <a:r>
              <a:rPr lang="en-US" altLang="ko-KR" sz="1000" dirty="0"/>
              <a:t> CSV </a:t>
            </a:r>
            <a:r>
              <a:rPr lang="ko-KR" altLang="en-US" sz="1000" dirty="0"/>
              <a:t>형식의 임상 데이터를 제공하는 </a:t>
            </a:r>
            <a:r>
              <a:rPr lang="ko-KR" altLang="en-US" sz="1000" dirty="0" err="1"/>
              <a:t>멀티모달</a:t>
            </a:r>
            <a:r>
              <a:rPr lang="ko-KR" altLang="en-US" sz="1000" dirty="0"/>
              <a:t> 데이터셋</a:t>
            </a:r>
          </a:p>
        </p:txBody>
      </p:sp>
    </p:spTree>
    <p:extLst>
      <p:ext uri="{BB962C8B-B14F-4D97-AF65-F5344CB8AC3E}">
        <p14:creationId xmlns:p14="http://schemas.microsoft.com/office/powerpoint/2010/main" val="13411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C7979A3-FC42-1F2E-1BDC-B75A713F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BC724AD-A637-5051-6049-E3420F73ED5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C8FE9FB-3B13-26F0-D69C-FB03AF02D51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FDE3213-F64F-6056-9804-A9693466A1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1DDF8D5-645A-7F37-5511-7D2A023DEC6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핵심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Architecture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D0AE2-9EBA-5691-BDC4-632A77BF56FA}"/>
              </a:ext>
            </a:extLst>
          </p:cNvPr>
          <p:cNvSpPr txBox="1"/>
          <p:nvPr/>
        </p:nvSpPr>
        <p:spPr>
          <a:xfrm>
            <a:off x="1609308" y="3881672"/>
            <a:ext cx="371664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순수 </a:t>
            </a:r>
            <a:r>
              <a:rPr lang="en-US" altLang="ko-KR" sz="1100" b="1" dirty="0">
                <a:solidFill>
                  <a:srgbClr val="FF0000"/>
                </a:solidFill>
              </a:rPr>
              <a:t>Vision Representation </a:t>
            </a:r>
            <a:r>
              <a:rPr lang="ko-KR" altLang="en-US" sz="1100" b="1" dirty="0">
                <a:solidFill>
                  <a:srgbClr val="FF0000"/>
                </a:solidFill>
              </a:rPr>
              <a:t>학습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altLang="ko-KR" sz="800" b="1" dirty="0"/>
          </a:p>
          <a:p>
            <a:r>
              <a:rPr lang="en-US" altLang="ko-KR" sz="800" dirty="0"/>
              <a:t>(1) X-RAY</a:t>
            </a:r>
            <a:r>
              <a:rPr lang="ko-KR" altLang="en-US" sz="800" dirty="0"/>
              <a:t>와 </a:t>
            </a:r>
            <a:r>
              <a:rPr lang="en-US" altLang="ko-KR" sz="800" dirty="0"/>
              <a:t>CT </a:t>
            </a:r>
            <a:r>
              <a:rPr lang="ko-KR" altLang="en-US" sz="800" dirty="0"/>
              <a:t>이미지만을 사용하여 각 영상의 특징을 추출하고</a:t>
            </a:r>
            <a:r>
              <a:rPr lang="en-US" altLang="ko-KR" sz="800" dirty="0"/>
              <a:t>, </a:t>
            </a:r>
          </a:p>
          <a:p>
            <a:endParaRPr lang="en-US" altLang="ko-KR" sz="800" dirty="0"/>
          </a:p>
          <a:p>
            <a:r>
              <a:rPr lang="en-US" altLang="ko-KR" sz="800" dirty="0"/>
              <a:t>(2) </a:t>
            </a:r>
            <a:r>
              <a:rPr lang="ko-KR" altLang="en-US" sz="800" dirty="0"/>
              <a:t>두 영상 간의 관계를 학습하는 </a:t>
            </a:r>
            <a:r>
              <a:rPr lang="en-US" altLang="ko-KR" sz="800" b="1" dirty="0"/>
              <a:t>Vision Representation </a:t>
            </a:r>
            <a:r>
              <a:rPr lang="ko-KR" altLang="en-US" sz="800" b="1" dirty="0"/>
              <a:t>모듈</a:t>
            </a:r>
            <a:r>
              <a:rPr lang="ko-KR" altLang="en-US" sz="800" dirty="0"/>
              <a:t>을 구축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      =&gt; </a:t>
            </a:r>
            <a:r>
              <a:rPr lang="ko-KR" altLang="en-US" sz="800" dirty="0" err="1"/>
              <a:t>모달리티</a:t>
            </a:r>
            <a:r>
              <a:rPr lang="ko-KR" altLang="en-US" sz="800" dirty="0"/>
              <a:t> 간의 격차를 줄이기</a:t>
            </a:r>
            <a:endParaRPr lang="en-US" altLang="ko-KR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15554-5FED-CCE0-63FB-BD62AF6AF9C6}"/>
              </a:ext>
            </a:extLst>
          </p:cNvPr>
          <p:cNvSpPr txBox="1"/>
          <p:nvPr/>
        </p:nvSpPr>
        <p:spPr>
          <a:xfrm>
            <a:off x="5754181" y="3881672"/>
            <a:ext cx="3198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보조 정보를 활용한 최종 분류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b="1" dirty="0"/>
          </a:p>
          <a:p>
            <a:r>
              <a:rPr lang="en-US" altLang="ko-KR" sz="800" dirty="0"/>
              <a:t>(1) </a:t>
            </a:r>
            <a:r>
              <a:rPr lang="ko-KR" altLang="en-US" sz="800" dirty="0"/>
              <a:t>학습된 고품질의 비전 특징을 고정</a:t>
            </a:r>
            <a:r>
              <a:rPr lang="en-US" altLang="ko-KR" sz="800" dirty="0"/>
              <a:t>(Frozen)</a:t>
            </a:r>
            <a:r>
              <a:rPr lang="ko-KR" altLang="en-US" sz="800" dirty="0"/>
              <a:t>한 상태에서</a:t>
            </a:r>
            <a:r>
              <a:rPr lang="en-US" altLang="ko-KR" sz="800" dirty="0"/>
              <a:t>, </a:t>
            </a:r>
          </a:p>
          <a:p>
            <a:endParaRPr lang="en-US" altLang="ko-KR" sz="800" dirty="0"/>
          </a:p>
          <a:p>
            <a:r>
              <a:rPr lang="en-US" altLang="ko-KR" sz="800" dirty="0"/>
              <a:t>(2) </a:t>
            </a:r>
            <a:r>
              <a:rPr lang="ko-KR" altLang="en-US" sz="800" dirty="0"/>
              <a:t>보조적인 정보인 환자 데이터</a:t>
            </a:r>
            <a:r>
              <a:rPr lang="en-US" altLang="ko-KR" sz="800" dirty="0"/>
              <a:t>(CSV)</a:t>
            </a:r>
            <a:r>
              <a:rPr lang="ko-KR" altLang="en-US" sz="800" dirty="0"/>
              <a:t>를 결합하여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최종 분류를 수행하는 </a:t>
            </a:r>
            <a:r>
              <a:rPr lang="ko-KR" altLang="en-US" sz="800" b="1" dirty="0"/>
              <a:t>분류기</a:t>
            </a:r>
            <a:r>
              <a:rPr lang="en-US" altLang="ko-KR" sz="800" b="1" dirty="0"/>
              <a:t>(Classifier)</a:t>
            </a:r>
            <a:r>
              <a:rPr lang="ko-KR" altLang="en-US" sz="800" b="1" dirty="0"/>
              <a:t>만 학습</a:t>
            </a:r>
            <a:r>
              <a:rPr lang="en-US" altLang="ko-KR" sz="8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CBC49A-B8EC-98CF-716A-0A373E65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411" y="911228"/>
            <a:ext cx="5156613" cy="273655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5942EF-713C-CF5E-0F34-00ACF80AD073}"/>
              </a:ext>
            </a:extLst>
          </p:cNvPr>
          <p:cNvCxnSpPr/>
          <p:nvPr/>
        </p:nvCxnSpPr>
        <p:spPr>
          <a:xfrm>
            <a:off x="4990058" y="4374114"/>
            <a:ext cx="48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4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961A150-0135-F974-BD6E-9FDEF930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64A46FE-9B9F-A32F-7EF6-9689C83DEA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9920D7E-5085-3071-3BDB-2C4992C1A43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5D257DA-9EC5-91F4-EAD6-431EEF368C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16548AD-21A5-074B-E082-1A67830CF02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Roadmap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D4AC0-6EA2-B2A1-0B12-9CC78FCF2118}"/>
              </a:ext>
            </a:extLst>
          </p:cNvPr>
          <p:cNvSpPr txBox="1"/>
          <p:nvPr/>
        </p:nvSpPr>
        <p:spPr>
          <a:xfrm>
            <a:off x="1496060" y="1990381"/>
            <a:ext cx="64516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아키텍처 제안 완료</a:t>
            </a:r>
            <a:br>
              <a:rPr lang="en-US" altLang="ko-KR" dirty="0"/>
            </a:b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암을 진단하는 구조 및 학습 방법을 찾는 목표로</a:t>
            </a:r>
            <a:r>
              <a:rPr lang="en-US" altLang="ko-KR" b="1" dirty="0"/>
              <a:t> </a:t>
            </a:r>
            <a:r>
              <a:rPr lang="ko-KR" altLang="en-US" b="1" dirty="0"/>
              <a:t>데이터셋에 모델 실험 예정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20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F3D2733-ADA8-8B7A-F3F8-BD56EBBB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BE7BBD3-478E-E8DC-1F73-C53CDC29626D}"/>
              </a:ext>
            </a:extLst>
          </p:cNvPr>
          <p:cNvSpPr/>
          <p:nvPr/>
        </p:nvSpPr>
        <p:spPr>
          <a:xfrm>
            <a:off x="0" y="-37950"/>
            <a:ext cx="918464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1A39314-F054-AA15-6DB2-98B9A1D0058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D92993E-C9DC-3773-F505-9AADC3DA8F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FBA4906-18AE-3C24-BE02-498F5EEEFB7C}"/>
              </a:ext>
            </a:extLst>
          </p:cNvPr>
          <p:cNvSpPr txBox="1"/>
          <p:nvPr/>
        </p:nvSpPr>
        <p:spPr>
          <a:xfrm>
            <a:off x="2739935" y="2125489"/>
            <a:ext cx="442794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endParaRPr sz="4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91760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CDFB7A122384D90D339604581DF7F" ma:contentTypeVersion="5" ma:contentTypeDescription="새 문서를 만듭니다." ma:contentTypeScope="" ma:versionID="2169f00a9bfb733468103c3855da3a3c">
  <xsd:schema xmlns:xsd="http://www.w3.org/2001/XMLSchema" xmlns:xs="http://www.w3.org/2001/XMLSchema" xmlns:p="http://schemas.microsoft.com/office/2006/metadata/properties" xmlns:ns3="5a25e921-cf3f-461b-a6eb-105e8cee8f82" targetNamespace="http://schemas.microsoft.com/office/2006/metadata/properties" ma:root="true" ma:fieldsID="851a16cabec70bec2a2fd100aa50610e" ns3:_="">
    <xsd:import namespace="5a25e921-cf3f-461b-a6eb-105e8cee8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5e921-cf3f-461b-a6eb-105e8cee8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25e921-cf3f-461b-a6eb-105e8cee8f82" xsi:nil="true"/>
  </documentManagement>
</p:properties>
</file>

<file path=customXml/itemProps1.xml><?xml version="1.0" encoding="utf-8"?>
<ds:datastoreItem xmlns:ds="http://schemas.openxmlformats.org/officeDocument/2006/customXml" ds:itemID="{B1D9E52A-0923-498F-8736-6069AC06EB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D352B-1510-49D4-B5E1-49DB03997D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5e921-cf3f-461b-a6eb-105e8cee8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A533D7-F706-4765-8047-CDB899C592B8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5a25e921-cf3f-461b-a6eb-105e8cee8f8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341</Words>
  <Application>Microsoft Office PowerPoint</Application>
  <PresentationFormat>화면 슬라이드 쇼(16:9)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inherit</vt:lpstr>
      <vt:lpstr>NanumGothic ExtraBold</vt:lpstr>
      <vt:lpstr>Arial</vt:lpstr>
      <vt:lpstr>Open Sans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황민아</cp:lastModifiedBy>
  <cp:revision>19</cp:revision>
  <dcterms:modified xsi:type="dcterms:W3CDTF">2025-07-07T11:57:11Z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0x0101004C7CDFB7A122384D90D339604581DF7F</vt:lpwstr>
  </property>
</Properties>
</file>