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42479913" cy="30240288"/>
  <p:notesSz cx="6858000" cy="9144000"/>
  <p:embeddedFontLst>
    <p:embeddedFont>
      <p:font typeface="나눔스퀘어OTF" panose="020B0600000101010101" pitchFamily="34" charset="-127"/>
      <p:regular r:id="rId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10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호 송" userId="a39fc639a90c6c2f" providerId="LiveId" clId="{5D42EC29-168B-4470-B9E4-291CB142C64F}"/>
    <pc:docChg chg="modSld">
      <pc:chgData name="재호 송" userId="a39fc639a90c6c2f" providerId="LiveId" clId="{5D42EC29-168B-4470-B9E4-291CB142C64F}" dt="2025-08-23T01:57:09.541" v="10" actId="113"/>
      <pc:docMkLst>
        <pc:docMk/>
      </pc:docMkLst>
      <pc:sldChg chg="modSp mod">
        <pc:chgData name="재호 송" userId="a39fc639a90c6c2f" providerId="LiveId" clId="{5D42EC29-168B-4470-B9E4-291CB142C64F}" dt="2025-08-23T01:57:09.541" v="10" actId="113"/>
        <pc:sldMkLst>
          <pc:docMk/>
          <pc:sldMk cId="0" sldId="256"/>
        </pc:sldMkLst>
        <pc:spChg chg="mod">
          <ac:chgData name="재호 송" userId="a39fc639a90c6c2f" providerId="LiveId" clId="{5D42EC29-168B-4470-B9E4-291CB142C64F}" dt="2025-08-23T01:51:54.367" v="2" actId="2711"/>
          <ac:spMkLst>
            <pc:docMk/>
            <pc:sldMk cId="0" sldId="256"/>
            <ac:spMk id="52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5:57.165" v="5" actId="2711"/>
          <ac:spMkLst>
            <pc:docMk/>
            <pc:sldMk cId="0" sldId="256"/>
            <ac:spMk id="54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5:57.165" v="5" actId="2711"/>
          <ac:spMkLst>
            <pc:docMk/>
            <pc:sldMk cId="0" sldId="256"/>
            <ac:spMk id="55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0:24.724" v="0" actId="2711"/>
          <ac:spMkLst>
            <pc:docMk/>
            <pc:sldMk cId="0" sldId="256"/>
            <ac:spMk id="56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5:57.165" v="5" actId="2711"/>
          <ac:spMkLst>
            <pc:docMk/>
            <pc:sldMk cId="0" sldId="256"/>
            <ac:spMk id="57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1:54.367" v="2" actId="2711"/>
          <ac:spMkLst>
            <pc:docMk/>
            <pc:sldMk cId="0" sldId="256"/>
            <ac:spMk id="58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5:57.165" v="5" actId="2711"/>
          <ac:spMkLst>
            <pc:docMk/>
            <pc:sldMk cId="0" sldId="256"/>
            <ac:spMk id="59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5:57.165" v="5" actId="2711"/>
          <ac:spMkLst>
            <pc:docMk/>
            <pc:sldMk cId="0" sldId="256"/>
            <ac:spMk id="60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5:57.165" v="5" actId="2711"/>
          <ac:spMkLst>
            <pc:docMk/>
            <pc:sldMk cId="0" sldId="256"/>
            <ac:spMk id="61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2:27.971" v="4" actId="113"/>
          <ac:spMkLst>
            <pc:docMk/>
            <pc:sldMk cId="0" sldId="256"/>
            <ac:spMk id="62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1:54.367" v="2" actId="2711"/>
          <ac:spMkLst>
            <pc:docMk/>
            <pc:sldMk cId="0" sldId="256"/>
            <ac:spMk id="63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5:57.165" v="5" actId="2711"/>
          <ac:spMkLst>
            <pc:docMk/>
            <pc:sldMk cId="0" sldId="256"/>
            <ac:spMk id="64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7:09.541" v="10" actId="113"/>
          <ac:spMkLst>
            <pc:docMk/>
            <pc:sldMk cId="0" sldId="256"/>
            <ac:spMk id="68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5:57.165" v="5" actId="2711"/>
          <ac:spMkLst>
            <pc:docMk/>
            <pc:sldMk cId="0" sldId="256"/>
            <ac:spMk id="70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1:54.367" v="2" actId="2711"/>
          <ac:spMkLst>
            <pc:docMk/>
            <pc:sldMk cId="0" sldId="256"/>
            <ac:spMk id="71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6:50.899" v="8" actId="1076"/>
          <ac:spMkLst>
            <pc:docMk/>
            <pc:sldMk cId="0" sldId="256"/>
            <ac:spMk id="72" creationId="{00000000-0000-0000-0000-000000000000}"/>
          </ac:spMkLst>
        </pc:spChg>
        <pc:spChg chg="mod">
          <ac:chgData name="재호 송" userId="a39fc639a90c6c2f" providerId="LiveId" clId="{5D42EC29-168B-4470-B9E4-291CB142C64F}" dt="2025-08-23T01:55:57.165" v="5" actId="2711"/>
          <ac:spMkLst>
            <pc:docMk/>
            <pc:sldMk cId="0" sldId="256"/>
            <ac:spMk id="73" creationId="{00000000-0000-0000-0000-000000000000}"/>
          </ac:spMkLst>
        </pc:spChg>
        <pc:picChg chg="mod">
          <ac:chgData name="재호 송" userId="a39fc639a90c6c2f" providerId="LiveId" clId="{5D42EC29-168B-4470-B9E4-291CB142C64F}" dt="2025-08-23T01:56:11.253" v="7" actId="1036"/>
          <ac:picMkLst>
            <pc:docMk/>
            <pc:sldMk cId="0" sldId="256"/>
            <ac:picMk id="6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" name="Google Shape;11;p2" descr="스크린샷, 직사각형, 사각형, 라인이(가) 표시된 사진&#10;&#10;자동 생성된 설명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2" y="2684"/>
            <a:ext cx="42476189" cy="3023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48063" y="6503331"/>
            <a:ext cx="39584100" cy="115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48063" y="18533134"/>
            <a:ext cx="39584100" cy="7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806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100"/>
              <a:buChar char="●"/>
              <a:defRPr/>
            </a:lvl1pPr>
            <a:lvl2pPr marL="914400" lvl="1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2pPr>
            <a:lvl3pPr marL="1371600" lvl="2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3pPr>
            <a:lvl4pPr marL="1828800" lvl="3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4pPr>
            <a:lvl5pPr marL="2286000" lvl="4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5pPr>
            <a:lvl6pPr marL="2743200" lvl="5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6pPr>
            <a:lvl7pPr marL="3200400" lvl="6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7pPr>
            <a:lvl8pPr marL="3657600" lvl="7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8pPr>
            <a:lvl9pPr marL="4114800" lvl="8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448102" y="4377641"/>
            <a:ext cx="39584100" cy="120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300"/>
              <a:buNone/>
              <a:defRPr sz="263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448063" y="16662903"/>
            <a:ext cx="39584100" cy="4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 sz="14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48063" y="12645668"/>
            <a:ext cx="39584100" cy="49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0"/>
              <a:buNone/>
              <a:defRPr sz="18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448063" y="2616472"/>
            <a:ext cx="395841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448063" y="6775840"/>
            <a:ext cx="39584100" cy="20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806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100"/>
              <a:buChar char="●"/>
              <a:defRPr/>
            </a:lvl1pPr>
            <a:lvl2pPr marL="914400" lvl="1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2pPr>
            <a:lvl3pPr marL="1371600" lvl="2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3pPr>
            <a:lvl4pPr marL="1828800" lvl="3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4pPr>
            <a:lvl5pPr marL="2286000" lvl="4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5pPr>
            <a:lvl6pPr marL="2743200" lvl="5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6pPr>
            <a:lvl7pPr marL="3200400" lvl="6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7pPr>
            <a:lvl8pPr marL="3657600" lvl="7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8pPr>
            <a:lvl9pPr marL="4114800" lvl="8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448063" y="2616472"/>
            <a:ext cx="395841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448063" y="6775840"/>
            <a:ext cx="18582300" cy="20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 sz="7100"/>
            </a:lvl1pPr>
            <a:lvl2pPr marL="914400" lvl="1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2pPr>
            <a:lvl3pPr marL="1371600" lvl="2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3pPr>
            <a:lvl4pPr marL="1828800" lvl="3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4pPr>
            <a:lvl5pPr marL="2286000" lvl="4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5pPr>
            <a:lvl6pPr marL="2743200" lvl="5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6pPr>
            <a:lvl7pPr marL="3200400" lvl="6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7pPr>
            <a:lvl8pPr marL="3657600" lvl="7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8pPr>
            <a:lvl9pPr marL="4114800" lvl="8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22449851" y="6775840"/>
            <a:ext cx="18582300" cy="20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 sz="7100"/>
            </a:lvl1pPr>
            <a:lvl2pPr marL="914400" lvl="1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2pPr>
            <a:lvl3pPr marL="1371600" lvl="2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3pPr>
            <a:lvl4pPr marL="1828800" lvl="3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4pPr>
            <a:lvl5pPr marL="2286000" lvl="4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5pPr>
            <a:lvl6pPr marL="2743200" lvl="5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6pPr>
            <a:lvl7pPr marL="3200400" lvl="6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7pPr>
            <a:lvl8pPr marL="3657600" lvl="7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8pPr>
            <a:lvl9pPr marL="4114800" lvl="8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48063" y="2616472"/>
            <a:ext cx="395841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1448063" y="3266584"/>
            <a:ext cx="130452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1448063" y="8169989"/>
            <a:ext cx="13045200" cy="18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1pPr>
            <a:lvl2pPr marL="914400" lvl="1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2pPr>
            <a:lvl3pPr marL="1371600" lvl="2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3pPr>
            <a:lvl4pPr marL="1828800" lvl="3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4pPr>
            <a:lvl5pPr marL="2286000" lvl="4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5pPr>
            <a:lvl6pPr marL="2743200" lvl="5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6pPr>
            <a:lvl7pPr marL="3200400" lvl="6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7pPr>
            <a:lvl8pPr marL="3657600" lvl="7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8pPr>
            <a:lvl9pPr marL="4114800" lvl="8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277551" y="2646604"/>
            <a:ext cx="29583000" cy="24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21240113" y="-735"/>
            <a:ext cx="21240000" cy="3024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62325" tIns="462325" rIns="462325" bIns="462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1233432" y="7250307"/>
            <a:ext cx="18792900" cy="8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1233432" y="16480348"/>
            <a:ext cx="18792900" cy="7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22947405" y="4257113"/>
            <a:ext cx="17825400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457200" lvl="0" indent="-806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100"/>
              <a:buChar char="●"/>
              <a:defRPr/>
            </a:lvl1pPr>
            <a:lvl2pPr marL="914400" lvl="1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2pPr>
            <a:lvl3pPr marL="1371600" lvl="2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3pPr>
            <a:lvl4pPr marL="1828800" lvl="3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4pPr>
            <a:lvl5pPr marL="2286000" lvl="4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5pPr>
            <a:lvl6pPr marL="2743200" lvl="5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6pPr>
            <a:lvl7pPr marL="3200400" lvl="6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7pPr>
            <a:lvl8pPr marL="3657600" lvl="7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8pPr>
            <a:lvl9pPr marL="4114800" lvl="8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48063" y="2616472"/>
            <a:ext cx="395841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48063" y="6775840"/>
            <a:ext cx="39584100" cy="20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marR="0" lvl="0" indent="-806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100"/>
              <a:buFont typeface="Arial"/>
              <a:buChar char="●"/>
              <a:defRPr sz="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○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■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●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○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■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●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○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■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/>
        </p:nvSpPr>
        <p:spPr>
          <a:xfrm>
            <a:off x="908275" y="23294340"/>
            <a:ext cx="13159417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Aim</a:t>
            </a:r>
            <a:endParaRPr sz="4800" b="0" i="0" u="none" strike="noStrike" cap="none">
              <a:solidFill>
                <a:schemeClr val="lt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Arial"/>
            </a:endParaRPr>
          </a:p>
        </p:txBody>
      </p:sp>
      <p:sp>
        <p:nvSpPr>
          <p:cNvPr id="53" name="Google Shape;53;p12"/>
          <p:cNvSpPr txBox="1"/>
          <p:nvPr/>
        </p:nvSpPr>
        <p:spPr>
          <a:xfrm>
            <a:off x="908275" y="12756589"/>
            <a:ext cx="13159417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Introduction</a:t>
            </a:r>
            <a:endParaRPr sz="4800" b="0" i="0" u="none" strike="noStrike" cap="none">
              <a:solidFill>
                <a:schemeClr val="lt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Arial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27374374" y="2813550"/>
            <a:ext cx="13977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ko-KR" sz="4200" b="0" i="0" u="none" strike="noStrike" cap="none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2025 CUAI 중앙대학교 인공지능 학회 하계 컨퍼런스</a:t>
            </a:r>
            <a:endParaRPr sz="1400" b="0" i="0" u="none" strike="noStrike" cap="none">
              <a:solidFill>
                <a:srgbClr val="000000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Arial"/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25464113" y="3493698"/>
            <a:ext cx="158877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Proceeding of 2025 Chung-Ang University Artificial Intelligence Summer Conference</a:t>
            </a:r>
            <a:endParaRPr sz="3200" b="0" i="0" u="none" strike="noStrike" cap="none">
              <a:solidFill>
                <a:schemeClr val="lt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Arial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908275" y="5094779"/>
            <a:ext cx="13159417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  Abstract (나눔스퀘어 54pt) </a:t>
            </a:r>
            <a:endParaRPr sz="4800" b="0" i="0" u="none" strike="noStrike" cap="none">
              <a:solidFill>
                <a:schemeClr val="lt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Arial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14660247" y="5007523"/>
            <a:ext cx="13159500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Methods</a:t>
            </a:r>
            <a:endParaRPr sz="4800" b="0" i="0" u="none" strike="noStrike" cap="none">
              <a:solidFill>
                <a:schemeClr val="lt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Arial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8412221" y="5001972"/>
            <a:ext cx="13159500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Results</a:t>
            </a:r>
            <a:endParaRPr sz="4800" b="0" i="0" u="none" strike="noStrike" cap="none">
              <a:solidFill>
                <a:schemeClr val="lt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Arial"/>
            </a:endParaRPr>
          </a:p>
        </p:txBody>
      </p:sp>
      <p:sp>
        <p:nvSpPr>
          <p:cNvPr id="59" name="Google Shape;59;p12"/>
          <p:cNvSpPr txBox="1"/>
          <p:nvPr/>
        </p:nvSpPr>
        <p:spPr>
          <a:xfrm>
            <a:off x="28412221" y="18612165"/>
            <a:ext cx="13159417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Conclusion</a:t>
            </a:r>
            <a:endParaRPr sz="4800" b="0" i="0" u="none" strike="noStrike" cap="none">
              <a:solidFill>
                <a:schemeClr val="lt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Arial"/>
            </a:endParaRPr>
          </a:p>
        </p:txBody>
      </p:sp>
      <p:sp>
        <p:nvSpPr>
          <p:cNvPr id="60" name="Google Shape;60;p12"/>
          <p:cNvSpPr txBox="1"/>
          <p:nvPr/>
        </p:nvSpPr>
        <p:spPr>
          <a:xfrm>
            <a:off x="28412221" y="24816982"/>
            <a:ext cx="13159417" cy="831000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4800" b="0" i="0" u="none" strike="noStrike" cap="none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Reference</a:t>
            </a:r>
            <a:endParaRPr sz="4800" b="0" i="0" u="none" strike="noStrike" cap="none">
              <a:solidFill>
                <a:schemeClr val="lt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Arial"/>
            </a:endParaRPr>
          </a:p>
        </p:txBody>
      </p:sp>
      <p:sp>
        <p:nvSpPr>
          <p:cNvPr id="61" name="Google Shape;61;p12"/>
          <p:cNvSpPr txBox="1"/>
          <p:nvPr/>
        </p:nvSpPr>
        <p:spPr>
          <a:xfrm>
            <a:off x="952490" y="1241274"/>
            <a:ext cx="35827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ko-KR" sz="8000" dirty="0" err="1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엣지</a:t>
            </a:r>
            <a:r>
              <a:rPr lang="ko-KR" sz="8000" dirty="0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AI 환경을 위한 YOLO 기반 PM 탐지 경량화 모델 연구</a:t>
            </a:r>
            <a:endParaRPr sz="8000" b="0" i="0" u="none" strike="noStrike" cap="none" dirty="0">
              <a:solidFill>
                <a:schemeClr val="lt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sym typeface="Arial"/>
            </a:endParaRPr>
          </a:p>
        </p:txBody>
      </p:sp>
      <p:sp>
        <p:nvSpPr>
          <p:cNvPr id="62" name="Google Shape;62;p12"/>
          <p:cNvSpPr txBox="1"/>
          <p:nvPr/>
        </p:nvSpPr>
        <p:spPr>
          <a:xfrm>
            <a:off x="14660250" y="5925775"/>
            <a:ext cx="13159500" cy="235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 dirty="0">
                <a:solidFill>
                  <a:schemeClr val="dk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아키텍처 재설계</a:t>
            </a:r>
            <a:endParaRPr sz="5400" b="1" dirty="0">
              <a:solidFill>
                <a:schemeClr val="dk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-"/>
            </a:pP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YOLO-TLA</a:t>
            </a:r>
            <a:endParaRPr sz="5400" dirty="0">
              <a:solidFill>
                <a:schemeClr val="dk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YOLOv5s 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 모델로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C3Ghost 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모듈과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C3CrossConv 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모듈을 적용하였다.</a:t>
            </a: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-"/>
            </a:pP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L-YOLO</a:t>
            </a: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b="1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YOLOv8s 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기반의 모델로, 백본을 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L-HGNetV2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교체 후 </a:t>
            </a:r>
            <a:r>
              <a:rPr lang="ko-KR" sz="5400" b="1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CStar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모듈,  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FPIOU</a:t>
            </a:r>
            <a:r>
              <a:rPr lang="ko-KR" sz="5400" b="1" baseline="300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손실함수, </a:t>
            </a:r>
            <a:r>
              <a:rPr lang="ko-KR" sz="5400" b="1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LAMP</a:t>
            </a:r>
            <a:r>
              <a:rPr lang="ko-KR" sz="5400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적용하였다.</a:t>
            </a: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 dirty="0">
                <a:solidFill>
                  <a:schemeClr val="dk2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후처리 최적화</a:t>
            </a:r>
            <a:endParaRPr sz="5400" b="1" dirty="0">
              <a:solidFill>
                <a:schemeClr val="dk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-"/>
            </a:pPr>
            <a:r>
              <a:rPr lang="ko-KR" sz="5400" b="1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Pruning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+ </a:t>
            </a:r>
            <a:r>
              <a:rPr lang="ko-KR" sz="5400" b="1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Quantization</a:t>
            </a:r>
            <a:endParaRPr sz="5400" b="1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그룹 기반 희소성 학습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채널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제거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하고, 가중치 값을 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INT8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변환하였다.</a:t>
            </a: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1128117" y="3108948"/>
            <a:ext cx="27482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 sz="5400" dirty="0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김성민</a:t>
            </a:r>
            <a:r>
              <a:rPr lang="ko-KR" sz="5400" b="0" i="0" u="none" strike="noStrike" cap="none" dirty="0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(</a:t>
            </a:r>
            <a:r>
              <a:rPr lang="ko-KR" sz="5400" dirty="0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소프트웨어학부</a:t>
            </a:r>
            <a:r>
              <a:rPr lang="ko-KR" sz="5400" b="0" i="0" u="none" strike="noStrike" cap="none" dirty="0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), </a:t>
            </a:r>
            <a:r>
              <a:rPr lang="ko-KR" sz="5400" dirty="0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방세현</a:t>
            </a:r>
            <a:r>
              <a:rPr lang="ko-KR" sz="5400" b="0" i="0" u="none" strike="noStrike" cap="none" dirty="0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(</a:t>
            </a:r>
            <a:r>
              <a:rPr lang="ko-KR" sz="5400" dirty="0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전자전기공학부</a:t>
            </a:r>
            <a:r>
              <a:rPr lang="ko-KR" sz="5400" b="0" i="0" u="none" strike="noStrike" cap="none" dirty="0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Arial"/>
              </a:rPr>
              <a:t>)</a:t>
            </a:r>
            <a:r>
              <a:rPr lang="ko-KR" sz="5400" dirty="0">
                <a:solidFill>
                  <a:schemeClr val="lt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송재호(소프트웨어학부)</a:t>
            </a:r>
            <a:endParaRPr sz="5400" dirty="0">
              <a:solidFill>
                <a:schemeClr val="lt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128125" y="6159500"/>
            <a:ext cx="12939600" cy="60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본 연구는 여러 환경에서 PM 객체를 실시간으로 탐지하기 위한 효율적인 경량화 모델을 개발하고 평가한다. </a:t>
            </a:r>
            <a:r>
              <a:rPr lang="ko-KR" sz="540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YOLO-TLA, L-YOLO, </a:t>
            </a:r>
            <a:r>
              <a:rPr lang="ko-KR" sz="5400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Pruning과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sz="5400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Quantization을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결합한 세 가지 솔루션을 제시하여 PM 객체 탐지 뿐 아니라 컴퓨터 자원이 제한적인 다양한 </a:t>
            </a:r>
            <a:r>
              <a:rPr lang="ko-KR" sz="5400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엣지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AI 애플리케이션에도 실용성을 제공한다. </a:t>
            </a:r>
            <a:endParaRPr sz="5400" dirty="0">
              <a:solidFill>
                <a:schemeClr val="dk2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 Gothic"/>
              <a:sym typeface="Nanum Gothic"/>
            </a:endParaRPr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0238" y="7810650"/>
            <a:ext cx="13159425" cy="47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0250" y="15039224"/>
            <a:ext cx="13159400" cy="41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2"/>
          <p:cNvPicPr preferRelativeResize="0"/>
          <p:nvPr/>
        </p:nvPicPr>
        <p:blipFill rotWithShape="1">
          <a:blip r:embed="rId5">
            <a:alphaModFix/>
          </a:blip>
          <a:srcRect t="4370"/>
          <a:stretch/>
        </p:blipFill>
        <p:spPr>
          <a:xfrm>
            <a:off x="14660225" y="23268950"/>
            <a:ext cx="13159500" cy="42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>
            <a:off x="28412300" y="11030273"/>
            <a:ext cx="13159500" cy="7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-"/>
            </a:pP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YOLO-TLA</a:t>
            </a:r>
            <a:endParaRPr sz="5400" b="1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YOLOv5s 대비 크게 줄였음에도 불구하고, </a:t>
            </a:r>
            <a:r>
              <a:rPr lang="ko-KR" sz="5400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mAP는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훨씬 높은 정확도를 보였다.</a:t>
            </a: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-"/>
            </a:pP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L-YOLO</a:t>
            </a:r>
            <a:endParaRPr sz="5400" b="1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YOLOv8s에 준하는 성능을 유지하였지만, 추론 시간이 느려지는 한계를 보였다.</a:t>
            </a: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Char char="-"/>
            </a:pPr>
            <a:r>
              <a:rPr lang="ko-KR" sz="5400" b="1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Pruning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+ </a:t>
            </a:r>
            <a:r>
              <a:rPr lang="ko-KR" sz="5400" b="1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Quantization</a:t>
            </a:r>
            <a:endParaRPr sz="5400" b="1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Pruning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후 </a:t>
            </a:r>
            <a:r>
              <a:rPr lang="ko-KR" sz="5400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fine-tuning과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양자화 시 </a:t>
            </a:r>
            <a:r>
              <a:rPr lang="ko-KR" sz="5400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head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부분을 제외하여 낮은 정확도 손실을 보였다.</a:t>
            </a: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12300" y="5832975"/>
            <a:ext cx="13159401" cy="51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/>
          <p:nvPr/>
        </p:nvSpPr>
        <p:spPr>
          <a:xfrm>
            <a:off x="28443900" y="19423400"/>
            <a:ext cx="13159500" cy="5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4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본 연구는 YOLOv5s와 YOLOv8s를 기반으로 ‘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아키텍처 </a:t>
            </a:r>
            <a:r>
              <a:rPr lang="ko-KR" sz="5400" b="1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재설계</a:t>
            </a:r>
            <a:r>
              <a:rPr lang="ko-KR" sz="5400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'와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'</a:t>
            </a:r>
            <a:r>
              <a:rPr lang="ko-KR" sz="5400" b="1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후처리 </a:t>
            </a:r>
            <a:r>
              <a:rPr lang="ko-KR" sz="5400" b="1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최적화</a:t>
            </a:r>
            <a:r>
              <a:rPr lang="ko-KR" sz="5400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'라는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두 가지 상이한 경량화 패러다임을 탐구하여 각기 다른 배포 환경에 최적화된 솔루션을 제시했다.  </a:t>
            </a: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5400"/>
              </a:spcBef>
              <a:spcAft>
                <a:spcPts val="0"/>
              </a:spcAft>
              <a:buNone/>
            </a:pPr>
            <a:endParaRPr sz="5400" dirty="0">
              <a:solidFill>
                <a:schemeClr val="dk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28437100" y="25551625"/>
            <a:ext cx="13159500" cy="3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50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/>
                <a:sym typeface="Times New Roman"/>
              </a:rPr>
              <a:t>[1] Chun-Lin Ji, Tao Yu, Peng Gao, Fei Wang, Ru-Yue Yuan, </a:t>
            </a:r>
            <a:r>
              <a:rPr lang="ko-KR" sz="2500" i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/>
                <a:sym typeface="Times New Roman"/>
              </a:rPr>
              <a:t>"YOLO-TLA: An Efficient and Lightweight Small Object Detection Model based on YOLOv5"</a:t>
            </a:r>
            <a:r>
              <a:rPr lang="ko-KR" sz="250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/>
                <a:sym typeface="Times New Roman"/>
              </a:rPr>
              <a:t>, Qufu Normal University &amp; Harbin Institute of Technology Shenzhen, 2023.</a:t>
            </a:r>
            <a:endParaRPr sz="250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/>
                <a:sym typeface="Times New Roman"/>
              </a:rPr>
              <a:t>[2]</a:t>
            </a:r>
            <a:r>
              <a:rPr lang="ko-KR" sz="250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ko-KR" sz="250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/>
                <a:sym typeface="Times New Roman"/>
              </a:rPr>
              <a:t>Zhang Y., Li S., Wang J., et al., </a:t>
            </a:r>
            <a:r>
              <a:rPr lang="ko-KR" sz="2500" i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/>
                <a:sym typeface="Times New Roman"/>
              </a:rPr>
              <a:t>"Lightweight YOLOv8 for Real-Time Multiscale Traffic Sign Detection"</a:t>
            </a:r>
            <a:r>
              <a:rPr lang="ko-KR" sz="250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/>
                <a:sym typeface="Times New Roman"/>
              </a:rPr>
              <a:t>, Scientific Reports, vol. 15, Article 12345, 2025.</a:t>
            </a:r>
            <a:endParaRPr sz="250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50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/>
                <a:sym typeface="Times New Roman"/>
              </a:rPr>
              <a:t>[3] Cheng Y., </a:t>
            </a:r>
            <a:r>
              <a:rPr lang="ko-KR" sz="2500" i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/>
                <a:sym typeface="Times New Roman"/>
              </a:rPr>
              <a:t>"YOLO V8 Network Lightweight Method Based on Pruning and Quantization"</a:t>
            </a:r>
            <a:r>
              <a:rPr lang="ko-KR" sz="250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Times New Roman"/>
                <a:sym typeface="Times New Roman"/>
              </a:rPr>
              <a:t>, Sydney Smart Technology College, Northeastern University at Qinhuangdao, Qinhuangdao, 050011, China, 2023.</a:t>
            </a:r>
            <a:endParaRPr sz="250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solidFill>
                <a:schemeClr val="dk2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908113" y="13858810"/>
            <a:ext cx="12939600" cy="9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객체 탐지 분야에서 YOLO 모델은 단일 신경만 기반의 실시간 탐지 기법으로 널리 활용된다.</a:t>
            </a: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특히 앵커 기반 탐지 헤드와 CSPDarknet53 백본의 YOLOv5s와 앵커 프리 헤드와 C2f 모듈을 도입한 YOLOv8은 정확도와 효율성을 모두 개선했다.</a:t>
            </a: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본 연구에서는 </a:t>
            </a:r>
            <a:r>
              <a:rPr lang="ko-KR" sz="5400" dirty="0" err="1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아키텍쳐</a:t>
            </a:r>
            <a:r>
              <a:rPr lang="ko-KR" sz="5400" dirty="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설계 단계에서 경량 블록을 활용하여 경량화를 하는 방식과, 이미 학습된 모델에 대해 압축 기술을 적용하는 후처리 최적화 방식을 비교하며 실험을 진행하였다. </a:t>
            </a:r>
            <a:endParaRPr sz="5400" dirty="0">
              <a:solidFill>
                <a:schemeClr val="dk1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952500" y="24340600"/>
            <a:ext cx="13159500" cy="43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dk1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본 연구는 PM 객체 탐지라는 특정 도메인에 최적화된 경량화 솔루션을 모색하며, 성능-효율성 트레이드오프 측면해서 다양한 배포 환경에 적합한 유연한 선택지를 제공하며 그 성능을 비교 분석한다. </a:t>
            </a:r>
            <a:endParaRPr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434</Words>
  <Application>Microsoft Office PowerPoint</Application>
  <PresentationFormat>사용자 지정</PresentationFormat>
  <Paragraphs>50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나눔스퀘어OTF</vt:lpstr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송재호</dc:creator>
  <cp:lastModifiedBy>재호 송</cp:lastModifiedBy>
  <cp:revision>1</cp:revision>
  <dcterms:modified xsi:type="dcterms:W3CDTF">2025-08-23T01:57:11Z</dcterms:modified>
</cp:coreProperties>
</file>