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2479913" cy="3024028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JgolAvIESn3KzML4b8MtQYK7F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5021" autoAdjust="0"/>
    <p:restoredTop sz="94771" autoAdjust="0"/>
  </p:normalViewPr>
  <p:slideViewPr>
    <p:cSldViewPr snapToGrid="0">
      <p:cViewPr>
        <p:scale>
          <a:sx n="66" d="100"/>
          <a:sy n="66" d="100"/>
        </p:scale>
        <p:origin x="-8794" y="-7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0" name="Google Shape;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20763" y="685800"/>
            <a:ext cx="48164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b16e703bd7_0_43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pic>
        <p:nvPicPr>
          <p:cNvPr id="11" name="Google Shape;11;g2b16e703bd7_0_43" descr="스크린샷, 직사각형, 사각형, 라인이(가) 표시된 사진&#10;&#10;자동 생성된 설명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2" y="2684"/>
            <a:ext cx="42476189" cy="30234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b16e703bd7_0_11"/>
          <p:cNvSpPr txBox="1">
            <a:spLocks noGrp="1"/>
          </p:cNvSpPr>
          <p:nvPr>
            <p:ph type="title"/>
          </p:nvPr>
        </p:nvSpPr>
        <p:spPr>
          <a:xfrm>
            <a:off x="1448063" y="2616472"/>
            <a:ext cx="39584100" cy="3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g2b16e703bd7_0_11"/>
          <p:cNvSpPr txBox="1">
            <a:spLocks noGrp="1"/>
          </p:cNvSpPr>
          <p:nvPr>
            <p:ph type="body" idx="1"/>
          </p:nvPr>
        </p:nvSpPr>
        <p:spPr>
          <a:xfrm>
            <a:off x="1448063" y="6775840"/>
            <a:ext cx="39584100" cy="20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lvl="0" indent="-806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100"/>
              <a:buChar char="●"/>
              <a:defRPr/>
            </a:lvl1pPr>
            <a:lvl2pPr marL="914400" lvl="1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2pPr>
            <a:lvl3pPr marL="1371600" lvl="2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3pPr>
            <a:lvl4pPr marL="1828800" lvl="3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4pPr>
            <a:lvl5pPr marL="2286000" lvl="4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5pPr>
            <a:lvl6pPr marL="2743200" lvl="5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6pPr>
            <a:lvl7pPr marL="3200400" lvl="6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7pPr>
            <a:lvl8pPr marL="3657600" lvl="7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8pPr>
            <a:lvl9pPr marL="4114800" lvl="8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g2b16e703bd7_0_11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b16e703bd7_0_15"/>
          <p:cNvSpPr txBox="1">
            <a:spLocks noGrp="1"/>
          </p:cNvSpPr>
          <p:nvPr>
            <p:ph type="title"/>
          </p:nvPr>
        </p:nvSpPr>
        <p:spPr>
          <a:xfrm>
            <a:off x="1448063" y="2616472"/>
            <a:ext cx="39584100" cy="3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g2b16e703bd7_0_15"/>
          <p:cNvSpPr txBox="1">
            <a:spLocks noGrp="1"/>
          </p:cNvSpPr>
          <p:nvPr>
            <p:ph type="body" idx="1"/>
          </p:nvPr>
        </p:nvSpPr>
        <p:spPr>
          <a:xfrm>
            <a:off x="1448063" y="6775840"/>
            <a:ext cx="18582300" cy="20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lvl="0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 sz="7100"/>
            </a:lvl1pPr>
            <a:lvl2pPr marL="914400" lvl="1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2pPr>
            <a:lvl3pPr marL="1371600" lvl="2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3pPr>
            <a:lvl4pPr marL="1828800" lvl="3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4pPr>
            <a:lvl5pPr marL="2286000" lvl="4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5pPr>
            <a:lvl6pPr marL="2743200" lvl="5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6pPr>
            <a:lvl7pPr marL="3200400" lvl="6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7pPr>
            <a:lvl8pPr marL="3657600" lvl="7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8pPr>
            <a:lvl9pPr marL="4114800" lvl="8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9pPr>
          </a:lstStyle>
          <a:p>
            <a:endParaRPr/>
          </a:p>
        </p:txBody>
      </p:sp>
      <p:sp>
        <p:nvSpPr>
          <p:cNvPr id="26" name="Google Shape;26;g2b16e703bd7_0_15"/>
          <p:cNvSpPr txBox="1">
            <a:spLocks noGrp="1"/>
          </p:cNvSpPr>
          <p:nvPr>
            <p:ph type="body" idx="2"/>
          </p:nvPr>
        </p:nvSpPr>
        <p:spPr>
          <a:xfrm>
            <a:off x="22449851" y="6775840"/>
            <a:ext cx="18582300" cy="20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lvl="0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 sz="7100"/>
            </a:lvl1pPr>
            <a:lvl2pPr marL="914400" lvl="1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2pPr>
            <a:lvl3pPr marL="1371600" lvl="2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3pPr>
            <a:lvl4pPr marL="1828800" lvl="3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4pPr>
            <a:lvl5pPr marL="2286000" lvl="4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5pPr>
            <a:lvl6pPr marL="2743200" lvl="5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6pPr>
            <a:lvl7pPr marL="3200400" lvl="6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7pPr>
            <a:lvl8pPr marL="3657600" lvl="7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8pPr>
            <a:lvl9pPr marL="4114800" lvl="8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9pPr>
          </a:lstStyle>
          <a:p>
            <a:endParaRPr/>
          </a:p>
        </p:txBody>
      </p:sp>
      <p:sp>
        <p:nvSpPr>
          <p:cNvPr id="27" name="Google Shape;27;g2b16e703bd7_0_15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b16e703bd7_0_20"/>
          <p:cNvSpPr txBox="1">
            <a:spLocks noGrp="1"/>
          </p:cNvSpPr>
          <p:nvPr>
            <p:ph type="title"/>
          </p:nvPr>
        </p:nvSpPr>
        <p:spPr>
          <a:xfrm>
            <a:off x="1448063" y="2616472"/>
            <a:ext cx="39584100" cy="3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2b16e703bd7_0_20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b16e703bd7_0_23"/>
          <p:cNvSpPr txBox="1">
            <a:spLocks noGrp="1"/>
          </p:cNvSpPr>
          <p:nvPr>
            <p:ph type="title"/>
          </p:nvPr>
        </p:nvSpPr>
        <p:spPr>
          <a:xfrm>
            <a:off x="1448063" y="3266584"/>
            <a:ext cx="13045200" cy="44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100"/>
              <a:buNone/>
              <a:defRPr sz="12100"/>
            </a:lvl9pPr>
          </a:lstStyle>
          <a:p>
            <a:endParaRPr/>
          </a:p>
        </p:txBody>
      </p:sp>
      <p:sp>
        <p:nvSpPr>
          <p:cNvPr id="33" name="Google Shape;33;g2b16e703bd7_0_23"/>
          <p:cNvSpPr txBox="1">
            <a:spLocks noGrp="1"/>
          </p:cNvSpPr>
          <p:nvPr>
            <p:ph type="body" idx="1"/>
          </p:nvPr>
        </p:nvSpPr>
        <p:spPr>
          <a:xfrm>
            <a:off x="1448063" y="8169989"/>
            <a:ext cx="13045200" cy="186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lvl="0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1pPr>
            <a:lvl2pPr marL="914400" lvl="1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2pPr>
            <a:lvl3pPr marL="1371600" lvl="2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3pPr>
            <a:lvl4pPr marL="1828800" lvl="3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4pPr>
            <a:lvl5pPr marL="2286000" lvl="4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5pPr>
            <a:lvl6pPr marL="2743200" lvl="5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6pPr>
            <a:lvl7pPr marL="3200400" lvl="6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●"/>
              <a:defRPr sz="6100"/>
            </a:lvl7pPr>
            <a:lvl8pPr marL="3657600" lvl="7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○"/>
              <a:defRPr sz="6100"/>
            </a:lvl8pPr>
            <a:lvl9pPr marL="4114800" lvl="8" indent="-6159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100"/>
              <a:buChar char="■"/>
              <a:defRPr sz="6100"/>
            </a:lvl9pPr>
          </a:lstStyle>
          <a:p>
            <a:endParaRPr/>
          </a:p>
        </p:txBody>
      </p:sp>
      <p:sp>
        <p:nvSpPr>
          <p:cNvPr id="34" name="Google Shape;34;g2b16e703bd7_0_23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b16e703bd7_0_27"/>
          <p:cNvSpPr txBox="1">
            <a:spLocks noGrp="1"/>
          </p:cNvSpPr>
          <p:nvPr>
            <p:ph type="title"/>
          </p:nvPr>
        </p:nvSpPr>
        <p:spPr>
          <a:xfrm>
            <a:off x="2277551" y="2646604"/>
            <a:ext cx="29583000" cy="240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300"/>
              <a:buNone/>
              <a:defRPr sz="24300"/>
            </a:lvl9pPr>
          </a:lstStyle>
          <a:p>
            <a:endParaRPr/>
          </a:p>
        </p:txBody>
      </p:sp>
      <p:sp>
        <p:nvSpPr>
          <p:cNvPr id="37" name="Google Shape;37;g2b16e703bd7_0_27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b16e703bd7_0_30"/>
          <p:cNvSpPr/>
          <p:nvPr/>
        </p:nvSpPr>
        <p:spPr>
          <a:xfrm>
            <a:off x="21240113" y="-735"/>
            <a:ext cx="21240000" cy="30240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62325" tIns="462325" rIns="462325" bIns="4623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b16e703bd7_0_30"/>
          <p:cNvSpPr txBox="1">
            <a:spLocks noGrp="1"/>
          </p:cNvSpPr>
          <p:nvPr>
            <p:ph type="title"/>
          </p:nvPr>
        </p:nvSpPr>
        <p:spPr>
          <a:xfrm>
            <a:off x="1233432" y="7250307"/>
            <a:ext cx="18792900" cy="8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200"/>
              <a:buNone/>
              <a:defRPr sz="21200"/>
            </a:lvl9pPr>
          </a:lstStyle>
          <a:p>
            <a:endParaRPr/>
          </a:p>
        </p:txBody>
      </p:sp>
      <p:sp>
        <p:nvSpPr>
          <p:cNvPr id="41" name="Google Shape;41;g2b16e703bd7_0_30"/>
          <p:cNvSpPr txBox="1">
            <a:spLocks noGrp="1"/>
          </p:cNvSpPr>
          <p:nvPr>
            <p:ph type="subTitle" idx="1"/>
          </p:nvPr>
        </p:nvSpPr>
        <p:spPr>
          <a:xfrm>
            <a:off x="1233432" y="16480348"/>
            <a:ext cx="18792900" cy="72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600"/>
              <a:buNone/>
              <a:defRPr sz="10600"/>
            </a:lvl9pPr>
          </a:lstStyle>
          <a:p>
            <a:endParaRPr/>
          </a:p>
        </p:txBody>
      </p:sp>
      <p:sp>
        <p:nvSpPr>
          <p:cNvPr id="42" name="Google Shape;42;g2b16e703bd7_0_30"/>
          <p:cNvSpPr txBox="1">
            <a:spLocks noGrp="1"/>
          </p:cNvSpPr>
          <p:nvPr>
            <p:ph type="body" idx="2"/>
          </p:nvPr>
        </p:nvSpPr>
        <p:spPr>
          <a:xfrm>
            <a:off x="22947405" y="4257113"/>
            <a:ext cx="17825400" cy="217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457200" lvl="0" indent="-806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100"/>
              <a:buChar char="●"/>
              <a:defRPr/>
            </a:lvl1pPr>
            <a:lvl2pPr marL="914400" lvl="1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2pPr>
            <a:lvl3pPr marL="1371600" lvl="2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3pPr>
            <a:lvl4pPr marL="1828800" lvl="3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4pPr>
            <a:lvl5pPr marL="2286000" lvl="4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5pPr>
            <a:lvl6pPr marL="2743200" lvl="5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6pPr>
            <a:lvl7pPr marL="3200400" lvl="6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7pPr>
            <a:lvl8pPr marL="3657600" lvl="7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8pPr>
            <a:lvl9pPr marL="4114800" lvl="8" indent="-679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g2b16e703bd7_0_30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b16e703bd7_0_39"/>
          <p:cNvSpPr txBox="1">
            <a:spLocks noGrp="1"/>
          </p:cNvSpPr>
          <p:nvPr>
            <p:ph type="title" hasCustomPrompt="1"/>
          </p:nvPr>
        </p:nvSpPr>
        <p:spPr>
          <a:xfrm>
            <a:off x="1448063" y="6503331"/>
            <a:ext cx="39584100" cy="115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700"/>
              <a:buNone/>
              <a:defRPr sz="60700"/>
            </a:lvl9pPr>
          </a:lstStyle>
          <a:p>
            <a:r>
              <a:t>xx%</a:t>
            </a:r>
          </a:p>
        </p:txBody>
      </p:sp>
      <p:sp>
        <p:nvSpPr>
          <p:cNvPr id="46" name="Google Shape;46;g2b16e703bd7_0_39"/>
          <p:cNvSpPr txBox="1">
            <a:spLocks noGrp="1"/>
          </p:cNvSpPr>
          <p:nvPr>
            <p:ph type="body" idx="1"/>
          </p:nvPr>
        </p:nvSpPr>
        <p:spPr>
          <a:xfrm>
            <a:off x="1448063" y="18533134"/>
            <a:ext cx="39584100" cy="76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lvl="0" indent="-806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100"/>
              <a:buChar char="●"/>
              <a:defRPr/>
            </a:lvl1pPr>
            <a:lvl2pPr marL="914400" lvl="1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2pPr>
            <a:lvl3pPr marL="1371600" lvl="2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3pPr>
            <a:lvl4pPr marL="1828800" lvl="3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4pPr>
            <a:lvl5pPr marL="2286000" lvl="4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5pPr>
            <a:lvl6pPr marL="2743200" lvl="5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6pPr>
            <a:lvl7pPr marL="3200400" lvl="6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●"/>
              <a:defRPr/>
            </a:lvl7pPr>
            <a:lvl8pPr marL="3657600" lvl="7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○"/>
              <a:defRPr/>
            </a:lvl8pPr>
            <a:lvl9pPr marL="4114800" lvl="8" indent="-679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2b16e703bd7_0_39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b16e703bd7_0_0"/>
          <p:cNvSpPr txBox="1">
            <a:spLocks noGrp="1"/>
          </p:cNvSpPr>
          <p:nvPr>
            <p:ph type="title"/>
          </p:nvPr>
        </p:nvSpPr>
        <p:spPr>
          <a:xfrm>
            <a:off x="1448063" y="2616472"/>
            <a:ext cx="39584100" cy="33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200"/>
              <a:buFont typeface="Arial"/>
              <a:buNone/>
              <a:defRPr sz="14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2b16e703bd7_0_0"/>
          <p:cNvSpPr txBox="1">
            <a:spLocks noGrp="1"/>
          </p:cNvSpPr>
          <p:nvPr>
            <p:ph type="body" idx="1"/>
          </p:nvPr>
        </p:nvSpPr>
        <p:spPr>
          <a:xfrm>
            <a:off x="1448063" y="6775840"/>
            <a:ext cx="39584100" cy="200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t" anchorCtr="0">
            <a:normAutofit/>
          </a:bodyPr>
          <a:lstStyle>
            <a:lvl1pPr marL="457200" marR="0" lvl="0" indent="-806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100"/>
              <a:buFont typeface="Arial"/>
              <a:buChar char="●"/>
              <a:defRPr sz="9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○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■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●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○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■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●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○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79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100"/>
              <a:buFont typeface="Arial"/>
              <a:buChar char="■"/>
              <a:defRPr sz="7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g2b16e703bd7_0_0"/>
          <p:cNvSpPr txBox="1">
            <a:spLocks noGrp="1"/>
          </p:cNvSpPr>
          <p:nvPr>
            <p:ph type="sldNum" idx="12"/>
          </p:nvPr>
        </p:nvSpPr>
        <p:spPr>
          <a:xfrm>
            <a:off x="39360446" y="27416832"/>
            <a:ext cx="2549100" cy="23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2325" tIns="462325" rIns="462325" bIns="4623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100"/>
              <a:buFont typeface="Arial"/>
              <a:buNone/>
              <a:defRPr sz="5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/>
          <p:nvPr/>
        </p:nvSpPr>
        <p:spPr>
          <a:xfrm>
            <a:off x="908273" y="23272584"/>
            <a:ext cx="13159417" cy="923289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altLang="ko-KR" sz="5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ko-KR" sz="5400" b="0" i="0" u="none" strike="noStrike" cap="none" dirty="0" err="1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Aim</a:t>
            </a:r>
            <a:endParaRPr sz="5400" b="0" i="0" u="none" strike="noStrike" cap="none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3" name="Google Shape;53;p2"/>
          <p:cNvSpPr txBox="1"/>
          <p:nvPr/>
        </p:nvSpPr>
        <p:spPr>
          <a:xfrm>
            <a:off x="938807" y="12879271"/>
            <a:ext cx="13159417" cy="923289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altLang="ko-KR" sz="5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ko-KR" sz="5400" b="0" i="0" u="none" strike="noStrike" cap="none" dirty="0" err="1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Introduction</a:t>
            </a:r>
            <a:endParaRPr sz="5400" b="0" i="0" u="none" strike="noStrike" cap="none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4" name="Google Shape;54;p2"/>
          <p:cNvSpPr txBox="1"/>
          <p:nvPr/>
        </p:nvSpPr>
        <p:spPr>
          <a:xfrm>
            <a:off x="27374374" y="2813550"/>
            <a:ext cx="13977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lang="ko-KR"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ko-KR" sz="4200">
                <a:solidFill>
                  <a:schemeClr val="lt1"/>
                </a:solidFill>
              </a:rPr>
              <a:t>5</a:t>
            </a:r>
            <a:r>
              <a:rPr lang="ko-KR" sz="4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CUAI 중앙대학교 인공지능 학회 하계 컨퍼런스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/>
        </p:nvSpPr>
        <p:spPr>
          <a:xfrm>
            <a:off x="25464113" y="3493698"/>
            <a:ext cx="15887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Proceeding</a:t>
            </a:r>
            <a:r>
              <a:rPr 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of 202</a:t>
            </a:r>
            <a:r>
              <a:rPr lang="ko-KR" sz="3200" dirty="0">
                <a:solidFill>
                  <a:schemeClr val="lt1"/>
                </a:solidFill>
              </a:rPr>
              <a:t>5</a:t>
            </a:r>
            <a:r>
              <a:rPr 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Chung-Ang</a:t>
            </a:r>
            <a:r>
              <a:rPr 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r>
              <a:rPr 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Artificial</a:t>
            </a:r>
            <a:r>
              <a:rPr 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Intelligence</a:t>
            </a:r>
            <a:r>
              <a:rPr 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Summer</a:t>
            </a:r>
            <a:r>
              <a:rPr lang="ko-KR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32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Conference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908275" y="5094779"/>
            <a:ext cx="13159417" cy="923289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ko-KR" sz="5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 </a:t>
            </a:r>
            <a:r>
              <a:rPr lang="ko-KR" sz="5400" b="0" i="0" u="none" strike="noStrike" cap="none" dirty="0" err="1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Abstract</a:t>
            </a:r>
            <a:r>
              <a:rPr lang="ko-KR" sz="5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endParaRPr sz="5400" b="0" i="0" u="none" strike="noStrike" cap="none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14609448" y="5094779"/>
            <a:ext cx="13159417" cy="923289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altLang="ko-KR" sz="5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ko-KR" sz="5400" b="0" i="0" u="none" strike="noStrike" cap="none" dirty="0" err="1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Methods</a:t>
            </a:r>
            <a:endParaRPr sz="5400" b="0" i="0" u="none" strike="noStrike" cap="none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28412221" y="5001972"/>
            <a:ext cx="13159417" cy="923289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altLang="ko-KR" sz="5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altLang="ko-KR" sz="5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Result &amp; Discussion</a:t>
            </a:r>
            <a:endParaRPr sz="5400" b="0" i="0" u="none" strike="noStrike" cap="none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59" name="Google Shape;59;p2"/>
          <p:cNvSpPr txBox="1"/>
          <p:nvPr/>
        </p:nvSpPr>
        <p:spPr>
          <a:xfrm>
            <a:off x="28412221" y="25652757"/>
            <a:ext cx="13159417" cy="923289"/>
          </a:xfrm>
          <a:prstGeom prst="rect">
            <a:avLst/>
          </a:prstGeom>
          <a:gradFill>
            <a:gsLst>
              <a:gs pos="0">
                <a:srgbClr val="17254A"/>
              </a:gs>
              <a:gs pos="50000">
                <a:srgbClr val="575D81"/>
              </a:gs>
              <a:gs pos="100000">
                <a:srgbClr val="CDDAE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lang="en-US" altLang="ko-KR" sz="5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altLang="ko-KR" sz="5400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Reference</a:t>
            </a:r>
            <a:endParaRPr sz="5400" b="0" i="0" u="none" strike="noStrike" cap="none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61" name="Google Shape;61;p2"/>
          <p:cNvSpPr txBox="1"/>
          <p:nvPr/>
        </p:nvSpPr>
        <p:spPr>
          <a:xfrm>
            <a:off x="1128099" y="1393564"/>
            <a:ext cx="3683122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</a:pPr>
            <a:r>
              <a:rPr lang="ko-KR" altLang="en-US" sz="8000" i="0" u="none" strike="noStrike" cap="none" dirty="0" err="1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멀티모달</a:t>
            </a:r>
            <a:r>
              <a:rPr lang="ko-KR" altLang="en-US" sz="800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altLang="ko-KR" sz="800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VQA: </a:t>
            </a:r>
            <a:r>
              <a:rPr lang="en-US" altLang="ko-KR" sz="8000" i="0" u="none" strike="noStrike" cap="none" dirty="0" err="1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XLM_RoBERTa</a:t>
            </a:r>
            <a:r>
              <a:rPr lang="ko-KR" altLang="en-US" sz="800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와 </a:t>
            </a:r>
            <a:r>
              <a:rPr lang="en-US" altLang="ko-KR" sz="800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ResNet50 </a:t>
            </a:r>
            <a:r>
              <a:rPr lang="ko-KR" altLang="en-US" sz="800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기반의 한국어</a:t>
            </a:r>
            <a:r>
              <a:rPr lang="en-US" altLang="ko-KR" sz="800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·</a:t>
            </a:r>
            <a:r>
              <a:rPr lang="ko-KR" altLang="en-US" sz="800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일반 도메인 성능 분석</a:t>
            </a:r>
          </a:p>
        </p:txBody>
      </p:sp>
      <p:sp>
        <p:nvSpPr>
          <p:cNvPr id="62" name="Google Shape;62;p2"/>
          <p:cNvSpPr txBox="1"/>
          <p:nvPr/>
        </p:nvSpPr>
        <p:spPr>
          <a:xfrm>
            <a:off x="1128117" y="3108948"/>
            <a:ext cx="27482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 altLang="en-US" sz="4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신수인</a:t>
            </a:r>
            <a:r>
              <a:rPr lang="en-US" altLang="ko-KR" sz="4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</a:t>
            </a:r>
            <a:r>
              <a:rPr lang="ko-KR" altLang="en-US" sz="4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국어국문학과</a:t>
            </a:r>
            <a:r>
              <a:rPr lang="en-US" altLang="ko-KR" sz="4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), </a:t>
            </a:r>
            <a:r>
              <a:rPr lang="ko-KR" altLang="en-US" sz="4400" b="0" i="0" u="none" strike="noStrike" cap="none" dirty="0" err="1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오석준</a:t>
            </a:r>
            <a:r>
              <a:rPr lang="en-US" altLang="ko-KR" sz="4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</a:t>
            </a:r>
            <a:r>
              <a:rPr lang="ko-KR" altLang="en-US" sz="4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기계공학과</a:t>
            </a:r>
            <a:r>
              <a:rPr lang="en-US" altLang="ko-KR" sz="4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), </a:t>
            </a:r>
            <a:r>
              <a:rPr lang="ko-KR" altLang="en-US" sz="4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이가연</a:t>
            </a:r>
            <a:r>
              <a:rPr lang="en-US" altLang="ko-KR" sz="4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</a:t>
            </a:r>
            <a:r>
              <a:rPr lang="ko-KR" altLang="en-US" sz="4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전기전자공학부</a:t>
            </a:r>
            <a:r>
              <a:rPr lang="en-US" altLang="ko-KR" sz="4400" b="0" i="0" u="none" strike="noStrike" cap="none" dirty="0">
                <a:solidFill>
                  <a:schemeClr val="lt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)</a:t>
            </a:r>
            <a:endParaRPr lang="ko-KR" altLang="en-US" sz="4400" b="0" i="0" u="none" strike="noStrike" cap="none" dirty="0">
              <a:solidFill>
                <a:schemeClr val="lt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7" name="Google Shape;62;p2">
            <a:extLst>
              <a:ext uri="{FF2B5EF4-FFF2-40B4-BE49-F238E27FC236}">
                <a16:creationId xmlns:a16="http://schemas.microsoft.com/office/drawing/2014/main" id="{C6319A3C-D5E7-5AB6-61DF-F0FE440058E9}"/>
              </a:ext>
            </a:extLst>
          </p:cNvPr>
          <p:cNvSpPr txBox="1"/>
          <p:nvPr/>
        </p:nvSpPr>
        <p:spPr>
          <a:xfrm>
            <a:off x="15021567" y="6294288"/>
            <a:ext cx="12705719" cy="2062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altLang="ko-KR" sz="2800" b="1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1) </a:t>
            </a:r>
            <a:r>
              <a:rPr lang="ko-KR" altLang="en-US" sz="2800" b="1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데이터셋 및 </a:t>
            </a:r>
            <a:r>
              <a:rPr lang="ko-KR" altLang="en-US" sz="2800" b="1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전처리</a:t>
            </a:r>
            <a:endParaRPr lang="ko-KR" altLang="en-US" sz="2800" b="1" i="0" u="none" strike="noStrike" cap="none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데이터셋의 각 샘플은 </a:t>
            </a:r>
            <a:r>
              <a:rPr lang="en-US" altLang="ko-KR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img_path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domain, set(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train/test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), 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answer,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question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등의 필드로 구성된다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본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연구에서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는 검증을 위해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A1(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한국어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N=372)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과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A2(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일반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N=6051)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를 사용했다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질문은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XLM-</a:t>
            </a:r>
            <a:r>
              <a:rPr lang="en-US" altLang="ko-KR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RoBERTa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ko-KR" altLang="en-US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토크나이저로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변환해 최대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50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토큰까지 제한을 두어 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adding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및 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runcation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을 진행했고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이미지는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224×224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로 크기 조정 후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ImageNet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표준 값으로 </a:t>
            </a:r>
            <a:r>
              <a:rPr lang="ko-KR" altLang="en-US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정규화했다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정답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(Answer)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공간은 학습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/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검증 데이터의 답변 텍스트를 </a:t>
            </a:r>
            <a:r>
              <a:rPr lang="ko-KR" altLang="en-US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정규화하여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빈도순으로 리스트를 구성했고</a:t>
            </a:r>
            <a:b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</a:b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미등록 라벨은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'&lt;</a:t>
            </a:r>
            <a:r>
              <a:rPr lang="en-US" altLang="ko-KR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unk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&gt;'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로 매핑해 처리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),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학습 시 </a:t>
            </a:r>
            <a:r>
              <a:rPr lang="en-US" altLang="ko-KR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CrossEntropyLoss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의 타깃 인덱스로 사용했다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88D7B6E-DCDA-5C3B-49EC-4589E770D488}"/>
              </a:ext>
            </a:extLst>
          </p:cNvPr>
          <p:cNvGrpSpPr/>
          <p:nvPr/>
        </p:nvGrpSpPr>
        <p:grpSpPr>
          <a:xfrm>
            <a:off x="15021567" y="11140420"/>
            <a:ext cx="12619570" cy="14651577"/>
            <a:chOff x="14856646" y="7698705"/>
            <a:chExt cx="12619570" cy="1465157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B8DA9B1-2185-0B33-3513-952014DA8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997262" y="10525010"/>
              <a:ext cx="6365054" cy="348138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639BFB-913D-4CF4-206D-E436AF911A0B}"/>
                </a:ext>
              </a:extLst>
            </p:cNvPr>
            <p:cNvSpPr txBox="1"/>
            <p:nvPr/>
          </p:nvSpPr>
          <p:spPr>
            <a:xfrm>
              <a:off x="14993172" y="7698705"/>
              <a:ext cx="12352807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chemeClr val="lt1"/>
                </a:buClr>
                <a:buSzPts val="4400"/>
              </a:pPr>
              <a:r>
                <a:rPr lang="en-US" altLang="ko-KR" sz="2800" b="1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2) </a:t>
              </a:r>
              <a:r>
                <a:rPr lang="ko-KR" altLang="en-US" sz="2800" b="1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모델 구조</a:t>
              </a:r>
            </a:p>
            <a:p>
              <a:pPr lvl="0">
                <a:buClr>
                  <a:schemeClr val="lt1"/>
                </a:buClr>
                <a:buSzPts val="4400"/>
              </a:pP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텍스트 인코더로는 </a:t>
              </a:r>
              <a:r>
                <a:rPr lang="en-US" altLang="ko-KR" sz="2000" dirty="0" err="1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xlm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</a:t>
              </a:r>
              <a:r>
                <a:rPr lang="en-US" altLang="ko-KR" sz="2000" dirty="0" err="1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roberta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-base,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이미지 인코더로는 </a:t>
              </a:r>
              <a:r>
                <a:rPr lang="en-US" altLang="ko-KR" sz="2000" dirty="0" err="1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timm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의 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ResNet50(pretrained)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을 사용했다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이미지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임베딩은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</a:t>
              </a:r>
              <a:r>
                <a:rPr lang="en-US" altLang="ko-KR" sz="2000" dirty="0" err="1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xlm-roberta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의 텍스트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임베딩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크기에 맞추기 위해 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FC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레이어를 사용해 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768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차원으로 매핑하고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텍스트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임베딩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(XLM-R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의 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pooler output)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과 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element-wise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곱으로 융합했다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이후 </a:t>
              </a:r>
              <a:r>
                <a:rPr lang="en-US" altLang="ko-KR" sz="2000" dirty="0" err="1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ReLU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와 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Dropout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을 거쳐 정답 분류기를 통과시켰다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옵션으로 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Transformer Encoder Layer(3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층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8-head)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를 융합 </a:t>
              </a:r>
              <a:r>
                <a:rPr lang="ko-KR" altLang="en-US" sz="2000" dirty="0" err="1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임베딩에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 추가할 수 있게 설계되어 있기는 하나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본 연구에서는 해당 레이어를 사용하지 않은 베이스 모델을 구축했다</a:t>
              </a:r>
              <a:r>
                <a:rPr lang="en-US" altLang="ko-KR" sz="2000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B5FFA3F-D71B-B3E2-450C-319C0D37195C}"/>
                </a:ext>
              </a:extLst>
            </p:cNvPr>
            <p:cNvSpPr txBox="1"/>
            <p:nvPr/>
          </p:nvSpPr>
          <p:spPr>
            <a:xfrm>
              <a:off x="14856646" y="21611618"/>
              <a:ext cx="1261957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buClr>
                  <a:schemeClr val="lt1"/>
                </a:buClr>
                <a:buSzPts val="4400"/>
              </a:pPr>
              <a:r>
                <a:rPr lang="en-US" altLang="ko-KR" sz="2800" b="1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3) </a:t>
              </a:r>
              <a:r>
                <a:rPr lang="ko-KR" altLang="en-US" sz="2800" b="1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학습 및 평가 설정</a:t>
              </a:r>
            </a:p>
            <a:p>
              <a:endParaRPr lang="ko-KR" alt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B3C5299-FD71-417F-D822-D377D6A84CAE}"/>
                </a:ext>
              </a:extLst>
            </p:cNvPr>
            <p:cNvGrpSpPr/>
            <p:nvPr/>
          </p:nvGrpSpPr>
          <p:grpSpPr>
            <a:xfrm>
              <a:off x="20915802" y="9710648"/>
              <a:ext cx="5869297" cy="4341321"/>
              <a:chOff x="1262044" y="306875"/>
              <a:chExt cx="6241876" cy="4838163"/>
            </a:xfrm>
          </p:grpSpPr>
          <p:sp>
            <p:nvSpPr>
              <p:cNvPr id="12" name="Google Shape;75;p15">
                <a:extLst>
                  <a:ext uri="{FF2B5EF4-FFF2-40B4-BE49-F238E27FC236}">
                    <a16:creationId xmlns:a16="http://schemas.microsoft.com/office/drawing/2014/main" id="{ED0A5832-4F05-0910-9042-48CB3109F9F2}"/>
                  </a:ext>
                </a:extLst>
              </p:cNvPr>
              <p:cNvSpPr txBox="1"/>
              <p:nvPr/>
            </p:nvSpPr>
            <p:spPr>
              <a:xfrm>
                <a:off x="1408975" y="306875"/>
                <a:ext cx="4979400" cy="5385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>
                  <a:lnSpc>
                    <a:spcPct val="115000"/>
                  </a:lnSpc>
                </a:pPr>
                <a:r>
                  <a:rPr lang="en-US" altLang="ko" sz="2000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</a:rPr>
                  <a:t> </a:t>
                </a:r>
                <a:r>
                  <a:rPr lang="ko" altLang="en-US" sz="2000" dirty="0">
                    <a:solidFill>
                      <a:srgbClr val="19264B"/>
                    </a:solidFill>
                    <a:latin typeface="NanumGothic ExtraBold"/>
                    <a:ea typeface="NanumGothic ExtraBold"/>
                    <a:cs typeface="NanumGothic ExtraBold"/>
                  </a:rPr>
                  <a:t> </a:t>
                </a: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E7329AF-1D70-60E1-8C6E-194A93AB8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2044" y="1125346"/>
                <a:ext cx="5514437" cy="2580079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5008AD7-A068-F747-9921-C19DE92E1602}"/>
                  </a:ext>
                </a:extLst>
              </p:cNvPr>
              <p:cNvGrpSpPr/>
              <p:nvPr/>
            </p:nvGrpSpPr>
            <p:grpSpPr>
              <a:xfrm>
                <a:off x="2344371" y="3737595"/>
                <a:ext cx="5159549" cy="1407443"/>
                <a:chOff x="2222913" y="4088675"/>
                <a:chExt cx="5159549" cy="1407443"/>
              </a:xfrm>
            </p:grpSpPr>
            <p:pic>
              <p:nvPicPr>
                <p:cNvPr id="18" name="Picture 17" descr="A pair of hands holding an object&#10;&#10;AI-generated content may be incorrect.">
                  <a:extLst>
                    <a:ext uri="{FF2B5EF4-FFF2-40B4-BE49-F238E27FC236}">
                      <a16:creationId xmlns:a16="http://schemas.microsoft.com/office/drawing/2014/main" id="{50965712-18C5-61FB-68E2-3F3B52D6B1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75073" y="4088675"/>
                  <a:ext cx="1407389" cy="1407385"/>
                </a:xfrm>
                <a:prstGeom prst="rect">
                  <a:avLst/>
                </a:prstGeom>
              </p:spPr>
            </p:pic>
            <p:pic>
              <p:nvPicPr>
                <p:cNvPr id="19" name="Picture 18" descr="A group of people playing accordions&#10;&#10;AI-generated content may be incorrect.">
                  <a:extLst>
                    <a:ext uri="{FF2B5EF4-FFF2-40B4-BE49-F238E27FC236}">
                      <a16:creationId xmlns:a16="http://schemas.microsoft.com/office/drawing/2014/main" id="{11D4D97D-B4FF-14E8-4367-564EF9A2512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98993" y="4088690"/>
                  <a:ext cx="1407389" cy="1407428"/>
                </a:xfrm>
                <a:prstGeom prst="rect">
                  <a:avLst/>
                </a:prstGeom>
              </p:spPr>
            </p:pic>
            <p:pic>
              <p:nvPicPr>
                <p:cNvPr id="20" name="Picture 19" descr="A person playing an instrument&#10;&#10;AI-generated content may be incorrect.">
                  <a:extLst>
                    <a:ext uri="{FF2B5EF4-FFF2-40B4-BE49-F238E27FC236}">
                      <a16:creationId xmlns:a16="http://schemas.microsoft.com/office/drawing/2014/main" id="{DC2431A8-E6CB-D4CD-E345-15C7D0F44A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22913" y="4088680"/>
                  <a:ext cx="1407389" cy="1407383"/>
                </a:xfrm>
                <a:prstGeom prst="rect">
                  <a:avLst/>
                </a:prstGeom>
              </p:spPr>
            </p:pic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A72F9C49-8366-8070-6B69-50D2DA4793B2}"/>
                    </a:ext>
                  </a:extLst>
                </p:cNvPr>
                <p:cNvSpPr/>
                <p:nvPr/>
              </p:nvSpPr>
              <p:spPr>
                <a:xfrm>
                  <a:off x="4505093" y="4193741"/>
                  <a:ext cx="483220" cy="55173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96EEAD3-844B-B49C-F201-A62AF5E3B292}"/>
                    </a:ext>
                  </a:extLst>
                </p:cNvPr>
                <p:cNvSpPr/>
                <p:nvPr/>
              </p:nvSpPr>
              <p:spPr>
                <a:xfrm>
                  <a:off x="3171115" y="4154537"/>
                  <a:ext cx="483220" cy="551734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138AB62-A46D-36B6-C856-44B046CD819D}"/>
                    </a:ext>
                  </a:extLst>
                </p:cNvPr>
                <p:cNvSpPr/>
                <p:nvPr/>
              </p:nvSpPr>
              <p:spPr>
                <a:xfrm>
                  <a:off x="6051847" y="4396445"/>
                  <a:ext cx="690924" cy="735587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185546-3BF9-012B-C6BB-BB1BD3A2EC3B}"/>
                </a:ext>
              </a:extLst>
            </p:cNvPr>
            <p:cNvSpPr txBox="1"/>
            <p:nvPr/>
          </p:nvSpPr>
          <p:spPr>
            <a:xfrm>
              <a:off x="23075944" y="12530353"/>
              <a:ext cx="2845093" cy="2761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Grad cam Result of image</a:t>
              </a:r>
              <a:endParaRPr lang="ko-KR" altLang="en-US" dirty="0"/>
            </a:p>
          </p:txBody>
        </p:sp>
        <p:pic>
          <p:nvPicPr>
            <p:cNvPr id="25" name="그림 4">
              <a:extLst>
                <a:ext uri="{FF2B5EF4-FFF2-40B4-BE49-F238E27FC236}">
                  <a16:creationId xmlns:a16="http://schemas.microsoft.com/office/drawing/2014/main" id="{D94F174D-2A39-7CFA-6290-2A0433681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992" t="10946"/>
            <a:stretch>
              <a:fillRect/>
            </a:stretch>
          </p:blipFill>
          <p:spPr>
            <a:xfrm>
              <a:off x="16274960" y="14218542"/>
              <a:ext cx="9186757" cy="5579220"/>
            </a:xfrm>
            <a:prstGeom prst="rect">
              <a:avLst/>
            </a:prstGeom>
          </p:spPr>
        </p:pic>
      </p:grpSp>
      <p:sp>
        <p:nvSpPr>
          <p:cNvPr id="39" name="Google Shape;62;p2">
            <a:extLst>
              <a:ext uri="{FF2B5EF4-FFF2-40B4-BE49-F238E27FC236}">
                <a16:creationId xmlns:a16="http://schemas.microsoft.com/office/drawing/2014/main" id="{EEAB22BA-D440-B131-5281-FC68A5FE4948}"/>
              </a:ext>
            </a:extLst>
          </p:cNvPr>
          <p:cNvSpPr txBox="1"/>
          <p:nvPr/>
        </p:nvSpPr>
        <p:spPr>
          <a:xfrm>
            <a:off x="28686417" y="17536607"/>
            <a:ext cx="12429900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전반적인 정확도는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A1 13.17%, A2 6.89%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로 낮게 나타났다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 Self-Attention </a:t>
            </a:r>
            <a:r>
              <a:rPr lang="ko-KR" altLang="en-US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히트맵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또한 값이 비교적 균등하게 나오는 것을 통해 단어 간의 패턴이 잘 학습되지 않았다는 것을 확인할 수 있다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주요 원인은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(1)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매우 큰 정답 클래스 공간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(2)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데이터의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long-tail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분포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(3)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텍스트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-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이미지 융합 시 단순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element-wise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결합 구조의 한계로 분석된다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endParaRPr lang="en-US" altLang="ko-KR" sz="2000" b="0" i="0" u="none" strike="noStrike" cap="none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 altLang="en-US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오분류는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주로 </a:t>
            </a:r>
            <a:r>
              <a:rPr lang="ko-KR" altLang="en-US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범주론적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위계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(confusable taxonomy)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영역에서 집중적으로 발생했다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일반 도메인에서는 세부 종 수준의 라벨이 상위 분류군으로 뭉뚱그려지는 경향이 관찰되었다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예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들어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‘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포유류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/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식육목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’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과 같은 세부 종이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‘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척삭동물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’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이라는 상위 분류군 라벨을 가졌다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또 한국어 도메인에서는 문화적 연관성이 강한 라벨 간 혼동이 반복적으로 나타났다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경우에는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‘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한국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’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‘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옹기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’, ’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기와집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’, ‘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청자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’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잘못 예측하거나 반대로 일반화하는 문제가 나타났다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2000" b="0" i="0" u="none" strike="noStrike" cap="none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F66B05-3048-7AFB-2515-AA902DE1FD07}"/>
              </a:ext>
            </a:extLst>
          </p:cNvPr>
          <p:cNvSpPr txBox="1"/>
          <p:nvPr/>
        </p:nvSpPr>
        <p:spPr>
          <a:xfrm>
            <a:off x="28499494" y="26615061"/>
            <a:ext cx="12775285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altLang="ko-KR" sz="14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[1] Kim, M., Song, S., Lee, Y., Jang, H., &amp; Lim, K. (2024, March). Bok-</a:t>
            </a:r>
            <a:r>
              <a:rPr lang="en-US" altLang="ko-KR" sz="14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vqa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: Bilingual outside knowledge-based visual question answering via graph representation pretraining. In Proceedings of the AAAI Conference on Artificial Intelligence (Vol. 38, No. 16, pp. 18381-18389).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altLang="ko-KR" sz="14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[2] AI-hub 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외부 지식 기반 </a:t>
            </a:r>
            <a:r>
              <a:rPr lang="ko-KR" altLang="en-US" sz="14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멀티모달</a:t>
            </a:r>
            <a:r>
              <a:rPr lang="ko-KR" altLang="en-US" sz="14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질의응답 데이터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.https://aihub.or.kr/</a:t>
            </a:r>
            <a:r>
              <a:rPr lang="en-US" altLang="ko-KR" sz="14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aihubdata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/data/</a:t>
            </a:r>
            <a:r>
              <a:rPr lang="en-US" altLang="ko-KR" sz="14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view.do?dataSetSn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=71357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altLang="ko-KR" sz="14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[3] Liu, Y., Ott, M., Goyal, N., Du, J., Joshi, M., Chen, D., ... &amp; Stoyanov, V. (2019). Roberta: A robustly optimized </a:t>
            </a:r>
            <a:r>
              <a:rPr lang="en-US" altLang="ko-KR" sz="14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bert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pretraining approach. </a:t>
            </a:r>
            <a:r>
              <a:rPr lang="en-US" altLang="ko-KR" sz="14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arXiv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preprint arXiv:1907.11692.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altLang="ko-KR" sz="14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[4] He, K., Zhang, X., Ren, S., &amp; Sun, J. (2016). Deep residual learning for image recognition. In Proceedings of the IEEE conference on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altLang="ko-KR" sz="14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[5] Selvaraju, R. R., Cogswell, M., Das, A., </a:t>
            </a:r>
            <a:r>
              <a:rPr lang="en-US" altLang="ko-KR" sz="14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Vedantam</a:t>
            </a:r>
            <a:r>
              <a:rPr lang="en-US" altLang="ko-KR" sz="14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R., Parikh, D., &amp; Batra, D. (2017). Grad-cam: Visual explanations from deep networks via gradient-based localization. In Proceedings of the IEEE international conference on computer vision (pp. 618-626).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0">
              <a:buClr>
                <a:schemeClr val="lt1"/>
              </a:buClr>
              <a:buSzPts val="4400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[6] Kang, B., Xie, S., Rohrbach, M., Yan, Z., Gordo, A., Feng, J., &amp; 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Kalantidis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Y. (2019). Decoupling representation and classifier for long-tailed recognition. 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arXiv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preprint arXiv:1910.09217.</a:t>
            </a:r>
          </a:p>
          <a:p>
            <a:pPr lvl="0">
              <a:buClr>
                <a:schemeClr val="lt1"/>
              </a:buClr>
              <a:buSzPts val="4400"/>
            </a:pP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[7] Tan, Y., Qing, Y., &amp; Gong, B. (2025). Vision LLMs Are Bad at Hierarchical Visual Understanding, and LLMs Are the Bottleneck. </a:t>
            </a:r>
            <a:r>
              <a:rPr lang="en-US" altLang="ko-KR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arXiv</a:t>
            </a:r>
            <a:r>
              <a:rPr lang="en-US" altLang="ko-KR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preprint arXiv:2505.24840.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endParaRPr lang="en-US" altLang="ko-KR" sz="1400" b="0" i="0" u="none" strike="noStrike" cap="none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01DCD66-D504-DB84-689A-7E2A55E48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1454030"/>
              </p:ext>
            </p:extLst>
          </p:nvPr>
        </p:nvGraphicFramePr>
        <p:xfrm>
          <a:off x="28778785" y="10979333"/>
          <a:ext cx="4906112" cy="9144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51029">
                  <a:extLst>
                    <a:ext uri="{9D8B030D-6E8A-4147-A177-3AD203B41FA5}">
                      <a16:colId xmlns:a16="http://schemas.microsoft.com/office/drawing/2014/main" val="1788886002"/>
                    </a:ext>
                  </a:extLst>
                </a:gridCol>
                <a:gridCol w="1302027">
                  <a:extLst>
                    <a:ext uri="{9D8B030D-6E8A-4147-A177-3AD203B41FA5}">
                      <a16:colId xmlns:a16="http://schemas.microsoft.com/office/drawing/2014/main" val="449939988"/>
                    </a:ext>
                  </a:extLst>
                </a:gridCol>
                <a:gridCol w="1226528">
                  <a:extLst>
                    <a:ext uri="{9D8B030D-6E8A-4147-A177-3AD203B41FA5}">
                      <a16:colId xmlns:a16="http://schemas.microsoft.com/office/drawing/2014/main" val="1400756587"/>
                    </a:ext>
                  </a:extLst>
                </a:gridCol>
                <a:gridCol w="1226528">
                  <a:extLst>
                    <a:ext uri="{9D8B030D-6E8A-4147-A177-3AD203B41FA5}">
                      <a16:colId xmlns:a16="http://schemas.microsoft.com/office/drawing/2014/main" val="394912073"/>
                    </a:ext>
                  </a:extLst>
                </a:gridCol>
              </a:tblGrid>
              <a:tr h="277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domain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/>
                        <a:t>Conf_mean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484999"/>
                  </a:ext>
                </a:extLst>
              </a:tr>
              <a:tr h="277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Korean (A1)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0.13172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0.2056656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828600"/>
                  </a:ext>
                </a:extLst>
              </a:tr>
              <a:tr h="27727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General (A2)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6051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0.0068914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0.087574247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255699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719FDF28-E87D-E4A9-A634-0A674E3B1723}"/>
              </a:ext>
            </a:extLst>
          </p:cNvPr>
          <p:cNvSpPr txBox="1"/>
          <p:nvPr/>
        </p:nvSpPr>
        <p:spPr>
          <a:xfrm>
            <a:off x="28762617" y="6788068"/>
            <a:ext cx="118779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altLang="ko-KR" sz="2000" b="1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a) </a:t>
            </a:r>
            <a:r>
              <a:rPr lang="ko-KR" altLang="en-US" sz="2000" b="1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정량 성능</a:t>
            </a:r>
            <a:endParaRPr lang="en-US" altLang="ko-KR" sz="2000" b="1" i="0" u="none" strike="noStrike" cap="none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정답일 때의 평균 확신도와 오답일 때의 평균 확신도 차이는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A1(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한국어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0.392 vs 0.177), A2(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일반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0.207 vs 0.079)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로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확신도가 예측 품질의 지표로 작동함을 나타낸다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endParaRPr lang="en-US" altLang="ko-KR" sz="2000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altLang="ko-KR" sz="20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</a:t>
            </a:r>
            <a:r>
              <a:rPr lang="en-US" altLang="ko-KR" sz="2000" b="1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) </a:t>
            </a:r>
            <a:r>
              <a:rPr lang="ko-KR" altLang="en-US" sz="2000" b="1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클래스 공간과 </a:t>
            </a:r>
            <a:r>
              <a:rPr lang="ko-KR" altLang="en-US" sz="2000" b="1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장꼬리</a:t>
            </a:r>
            <a:r>
              <a:rPr lang="en-US" altLang="ko-KR" sz="2000" b="1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(long-tail) </a:t>
            </a:r>
            <a:r>
              <a:rPr lang="ko-KR" altLang="en-US" sz="2000" b="1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분포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A1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의 유효 라벨 수는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149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개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A2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는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2459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개로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A2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의 클래스 공간이 현저히 크다고 볼 수 있다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 A1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에서 </a:t>
            </a:r>
            <a:r>
              <a:rPr lang="ko-KR" altLang="en-US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최빈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50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개 라벨은 전체의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68.0%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를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A2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에서는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15.9%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를 차지했으며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특히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A2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에서 극심한 </a:t>
            </a:r>
            <a:r>
              <a:rPr lang="ko-KR" altLang="en-US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장꼬리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분포가 관찰됐다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예측 라벨 다양성은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A1 28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개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A2 116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개로 모델이 빈도 상위 클래스로 수렴하는 경향이 나타났다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endParaRPr lang="en-US" altLang="ko-KR" sz="2000" b="0" i="0" u="none" strike="noStrike" cap="none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altLang="ko-KR" sz="20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</a:t>
            </a:r>
            <a:r>
              <a:rPr lang="en-US" altLang="ko-KR" sz="2000" b="1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) </a:t>
            </a:r>
            <a:r>
              <a:rPr lang="ko-KR" altLang="en-US" sz="2000" b="1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해석 시각화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Grad-CAM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결과는 모델이 질문과 연관된 시각 영역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예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: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전통 건축의 지붕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/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기와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의복의 특정 패턴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)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에 집중함을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나타낸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또한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Self-Attention </a:t>
            </a:r>
            <a:r>
              <a:rPr lang="ko-KR" altLang="en-US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히트맵은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질문 내 일부 토큰에 상대적으로 높은 주의가 분포함을 보여준다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</a:t>
            </a:r>
            <a:endParaRPr lang="en-US" altLang="ko-KR" sz="1400" b="0" i="0" u="none" strike="noStrike" cap="none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FA9DB5E-C918-27AA-15F7-A4F053E5C427}"/>
              </a:ext>
            </a:extLst>
          </p:cNvPr>
          <p:cNvGrpSpPr/>
          <p:nvPr/>
        </p:nvGrpSpPr>
        <p:grpSpPr>
          <a:xfrm>
            <a:off x="28691847" y="11719628"/>
            <a:ext cx="12454950" cy="4919073"/>
            <a:chOff x="15313915" y="24253786"/>
            <a:chExt cx="12454950" cy="4919073"/>
          </a:xfrm>
        </p:grpSpPr>
        <p:pic>
          <p:nvPicPr>
            <p:cNvPr id="63" name="그림 11">
              <a:extLst>
                <a:ext uri="{FF2B5EF4-FFF2-40B4-BE49-F238E27FC236}">
                  <a16:creationId xmlns:a16="http://schemas.microsoft.com/office/drawing/2014/main" id="{5B838AC9-D615-1F68-3D23-ECC5322A1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1319898" y="24253786"/>
              <a:ext cx="6448967" cy="4546162"/>
            </a:xfrm>
            <a:prstGeom prst="rect">
              <a:avLst/>
            </a:prstGeom>
          </p:spPr>
        </p:pic>
        <p:pic>
          <p:nvPicPr>
            <p:cNvPr id="64" name="Picture 63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64A9131A-969B-36A0-003A-8277B4E61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5313915" y="24875618"/>
              <a:ext cx="4906111" cy="2088461"/>
            </a:xfrm>
            <a:prstGeom prst="rect">
              <a:avLst/>
            </a:prstGeom>
          </p:spPr>
        </p:pic>
        <p:pic>
          <p:nvPicPr>
            <p:cNvPr id="65" name="Picture 64" descr="A graph with numbers and lines&#10;&#10;AI-generated content may be incorrect.">
              <a:extLst>
                <a:ext uri="{FF2B5EF4-FFF2-40B4-BE49-F238E27FC236}">
                  <a16:creationId xmlns:a16="http://schemas.microsoft.com/office/drawing/2014/main" id="{9A7B3910-52C7-CF20-7289-FB64CA4E3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5313915" y="27153420"/>
              <a:ext cx="4906111" cy="2019439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A2EFFA3C-D1A1-144E-BC79-B3C5B69D250C}"/>
              </a:ext>
            </a:extLst>
          </p:cNvPr>
          <p:cNvSpPr txBox="1"/>
          <p:nvPr/>
        </p:nvSpPr>
        <p:spPr>
          <a:xfrm>
            <a:off x="28610217" y="6205436"/>
            <a:ext cx="1261957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lt1"/>
              </a:buClr>
              <a:buSzPts val="4400"/>
            </a:pPr>
            <a:r>
              <a:rPr lang="en-US" altLang="ko-KR" sz="28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4) </a:t>
            </a:r>
            <a:r>
              <a:rPr lang="ko-KR" altLang="en-US" sz="28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 </a:t>
            </a:r>
          </a:p>
          <a:p>
            <a:endParaRPr lang="ko-KR" altLang="en-US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4327767-12AB-A02D-1A3F-3687842B4368}"/>
              </a:ext>
            </a:extLst>
          </p:cNvPr>
          <p:cNvSpPr txBox="1"/>
          <p:nvPr/>
        </p:nvSpPr>
        <p:spPr>
          <a:xfrm>
            <a:off x="28610217" y="16972105"/>
            <a:ext cx="1261957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lt1"/>
              </a:buClr>
              <a:buSzPts val="4400"/>
            </a:pPr>
            <a:r>
              <a:rPr lang="en-US" altLang="ko-KR" sz="24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5) </a:t>
            </a:r>
            <a:r>
              <a:rPr lang="ko-KR" altLang="en-US" sz="28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논의</a:t>
            </a:r>
            <a:r>
              <a:rPr lang="ko-KR" altLang="en-US" sz="24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</a:t>
            </a:r>
          </a:p>
          <a:p>
            <a:endParaRPr lang="ko-KR" alt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3D3667-3DA2-E749-6929-17DFE6AD469B}"/>
              </a:ext>
            </a:extLst>
          </p:cNvPr>
          <p:cNvSpPr txBox="1"/>
          <p:nvPr/>
        </p:nvSpPr>
        <p:spPr>
          <a:xfrm>
            <a:off x="28610217" y="21112844"/>
            <a:ext cx="1274145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4400"/>
              <a:buFont typeface="Arial" panose="020B0604020202020204" pitchFamily="34" charset="0"/>
              <a:buChar char="•"/>
            </a:pPr>
            <a:r>
              <a:rPr lang="ko-KR" altLang="en-US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결합부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단순성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: element-wise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곱은 </a:t>
            </a:r>
            <a:r>
              <a:rPr lang="ko-KR" altLang="en-US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멀티모달의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상호작용을 충분히 </a:t>
            </a:r>
            <a:r>
              <a:rPr lang="ko-KR" altLang="en-US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모형화하지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못하는 것으로 보여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Cross-Attention, </a:t>
            </a:r>
            <a:r>
              <a:rPr lang="en-US" altLang="ko-KR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FiLM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Co-Attention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등을 도입할 수 있다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4400"/>
              <a:buFont typeface="Arial" panose="020B0604020202020204" pitchFamily="34" charset="0"/>
              <a:buChar char="•"/>
            </a:pP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라벨 공간 축소 및 정규화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: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동의어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·</a:t>
            </a:r>
            <a:r>
              <a:rPr lang="ko-KR" altLang="en-US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상하위어</a:t>
            </a:r>
            <a:r>
              <a:rPr lang="ko-KR" altLang="en-US" sz="2000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통합하여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답변 공간을 축소할 수 있다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4400"/>
              <a:buFont typeface="Arial" panose="020B0604020202020204" pitchFamily="34" charset="0"/>
              <a:buChar char="•"/>
            </a:pP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데이터 증강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·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균형화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: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도메인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/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클래스 균형 샘플링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</a:t>
            </a:r>
            <a:r>
              <a:rPr lang="en-US" altLang="ko-KR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MixUp·RandAugment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질문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paraphrasing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등을 적용할 수 있다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4400"/>
              <a:buFont typeface="Arial" panose="020B0604020202020204" pitchFamily="34" charset="0"/>
              <a:buChar char="•"/>
            </a:pP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외부 신호 결합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: OCR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레이아웃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CLIP </a:t>
            </a:r>
            <a:r>
              <a:rPr lang="ko-KR" altLang="en-US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임베딩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결합을 활용해 텍스트 포함 이미지와 개념 질문 대응력을 강화할 수 있다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4400"/>
              <a:buFont typeface="Arial" panose="020B0604020202020204" pitchFamily="34" charset="0"/>
              <a:buChar char="•"/>
            </a:pP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학습 기법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: Focal Loss, class-balanced reweighting, label smoothing, temperature scaling(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캘리브레이션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)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등을 통해 클래스 불균형에 대응하고 개선할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수 있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다만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Focal Loss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를 사용하는 경우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희귀 클래스 성능은 올라가지만 전체 평균 정확도가 낮아질 수 있다는 점이 우려된다</a:t>
            </a:r>
            <a:r>
              <a:rPr lang="en-US" altLang="ko-KR" sz="2000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en-US" altLang="ko-KR" sz="2000" b="0" i="0" u="none" strike="noStrike" cap="none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endParaRPr lang="en-US" altLang="ko-KR" sz="2000" b="0" i="0" u="none" strike="noStrike" cap="none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한편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본 연구에서 관찰된 </a:t>
            </a:r>
            <a:r>
              <a:rPr lang="ko-KR" altLang="en-US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범주론적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위계 문제와 관련하여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[7]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은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VQA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모델을 포함한 비전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-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언어 모델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(VLLM)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이 생물학적 분류 체계와 같은 계층적 시각 이해에 취약한 원인으로 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LLM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의 구조적 </a:t>
            </a:r>
            <a:r>
              <a:rPr lang="ko-KR" altLang="en-US" sz="2000" b="0" i="0" u="none" strike="noStrike" cap="none" dirty="0" err="1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추론력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 부족을 지적하고 있다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이에 따라 향후 연구에서는 단순한 데이터나 파라미터 확장에 그치지 않고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, </a:t>
            </a:r>
            <a:r>
              <a:rPr lang="ko-KR" altLang="en-US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모델 설계와 학습 전략을 근본적으로 개선할 필요가 있다</a:t>
            </a:r>
            <a:r>
              <a:rPr lang="en-US" altLang="ko-KR" sz="2000" b="0" i="0" u="none" strike="noStrike" cap="none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Arial"/>
              </a:rPr>
              <a:t>.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02E13E-79DF-2C7A-037F-F497CA475628}"/>
              </a:ext>
            </a:extLst>
          </p:cNvPr>
          <p:cNvSpPr txBox="1"/>
          <p:nvPr/>
        </p:nvSpPr>
        <p:spPr>
          <a:xfrm>
            <a:off x="28623718" y="20485004"/>
            <a:ext cx="12619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lt1"/>
              </a:buClr>
              <a:buSzPts val="4400"/>
            </a:pPr>
            <a:r>
              <a:rPr lang="en-US" altLang="ko-KR" sz="28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6) </a:t>
            </a:r>
            <a:r>
              <a:rPr lang="ko-KR" altLang="en-US" sz="2800" b="1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한계 및 개선 방법 제안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A419E226-97C5-77F6-A818-3C383651C1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884880" y="8822501"/>
            <a:ext cx="2671169" cy="2175614"/>
          </a:xfrm>
          <a:prstGeom prst="rect">
            <a:avLst/>
          </a:prstGeom>
        </p:spPr>
      </p:pic>
      <p:pic>
        <p:nvPicPr>
          <p:cNvPr id="80" name="Picture 7">
            <a:extLst>
              <a:ext uri="{FF2B5EF4-FFF2-40B4-BE49-F238E27FC236}">
                <a16:creationId xmlns:a16="http://schemas.microsoft.com/office/drawing/2014/main" id="{F93F3EC6-78D7-AD6B-7991-B05D0683E1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4" b="50691"/>
          <a:stretch>
            <a:fillRect/>
          </a:stretch>
        </p:blipFill>
        <p:spPr bwMode="auto">
          <a:xfrm>
            <a:off x="20964650" y="8664127"/>
            <a:ext cx="4881609" cy="2433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262A35F5-DBD2-4711-8347-F3BA07919A67}"/>
              </a:ext>
            </a:extLst>
          </p:cNvPr>
          <p:cNvGrpSpPr/>
          <p:nvPr/>
        </p:nvGrpSpPr>
        <p:grpSpPr>
          <a:xfrm>
            <a:off x="21942900" y="11013621"/>
            <a:ext cx="4032370" cy="200606"/>
            <a:chOff x="21822053" y="12260756"/>
            <a:chExt cx="4363655" cy="24622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00E4B9C-7C75-9811-569E-4E33A707E0E4}"/>
                </a:ext>
              </a:extLst>
            </p:cNvPr>
            <p:cNvSpPr txBox="1"/>
            <p:nvPr/>
          </p:nvSpPr>
          <p:spPr>
            <a:xfrm>
              <a:off x="21822053" y="12260756"/>
              <a:ext cx="50511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data</a:t>
              </a:r>
              <a:endParaRPr lang="ko-KR" altLang="en-US" sz="10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2DBBC6E-7CE7-93F6-CA68-D4EAC467F30C}"/>
                </a:ext>
              </a:extLst>
            </p:cNvPr>
            <p:cNvSpPr txBox="1"/>
            <p:nvPr/>
          </p:nvSpPr>
          <p:spPr>
            <a:xfrm>
              <a:off x="22816316" y="12260756"/>
              <a:ext cx="8507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data(valid)</a:t>
              </a:r>
              <a:endParaRPr lang="ko-KR" altLang="en-US" sz="10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B91B839-D8EB-5370-13C9-F0E370577F0A}"/>
                </a:ext>
              </a:extLst>
            </p:cNvPr>
            <p:cNvSpPr txBox="1"/>
            <p:nvPr/>
          </p:nvSpPr>
          <p:spPr>
            <a:xfrm>
              <a:off x="23919350" y="12260756"/>
              <a:ext cx="8507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data[</a:t>
              </a:r>
              <a:r>
                <a:rPr lang="en-US" altLang="ko-KR" sz="1000" dirty="0" err="1"/>
                <a:t>korea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11F9BBF-6928-EB49-79FF-EA6D1E672BB6}"/>
                </a:ext>
              </a:extLst>
            </p:cNvPr>
            <p:cNvSpPr txBox="1"/>
            <p:nvPr/>
          </p:nvSpPr>
          <p:spPr>
            <a:xfrm>
              <a:off x="24941023" y="12260756"/>
              <a:ext cx="12446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data[</a:t>
              </a:r>
              <a:r>
                <a:rPr lang="en-US" altLang="ko-KR" sz="1000" dirty="0" err="1"/>
                <a:t>korea</a:t>
              </a:r>
              <a:r>
                <a:rPr lang="en-US" altLang="ko-KR" sz="1000" dirty="0"/>
                <a:t>](valid)</a:t>
              </a:r>
              <a:endParaRPr lang="ko-KR" altLang="en-US" sz="1000" dirty="0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EC61755-7E0E-078B-87CE-25E0E1D9AE15}"/>
              </a:ext>
            </a:extLst>
          </p:cNvPr>
          <p:cNvSpPr txBox="1"/>
          <p:nvPr/>
        </p:nvSpPr>
        <p:spPr>
          <a:xfrm>
            <a:off x="1205134" y="25037051"/>
            <a:ext cx="1256569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buNone/>
            </a:pP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본 연구의 목적은 세 가지로</a:t>
            </a:r>
            <a:r>
              <a:rPr lang="en-US" altLang="ko-KR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모델 구현</a:t>
            </a:r>
            <a:r>
              <a:rPr lang="en-US" altLang="ko-KR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성능 검증</a:t>
            </a:r>
            <a:r>
              <a:rPr lang="en-US" altLang="ko-KR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, </a:t>
            </a: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해석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분석이다</a:t>
            </a:r>
            <a:r>
              <a:rPr lang="en-US" altLang="ko-KR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.</a:t>
            </a:r>
          </a:p>
          <a:p>
            <a:pPr algn="just" latinLnBrk="1">
              <a:buNone/>
            </a:pPr>
            <a:endParaRPr lang="en-US" altLang="ko-KR" sz="32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맑은 고딕" panose="020B0503020000020004" pitchFamily="50" charset="-127"/>
            </a:endParaRPr>
          </a:p>
          <a:p>
            <a:pPr algn="just" latinLnBrk="1">
              <a:buNone/>
            </a:pP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먼저 </a:t>
            </a:r>
            <a:r>
              <a:rPr lang="en-US" altLang="ko-KR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XLM-</a:t>
            </a:r>
            <a:r>
              <a:rPr lang="en-US" altLang="ko-KR" sz="32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RoBERTa</a:t>
            </a: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와 </a:t>
            </a:r>
            <a:r>
              <a:rPr lang="en-US" altLang="ko-KR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ResNet50</a:t>
            </a: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을 결합한 경량 </a:t>
            </a:r>
            <a:r>
              <a:rPr lang="ko-KR" altLang="en-US" sz="320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멀티모달</a:t>
            </a: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 </a:t>
            </a:r>
            <a:r>
              <a:rPr lang="en-US" altLang="ko-KR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VQA</a:t>
            </a: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를 설계한다</a:t>
            </a:r>
            <a:r>
              <a:rPr lang="en-US" altLang="ko-KR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. </a:t>
            </a: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그후 성능 검증을 위해 한국어</a:t>
            </a:r>
            <a:r>
              <a:rPr lang="en-US" altLang="ko-KR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(A1)</a:t>
            </a: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와 일반</a:t>
            </a:r>
            <a:r>
              <a:rPr lang="en-US" altLang="ko-KR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(A2) </a:t>
            </a: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도메인 데이터셋에서 정확도</a:t>
            </a:r>
            <a:r>
              <a:rPr lang="en-US" altLang="ko-KR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(accuracy)</a:t>
            </a: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와 확신도</a:t>
            </a:r>
            <a:r>
              <a:rPr lang="en-US" altLang="ko-KR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(confidence)</a:t>
            </a: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를 측정하며</a:t>
            </a:r>
            <a:r>
              <a:rPr lang="en-US" altLang="ko-KR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, Grad-CAM </a:t>
            </a: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과 </a:t>
            </a:r>
            <a:r>
              <a:rPr lang="en-US" altLang="ko-KR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Self-Attention </a:t>
            </a:r>
            <a:r>
              <a:rPr lang="ko-KR" altLang="en-US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시각화를 활용해 모델의 추론 근거를 정성적으로 분석한다</a:t>
            </a:r>
            <a:r>
              <a:rPr lang="en-US" altLang="ko-KR" sz="320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" panose="020B0503020000020004" pitchFamily="50" charset="-127"/>
              </a:rPr>
              <a:t>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2E29F6-A71C-92D3-8C44-53DB7E646C5C}"/>
              </a:ext>
            </a:extLst>
          </p:cNvPr>
          <p:cNvSpPr txBox="1"/>
          <p:nvPr/>
        </p:nvSpPr>
        <p:spPr>
          <a:xfrm>
            <a:off x="1172437" y="6540204"/>
            <a:ext cx="12565693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latinLnBrk="1">
              <a:buNone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연구는 한국어 기반 경량 </a:t>
            </a: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멀티모달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VQA(Visual Question Answering)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성능을 평가하고 그 한계를 규명하는 것을 목표로 한다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 latinLnBrk="1">
              <a:buNone/>
            </a:pP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 latinLnBrk="1">
              <a:buNone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모델은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XLM-</a:t>
            </a:r>
            <a:r>
              <a:rPr lang="en-US" altLang="ko-KR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RoBERTa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텍스트 인코더와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ResNet50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인코더를 결합하고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두 </a:t>
            </a: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임베딩을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element-wise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곱을 사용해 융합한다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한국어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(A1)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일반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(A2)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데이터셋을 활용한 검증 결과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Top-1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정확도는 각각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13.17%, 6.89%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나타났는데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 방대한 클래스 공간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심각한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long-tail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분포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단순한 융합 구조의 한계에서 기인한 것으로 분석했다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just" latinLnBrk="1">
              <a:buNone/>
            </a:pP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just" latinLnBrk="1">
              <a:buNone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이와 같은 한계점을 개선하고자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Cross-Attention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기반 융합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정규화 및 증강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외부 신호 결합을 통한 개선 가능성을 제시했다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ko-KR" sz="320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  <a:cs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3EC94-FCBB-2DFD-6E89-DC0021125D7F}"/>
              </a:ext>
            </a:extLst>
          </p:cNvPr>
          <p:cNvSpPr txBox="1"/>
          <p:nvPr/>
        </p:nvSpPr>
        <p:spPr>
          <a:xfrm>
            <a:off x="1226261" y="14456009"/>
            <a:ext cx="12565693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buNone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최근 인공지능 연구에서 </a:t>
            </a: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멀티모달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학습은 단일 </a:t>
            </a: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모달리티의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한계를 극복하기 위한 방안으로 주목받고 있다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그중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VQA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이미지와 텍스트를 동시에 이해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추론해야 하는 대표적 과제로써 다양한 응용 가능성을 갖는다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latinLnBrk="1">
              <a:buNone/>
            </a:pP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>
              <a:buNone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다만 기존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VQA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연구와 벤치마크는 영어권에 크게 편중되어 왔으며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한국어를 포함한 비영어권에 대한 검증은 상대적으로 부족했다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(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물론 최근에는 격차가 해소되는 중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 latinLnBrk="1">
              <a:buNone/>
            </a:pP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>
              <a:buNone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따라서 본 연구는 한국어 환경에서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VQA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모델이 어떻게 작동하는지에 집중하여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XLM-</a:t>
            </a:r>
            <a:r>
              <a:rPr lang="en-US" altLang="ko-KR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RoBERTa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ResNet50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사용한 경량 구조의 </a:t>
            </a: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멀티모달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VQA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모델을 구현하였다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이후 한국어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(A1)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일반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(A2)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데이터셋을 구분하여 성능을 평가하고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정량적 지표와 시각화 분석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(Grad-CAM, Self – Attention)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수행했다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latinLnBrk="1">
              <a:buNone/>
            </a:pPr>
            <a:endParaRPr lang="en-US" altLang="ko-KR" sz="3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atinLnBrk="1">
              <a:buNone/>
            </a:pP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 연구를 통해 한국어와 일반 도메인에서의 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VQA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성능을 실질적으로 검증하고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 불균형 및 </a:t>
            </a:r>
            <a:r>
              <a:rPr lang="ko-KR" altLang="en-US" sz="32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오분류</a:t>
            </a:r>
            <a:r>
              <a:rPr lang="ko-KR" altLang="en-US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패턴을 분석하여 향후 개선 가능한 모델구조와 학습 전략을 제안하고자 하였다</a:t>
            </a:r>
            <a:r>
              <a:rPr lang="en-US" altLang="ko-KR" sz="3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60DB4E-5E27-5C30-9093-CEDC02768C02}"/>
              </a:ext>
            </a:extLst>
          </p:cNvPr>
          <p:cNvSpPr txBox="1"/>
          <p:nvPr/>
        </p:nvSpPr>
        <p:spPr>
          <a:xfrm>
            <a:off x="22595804" y="21413146"/>
            <a:ext cx="15970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en-US" altLang="ko-KR" dirty="0" err="1"/>
              <a:t>LayerNorm</a:t>
            </a:r>
            <a:endParaRPr lang="en-US" altLang="ko-KR" dirty="0"/>
          </a:p>
          <a:p>
            <a:r>
              <a:rPr lang="en-US" altLang="ko-KR" dirty="0"/>
              <a:t>Dropout rate: 0.2</a:t>
            </a:r>
          </a:p>
          <a:p>
            <a:r>
              <a:rPr lang="en-US" altLang="ko-KR" dirty="0"/>
              <a:t>Activation: </a:t>
            </a:r>
            <a:r>
              <a:rPr lang="en-US" altLang="ko-KR" dirty="0" err="1"/>
              <a:t>ReLU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3C7B43-4C59-B4D3-E70A-BEE0E46C2A2F}"/>
              </a:ext>
            </a:extLst>
          </p:cNvPr>
          <p:cNvSpPr txBox="1"/>
          <p:nvPr/>
        </p:nvSpPr>
        <p:spPr>
          <a:xfrm>
            <a:off x="18097493" y="18408131"/>
            <a:ext cx="2110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XLM-</a:t>
            </a:r>
            <a:r>
              <a:rPr lang="en-US" altLang="ko-KR" b="1" dirty="0" err="1"/>
              <a:t>RoBERTa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57910-65ED-DCD8-6688-D2768ED99E1F}"/>
              </a:ext>
            </a:extLst>
          </p:cNvPr>
          <p:cNvSpPr txBox="1"/>
          <p:nvPr/>
        </p:nvSpPr>
        <p:spPr>
          <a:xfrm>
            <a:off x="19313648" y="18752565"/>
            <a:ext cx="68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[768D]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06BFD7-7D55-E946-360A-A5609CC729C5}"/>
              </a:ext>
            </a:extLst>
          </p:cNvPr>
          <p:cNvSpPr txBox="1"/>
          <p:nvPr/>
        </p:nvSpPr>
        <p:spPr>
          <a:xfrm>
            <a:off x="18351498" y="20548389"/>
            <a:ext cx="1455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ResNet50</a:t>
            </a:r>
            <a:endParaRPr lang="ko-KR" alt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A7F00D-A719-3F7A-E208-9CDEBF6CDFD3}"/>
              </a:ext>
            </a:extLst>
          </p:cNvPr>
          <p:cNvSpPr txBox="1"/>
          <p:nvPr/>
        </p:nvSpPr>
        <p:spPr>
          <a:xfrm>
            <a:off x="20252395" y="19511956"/>
            <a:ext cx="1744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Element–wise </a:t>
            </a:r>
          </a:p>
          <a:p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F16B1-F8C0-245A-D8C0-EA10A4BE3DF2}"/>
              </a:ext>
            </a:extLst>
          </p:cNvPr>
          <p:cNvSpPr txBox="1"/>
          <p:nvPr/>
        </p:nvSpPr>
        <p:spPr>
          <a:xfrm>
            <a:off x="19294201" y="20880071"/>
            <a:ext cx="7277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[768D]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103418-B86E-20BF-C3B4-186C84CC84AB}"/>
              </a:ext>
            </a:extLst>
          </p:cNvPr>
          <p:cNvSpPr txBox="1"/>
          <p:nvPr/>
        </p:nvSpPr>
        <p:spPr>
          <a:xfrm>
            <a:off x="18180140" y="21737698"/>
            <a:ext cx="1659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Activation: Tanh</a:t>
            </a:r>
          </a:p>
          <a:p>
            <a:r>
              <a:rPr lang="en-US" altLang="ko-KR" dirty="0"/>
              <a:t>Dropout rate: 0.25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B0EF88-1C3F-C710-7D5D-431013944D53}"/>
              </a:ext>
            </a:extLst>
          </p:cNvPr>
          <p:cNvSpPr txBox="1"/>
          <p:nvPr/>
        </p:nvSpPr>
        <p:spPr>
          <a:xfrm>
            <a:off x="20761030" y="19829851"/>
            <a:ext cx="727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[768D]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7A323D-3DE5-9B32-9DEB-2135D7F3FDFF}"/>
              </a:ext>
            </a:extLst>
          </p:cNvPr>
          <p:cNvSpPr txBox="1"/>
          <p:nvPr/>
        </p:nvSpPr>
        <p:spPr>
          <a:xfrm>
            <a:off x="21826351" y="19829851"/>
            <a:ext cx="7694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[1024D]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958C90-1982-1DEF-A940-5FCE57E080EA}"/>
              </a:ext>
            </a:extLst>
          </p:cNvPr>
          <p:cNvSpPr txBox="1"/>
          <p:nvPr/>
        </p:nvSpPr>
        <p:spPr>
          <a:xfrm>
            <a:off x="23489887" y="20489717"/>
            <a:ext cx="2136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#Classes </a:t>
            </a:r>
          </a:p>
          <a:p>
            <a:pPr algn="ctr"/>
            <a:r>
              <a:rPr lang="en-US" altLang="ko-KR" dirty="0"/>
              <a:t>[149(A1) / 2459(A2)]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C28076-386D-B498-4BC3-4E91920F7DDE}"/>
              </a:ext>
            </a:extLst>
          </p:cNvPr>
          <p:cNvSpPr txBox="1"/>
          <p:nvPr/>
        </p:nvSpPr>
        <p:spPr>
          <a:xfrm>
            <a:off x="23579577" y="19829851"/>
            <a:ext cx="82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[1024D]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89ACCA-A14E-F30B-7463-42CBA65C1988}"/>
              </a:ext>
            </a:extLst>
          </p:cNvPr>
          <p:cNvSpPr txBox="1"/>
          <p:nvPr/>
        </p:nvSpPr>
        <p:spPr>
          <a:xfrm>
            <a:off x="15007900" y="23517695"/>
            <a:ext cx="129387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LayerNorm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이미지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·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텍스트 융합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feature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분포를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안정화하여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학습 안정성을 확보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Activation: XLM-R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임베딩과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스케일을 맞추기 위해 사용했으며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ResNet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출력을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Tanh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[-1,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1]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범위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정규화한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후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FCNN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에서 </a:t>
            </a:r>
            <a:r>
              <a:rPr lang="en-US" altLang="ko-KR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ReLU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적용해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gradient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소실을 방지하고 학습 효율 강화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Dropout: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이미지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branch(0.25)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과적합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방지를 위해 강하게 설정했으며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융합 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hidden layer(0.2)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는 정보 손실을 최소화하며 정규화를 유지하기 위해 사용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D0A575-DA01-D6DB-D2E6-B47E2414658E}"/>
                  </a:ext>
                </a:extLst>
              </p:cNvPr>
              <p:cNvSpPr txBox="1"/>
              <p:nvPr/>
            </p:nvSpPr>
            <p:spPr>
              <a:xfrm>
                <a:off x="15365963" y="13217507"/>
                <a:ext cx="3168816" cy="5568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b>
                                    <m:sSub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rad>
                            </m:den>
                          </m:f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2D0A575-DA01-D6DB-D2E6-B47E24146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5963" y="13217507"/>
                <a:ext cx="3168816" cy="5568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4B5BC6-EA7C-7E3E-E915-5C8C60891194}"/>
                  </a:ext>
                </a:extLst>
              </p:cNvPr>
              <p:cNvSpPr txBox="1"/>
              <p:nvPr/>
            </p:nvSpPr>
            <p:spPr>
              <a:xfrm>
                <a:off x="18503409" y="15243061"/>
                <a:ext cx="575799" cy="7469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B4B5BC6-EA7C-7E3E-E915-5C8C60891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3409" y="15243061"/>
                <a:ext cx="575799" cy="7469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D885C9-FE1B-791F-97D5-B1977221FA45}"/>
                  </a:ext>
                </a:extLst>
              </p:cNvPr>
              <p:cNvSpPr txBox="1"/>
              <p:nvPr/>
            </p:nvSpPr>
            <p:spPr>
              <a:xfrm>
                <a:off x="19082299" y="13359332"/>
                <a:ext cx="513525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𝑞𝑢𝑒𝑟𝑦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𝑑𝑖𝑚𝑒𝑛𝑠𝑖𝑜𝑛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4D885C9-FE1B-791F-97D5-B1977221F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2299" y="13359332"/>
                <a:ext cx="5135252" cy="307777"/>
              </a:xfrm>
              <a:prstGeom prst="rect">
                <a:avLst/>
              </a:prstGeom>
              <a:blipFill>
                <a:blip r:embed="rId16"/>
                <a:stretch>
                  <a:fillRect l="-949" b="-372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3" name="Picture 42">
            <a:extLst>
              <a:ext uri="{FF2B5EF4-FFF2-40B4-BE49-F238E27FC236}">
                <a16:creationId xmlns:a16="http://schemas.microsoft.com/office/drawing/2014/main" id="{B1A07421-C702-3351-4788-0E65CABA8FD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473676" y="25865076"/>
            <a:ext cx="10981948" cy="323416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</TotalTime>
  <Words>1578</Words>
  <Application>Microsoft Office PowerPoint</Application>
  <PresentationFormat>사용자 지정</PresentationFormat>
  <Paragraphs>99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NanumGothic ExtraBold</vt:lpstr>
      <vt:lpstr>나눔스퀘어_ac</vt:lpstr>
      <vt:lpstr>Arial</vt:lpstr>
      <vt:lpstr>Cambria Math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박경빈</dc:creator>
  <cp:lastModifiedBy>신수인</cp:lastModifiedBy>
  <cp:revision>26</cp:revision>
  <dcterms:modified xsi:type="dcterms:W3CDTF">2025-08-23T14:24:59Z</dcterms:modified>
</cp:coreProperties>
</file>