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66" r:id="rId4"/>
    <p:sldId id="268" r:id="rId5"/>
    <p:sldId id="269" r:id="rId6"/>
    <p:sldId id="274" r:id="rId7"/>
    <p:sldId id="271" r:id="rId8"/>
    <p:sldId id="267" r:id="rId9"/>
    <p:sldId id="272" r:id="rId10"/>
    <p:sldId id="27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hzuy0bul3SEZQLc+NyCZy6hFQG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JaeHyun" initials="JJ" lastIdx="1" clrIdx="0">
    <p:extLst>
      <p:ext uri="{19B8F6BF-5375-455C-9EA6-DF929625EA0E}">
        <p15:presenceInfo xmlns:p15="http://schemas.microsoft.com/office/powerpoint/2012/main" userId="6c7bbdd313ec8c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304E6E-8E54-418E-B111-5B4D1EC3D9D0}">
  <a:tblStyle styleId="{45304E6E-8E54-418E-B111-5B4D1EC3D9D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3T08:22:58.068" idx="1">
    <p:pos x="-194" y="24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908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816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200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506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125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1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295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44dcee17b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c44dcee17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7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DFEE0-1A7A-487B-ABA0-70DC7FF5A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>
                <a:latin typeface="Abadi" panose="020B0604020104020204" pitchFamily="34" charset="0"/>
              </a:rPr>
              <a:t>CUAI </a:t>
            </a:r>
            <a:r>
              <a:rPr lang="ko-KR" altLang="en-US" sz="6000" b="1" dirty="0">
                <a:latin typeface="Abadi" panose="020B0604020104020204" pitchFamily="34" charset="0"/>
              </a:rPr>
              <a:t>금융</a:t>
            </a:r>
            <a:r>
              <a:rPr lang="en-US" altLang="ko-KR" sz="6000" b="1" dirty="0">
                <a:latin typeface="Abadi" panose="020B0604020104020204" pitchFamily="34" charset="0"/>
              </a:rPr>
              <a:t>AI 1</a:t>
            </a:r>
            <a:r>
              <a:rPr lang="ko-KR" altLang="en-US" sz="6000" b="1" dirty="0">
                <a:latin typeface="Abadi" panose="020B0604020104020204" pitchFamily="34" charset="0"/>
              </a:rPr>
              <a:t>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C8590-A634-4680-BC23-8EFD2742F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129094"/>
            <a:ext cx="8520600" cy="792600"/>
          </a:xfrm>
        </p:spPr>
        <p:txBody>
          <a:bodyPr/>
          <a:lstStyle/>
          <a:p>
            <a:r>
              <a:rPr lang="ko-KR" altLang="en-US" dirty="0"/>
              <a:t>스터디 활동 보고</a:t>
            </a:r>
          </a:p>
        </p:txBody>
      </p:sp>
      <p:grpSp>
        <p:nvGrpSpPr>
          <p:cNvPr id="4" name="Google Shape;77;gc44dcee17b_2_30">
            <a:extLst>
              <a:ext uri="{FF2B5EF4-FFF2-40B4-BE49-F238E27FC236}">
                <a16:creationId xmlns:a16="http://schemas.microsoft.com/office/drawing/2014/main" id="{2B5E6C54-E893-4976-A312-23EF90A93170}"/>
              </a:ext>
            </a:extLst>
          </p:cNvPr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5" name="Google Shape;78;gc44dcee17b_2_30">
              <a:extLst>
                <a:ext uri="{FF2B5EF4-FFF2-40B4-BE49-F238E27FC236}">
                  <a16:creationId xmlns:a16="http://schemas.microsoft.com/office/drawing/2014/main" id="{6D744B30-E44B-4584-8909-D91942B39641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;gc44dcee17b_2_30">
              <a:extLst>
                <a:ext uri="{FF2B5EF4-FFF2-40B4-BE49-F238E27FC236}">
                  <a16:creationId xmlns:a16="http://schemas.microsoft.com/office/drawing/2014/main" id="{75A8F44F-6A0E-4A6F-B4E2-E9D498F75EB4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0;gc44dcee17b_2_30">
              <a:extLst>
                <a:ext uri="{FF2B5EF4-FFF2-40B4-BE49-F238E27FC236}">
                  <a16:creationId xmlns:a16="http://schemas.microsoft.com/office/drawing/2014/main" id="{A47CB944-D726-42AC-A332-25685E1FD511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Picture 2" descr="@CUAI-CAU">
            <a:extLst>
              <a:ext uri="{FF2B5EF4-FFF2-40B4-BE49-F238E27FC236}">
                <a16:creationId xmlns:a16="http://schemas.microsoft.com/office/drawing/2014/main" id="{C2BC3CCD-925F-450A-B7AB-A81FE938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9" y="4058316"/>
            <a:ext cx="749662" cy="7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4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63B6F743-DA8F-43A1-BEA0-6E6CFC3AD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135025"/>
            <a:ext cx="8520600" cy="117849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70C0"/>
                </a:solidFill>
              </a:rPr>
              <a:t>Thank you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@CUAI-CAU">
            <a:extLst>
              <a:ext uri="{FF2B5EF4-FFF2-40B4-BE49-F238E27FC236}">
                <a16:creationId xmlns:a16="http://schemas.microsoft.com/office/drawing/2014/main" id="{54D6376C-8C8D-421B-BB80-5D5D7DCD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69" y="3431507"/>
            <a:ext cx="749662" cy="7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활동 </a:t>
            </a:r>
            <a:r>
              <a:rPr lang="ko-KR" altLang="en-US" sz="2700" b="1" dirty="0">
                <a:solidFill>
                  <a:srgbClr val="F2F2F2"/>
                </a:solidFill>
              </a:rPr>
              <a:t>추이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</a:rPr>
              <a:t>활동 </a:t>
            </a:r>
            <a:r>
              <a:rPr lang="ko-KR" altLang="en-US" sz="2300" b="1" dirty="0">
                <a:solidFill>
                  <a:srgbClr val="000000"/>
                </a:solidFill>
              </a:rPr>
              <a:t>추이</a:t>
            </a:r>
            <a:r>
              <a:rPr lang="ko" sz="2300" b="1" dirty="0">
                <a:solidFill>
                  <a:srgbClr val="000000"/>
                </a:solidFill>
              </a:rPr>
              <a:t> </a:t>
            </a:r>
            <a:r>
              <a:rPr lang="ko" sz="2100" b="1" dirty="0">
                <a:solidFill>
                  <a:srgbClr val="757070"/>
                </a:solidFill>
              </a:rPr>
              <a:t>| 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F2C3AB-CC6D-4F72-B3C0-A5BCF436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" y="1801374"/>
            <a:ext cx="9070258" cy="2719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37E3DA-FA3C-471D-BD40-C1D4904B1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03" y="98615"/>
            <a:ext cx="1165339" cy="1532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인증 사진</a:t>
            </a: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2300" b="1" dirty="0">
                <a:solidFill>
                  <a:srgbClr val="000000"/>
                </a:solidFill>
              </a:rPr>
              <a:t>인증 사진</a:t>
            </a:r>
            <a:r>
              <a:rPr lang="ko" sz="2300" b="1" dirty="0">
                <a:solidFill>
                  <a:srgbClr val="000000"/>
                </a:solidFill>
              </a:rPr>
              <a:t> </a:t>
            </a:r>
            <a:r>
              <a:rPr lang="ko" sz="2100" b="1" dirty="0">
                <a:solidFill>
                  <a:srgbClr val="757070"/>
                </a:solidFill>
              </a:rPr>
              <a:t>| 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id="{79C03EA5-CA7A-4BC2-AA0D-B010AB05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46727" y="1247617"/>
            <a:ext cx="3525272" cy="3525272"/>
          </a:xfrm>
          <a:prstGeom prst="rect">
            <a:avLst/>
          </a:prstGeom>
        </p:spPr>
      </p:pic>
      <p:pic>
        <p:nvPicPr>
          <p:cNvPr id="5" name="그림 4" descr="사람이(가) 표시된 사진&#10;&#10;자동 생성된 설명">
            <a:extLst>
              <a:ext uri="{FF2B5EF4-FFF2-40B4-BE49-F238E27FC236}">
                <a16:creationId xmlns:a16="http://schemas.microsoft.com/office/drawing/2014/main" id="{88C051B5-F657-49BE-8968-51F3632A5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135170" y="1607605"/>
            <a:ext cx="4293567" cy="20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455129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2300" b="1" dirty="0">
                <a:solidFill>
                  <a:srgbClr val="000000"/>
                </a:solidFill>
              </a:rPr>
              <a:t>내용</a:t>
            </a:r>
            <a:r>
              <a:rPr lang="ko" sz="2300" b="1" dirty="0">
                <a:solidFill>
                  <a:srgbClr val="000000"/>
                </a:solidFill>
              </a:rPr>
              <a:t> </a:t>
            </a:r>
            <a:r>
              <a:rPr lang="ko" sz="2100" b="1" dirty="0">
                <a:solidFill>
                  <a:srgbClr val="757070"/>
                </a:solidFill>
              </a:rPr>
              <a:t>|</a:t>
            </a:r>
            <a:r>
              <a:rPr lang="ko-KR" altLang="en-US" sz="2100" b="1" dirty="0">
                <a:solidFill>
                  <a:srgbClr val="757070"/>
                </a:solidFill>
              </a:rPr>
              <a:t>금융투자 기본개념</a:t>
            </a:r>
            <a:r>
              <a:rPr lang="ko" sz="2100" b="1" dirty="0">
                <a:solidFill>
                  <a:srgbClr val="757070"/>
                </a:solidFill>
              </a:rPr>
              <a:t> 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F6C88F-BB72-46D2-96CB-0BED18A81A2F}"/>
              </a:ext>
            </a:extLst>
          </p:cNvPr>
          <p:cNvSpPr txBox="1"/>
          <p:nvPr/>
        </p:nvSpPr>
        <p:spPr>
          <a:xfrm>
            <a:off x="566400" y="1458467"/>
            <a:ext cx="44318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</a:t>
            </a:r>
            <a:r>
              <a:rPr lang="en-US" altLang="ko-KR" sz="1600" b="1" dirty="0"/>
              <a:t>Return(</a:t>
            </a:r>
            <a:r>
              <a:rPr lang="ko-KR" altLang="en-US" sz="1600" b="1" dirty="0"/>
              <a:t>수익률</a:t>
            </a:r>
            <a:r>
              <a:rPr lang="en-US" altLang="ko-KR" sz="1600" b="1" dirty="0"/>
              <a:t>)    </a:t>
            </a:r>
          </a:p>
          <a:p>
            <a:r>
              <a:rPr lang="en-US" altLang="ko-KR" dirty="0"/>
              <a:t>= (</a:t>
            </a:r>
            <a:r>
              <a:rPr lang="ko-KR" altLang="en-US" dirty="0"/>
              <a:t>가중</a:t>
            </a:r>
            <a:r>
              <a:rPr lang="en-US" altLang="ko-KR" dirty="0"/>
              <a:t>)</a:t>
            </a:r>
            <a:r>
              <a:rPr lang="ko-KR" altLang="en-US" dirty="0"/>
              <a:t>평균</a:t>
            </a:r>
            <a:endParaRPr lang="en-US" altLang="ko-KR" dirty="0"/>
          </a:p>
          <a:p>
            <a:r>
              <a:rPr lang="en-US" altLang="ko-KR" dirty="0"/>
              <a:t>(x:</a:t>
            </a:r>
            <a:r>
              <a:rPr lang="ko-KR" altLang="en-US" dirty="0"/>
              <a:t>가중치  </a:t>
            </a:r>
            <a:r>
              <a:rPr lang="en-US" altLang="ko-KR" dirty="0"/>
              <a:t>R:</a:t>
            </a:r>
            <a:r>
              <a:rPr lang="ko-KR" altLang="en-US" dirty="0"/>
              <a:t>수익률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ko-KR" altLang="en-US" sz="1600" b="1" dirty="0"/>
              <a:t>■ </a:t>
            </a:r>
            <a:r>
              <a:rPr lang="en-US" altLang="ko-KR" sz="1600" b="1" dirty="0"/>
              <a:t>Risk(</a:t>
            </a:r>
            <a:r>
              <a:rPr lang="ko-KR" altLang="en-US" sz="1600" b="1" dirty="0"/>
              <a:t>위험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변동성</a:t>
            </a:r>
            <a:r>
              <a:rPr lang="en-US" altLang="ko-KR" sz="1600" b="1" dirty="0"/>
              <a:t>)  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수익률의 표준편차 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수익률 분산의 제곱근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b="1" dirty="0"/>
              <a:t>■ </a:t>
            </a:r>
            <a:r>
              <a:rPr lang="en-US" altLang="ko-KR" sz="1600" b="1" dirty="0"/>
              <a:t>Sharpe Ratio(</a:t>
            </a:r>
            <a:r>
              <a:rPr lang="ko-KR" altLang="en-US" sz="1600" b="1" dirty="0"/>
              <a:t>샤프 비율</a:t>
            </a:r>
            <a:r>
              <a:rPr lang="en-US" altLang="ko-KR" sz="1600" b="1" dirty="0"/>
              <a:t>)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수익률 </a:t>
            </a:r>
            <a:r>
              <a:rPr lang="en-US" altLang="ko-KR" dirty="0"/>
              <a:t>/ </a:t>
            </a:r>
            <a:r>
              <a:rPr lang="ko-KR" altLang="en-US" dirty="0"/>
              <a:t>위험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ED1A7-C817-4E83-96A9-B80F1EA3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874" y="1565572"/>
            <a:ext cx="3857720" cy="5949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02E2D-A2FE-474B-9D27-4C86BBBDC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19" y="2705485"/>
            <a:ext cx="3878531" cy="3072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8FD208-6941-46B8-A807-C45B1F2CE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628" y="3544285"/>
            <a:ext cx="4489346" cy="6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2700" b="1" dirty="0">
                <a:solidFill>
                  <a:srgbClr val="F2F2F2"/>
                </a:solidFill>
              </a:rPr>
              <a:t>내용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2300" b="1" dirty="0">
                <a:solidFill>
                  <a:srgbClr val="000000"/>
                </a:solidFill>
              </a:rPr>
              <a:t>내용</a:t>
            </a:r>
            <a:r>
              <a:rPr lang="ko" altLang="ko-KR" sz="2300" b="1" dirty="0">
                <a:solidFill>
                  <a:srgbClr val="000000"/>
                </a:solidFill>
              </a:rPr>
              <a:t> </a:t>
            </a:r>
            <a:r>
              <a:rPr lang="ko" altLang="ko-KR" sz="2100" b="1" dirty="0">
                <a:solidFill>
                  <a:srgbClr val="757070"/>
                </a:solidFill>
              </a:rPr>
              <a:t>|</a:t>
            </a:r>
            <a:r>
              <a:rPr lang="ko-KR" altLang="en-US" sz="2100" b="1" dirty="0">
                <a:solidFill>
                  <a:srgbClr val="757070"/>
                </a:solidFill>
              </a:rPr>
              <a:t>효율적 </a:t>
            </a:r>
            <a:r>
              <a:rPr lang="ko-KR" altLang="en-US" sz="2100" b="1" dirty="0" err="1">
                <a:solidFill>
                  <a:srgbClr val="757070"/>
                </a:solidFill>
              </a:rPr>
              <a:t>투자선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E0C9AD1-B625-4D46-9D7F-78E8C9660D98}"/>
              </a:ext>
            </a:extLst>
          </p:cNvPr>
          <p:cNvSpPr txBox="1"/>
          <p:nvPr/>
        </p:nvSpPr>
        <p:spPr>
          <a:xfrm>
            <a:off x="566400" y="1355875"/>
            <a:ext cx="47638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■ </a:t>
            </a:r>
            <a:r>
              <a:rPr lang="en-US" altLang="ko-KR" sz="1600" b="1" dirty="0"/>
              <a:t>Efficient Frontier</a:t>
            </a:r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효율적 </a:t>
            </a:r>
            <a:r>
              <a:rPr lang="ko-KR" altLang="en-US" sz="1600" b="1" dirty="0" err="1"/>
              <a:t>투자선</a:t>
            </a:r>
            <a:r>
              <a:rPr lang="en-US" altLang="ko-KR" sz="1600" b="1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/>
              <a:t>몬테카를로 시뮬레이션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삼성전자</a:t>
            </a:r>
            <a:r>
              <a:rPr lang="en-US" altLang="ko-KR" sz="1200" dirty="0"/>
              <a:t>,SK</a:t>
            </a:r>
            <a:r>
              <a:rPr lang="ko-KR" altLang="en-US" sz="1200" dirty="0"/>
              <a:t>하이닉스</a:t>
            </a:r>
            <a:endParaRPr lang="en-US" altLang="ko-KR" sz="1200" dirty="0"/>
          </a:p>
          <a:p>
            <a:r>
              <a:rPr lang="en-US" altLang="ko-KR" sz="1200" dirty="0"/>
              <a:t>, NAVER, </a:t>
            </a:r>
            <a:r>
              <a:rPr lang="ko-KR" altLang="en-US" sz="1200" dirty="0"/>
              <a:t>현대자동차</a:t>
            </a:r>
            <a:r>
              <a:rPr lang="en-US" altLang="ko-KR" sz="1200" dirty="0"/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/>
              <a:t>샤프비율 </a:t>
            </a:r>
            <a:endParaRPr lang="en-US" altLang="ko-KR" sz="1200" dirty="0"/>
          </a:p>
          <a:p>
            <a:r>
              <a:rPr lang="en-US" altLang="ko-KR" sz="1200" dirty="0"/>
              <a:t>= Return / Risk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51785D-0E10-4962-91B3-79958EA32E3E}"/>
              </a:ext>
            </a:extLst>
          </p:cNvPr>
          <p:cNvGrpSpPr/>
          <p:nvPr/>
        </p:nvGrpSpPr>
        <p:grpSpPr>
          <a:xfrm>
            <a:off x="3383885" y="616225"/>
            <a:ext cx="5602644" cy="4153276"/>
            <a:chOff x="3357059" y="386681"/>
            <a:chExt cx="5578601" cy="409621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08B38B6-E825-430D-BC81-034ED4BF3183}"/>
                </a:ext>
              </a:extLst>
            </p:cNvPr>
            <p:cNvGrpSpPr/>
            <p:nvPr/>
          </p:nvGrpSpPr>
          <p:grpSpPr>
            <a:xfrm>
              <a:off x="3357059" y="386681"/>
              <a:ext cx="5220541" cy="4096215"/>
              <a:chOff x="4378662" y="821915"/>
              <a:chExt cx="4707635" cy="347424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E01E088-63A1-4132-92FB-88A15E424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8662" y="821915"/>
                <a:ext cx="4469312" cy="338874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BB98B40-8E39-49F2-8691-5DA729EDB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2297" y="4043480"/>
                <a:ext cx="4464000" cy="252683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B680E13-6CE4-4CFA-B21F-62BF6FFF2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0067" y="496436"/>
              <a:ext cx="775593" cy="3979026"/>
            </a:xfrm>
            <a:prstGeom prst="rect">
              <a:avLst/>
            </a:prstGeom>
          </p:spPr>
        </p:pic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078B57-2CFB-40BB-8DF9-28D27929EB35}"/>
              </a:ext>
            </a:extLst>
          </p:cNvPr>
          <p:cNvCxnSpPr/>
          <p:nvPr/>
        </p:nvCxnSpPr>
        <p:spPr>
          <a:xfrm flipV="1">
            <a:off x="1271239" y="1799063"/>
            <a:ext cx="3486615" cy="271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CA5CA34-A172-411C-AB75-DDC5125FA16A}"/>
              </a:ext>
            </a:extLst>
          </p:cNvPr>
          <p:cNvCxnSpPr/>
          <p:nvPr/>
        </p:nvCxnSpPr>
        <p:spPr>
          <a:xfrm flipV="1">
            <a:off x="1278673" y="2735766"/>
            <a:ext cx="2743200" cy="174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4C60D5A-1462-40E7-980D-5A45E4E43B1D}"/>
              </a:ext>
            </a:extLst>
          </p:cNvPr>
          <p:cNvCxnSpPr/>
          <p:nvPr/>
        </p:nvCxnSpPr>
        <p:spPr>
          <a:xfrm flipV="1">
            <a:off x="1271239" y="3538654"/>
            <a:ext cx="3850888" cy="94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2EED849-C34C-4852-A192-121FD1C88CD8}"/>
              </a:ext>
            </a:extLst>
          </p:cNvPr>
          <p:cNvSpPr/>
          <p:nvPr/>
        </p:nvSpPr>
        <p:spPr>
          <a:xfrm>
            <a:off x="1271239" y="4460041"/>
            <a:ext cx="59473" cy="5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3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2700" b="1" dirty="0">
                <a:solidFill>
                  <a:srgbClr val="F2F2F2"/>
                </a:solidFill>
              </a:rPr>
              <a:t>내용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2300" b="1" dirty="0">
                <a:solidFill>
                  <a:srgbClr val="000000"/>
                </a:solidFill>
              </a:rPr>
              <a:t>내용</a:t>
            </a:r>
            <a:r>
              <a:rPr lang="ko" altLang="ko-KR" sz="2300" b="1" dirty="0">
                <a:solidFill>
                  <a:srgbClr val="000000"/>
                </a:solidFill>
              </a:rPr>
              <a:t> </a:t>
            </a:r>
            <a:r>
              <a:rPr lang="ko" altLang="ko-KR" sz="2100" b="1" dirty="0">
                <a:solidFill>
                  <a:srgbClr val="757070"/>
                </a:solidFill>
              </a:rPr>
              <a:t>|</a:t>
            </a:r>
            <a:r>
              <a:rPr lang="ko-KR" altLang="en-US" sz="2100" b="1" dirty="0">
                <a:solidFill>
                  <a:srgbClr val="757070"/>
                </a:solidFill>
              </a:rPr>
              <a:t>효율적 </a:t>
            </a:r>
            <a:r>
              <a:rPr lang="ko-KR" altLang="en-US" sz="2100" b="1" dirty="0" err="1">
                <a:solidFill>
                  <a:srgbClr val="757070"/>
                </a:solidFill>
              </a:rPr>
              <a:t>투자선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7EAA2D3-410F-4D16-B141-A65F6B97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64" y="1419475"/>
            <a:ext cx="7972135" cy="35415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438EBC-C666-4CC1-BB5D-D9A54481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619" y="503870"/>
            <a:ext cx="5655404" cy="14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2300" b="1" dirty="0">
                <a:solidFill>
                  <a:srgbClr val="000000"/>
                </a:solidFill>
              </a:rPr>
              <a:t>내용</a:t>
            </a:r>
            <a:r>
              <a:rPr lang="ko" altLang="ko-KR" sz="2300" b="1" dirty="0">
                <a:solidFill>
                  <a:srgbClr val="000000"/>
                </a:solidFill>
              </a:rPr>
              <a:t> </a:t>
            </a:r>
            <a:r>
              <a:rPr lang="ko" altLang="ko-KR" sz="2100" b="1" dirty="0">
                <a:solidFill>
                  <a:srgbClr val="757070"/>
                </a:solidFill>
              </a:rPr>
              <a:t>|</a:t>
            </a:r>
            <a:r>
              <a:rPr lang="ko-KR" altLang="en-US" sz="2100" b="1" dirty="0">
                <a:solidFill>
                  <a:srgbClr val="757070"/>
                </a:solidFill>
              </a:rPr>
              <a:t>기술적 분석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7509EB-7FDF-4506-90A9-5CDB81267642}"/>
              </a:ext>
            </a:extLst>
          </p:cNvPr>
          <p:cNvSpPr txBox="1"/>
          <p:nvPr/>
        </p:nvSpPr>
        <p:spPr>
          <a:xfrm>
            <a:off x="447738" y="1355875"/>
            <a:ext cx="55070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ko-KR" altLang="en-US" sz="1600" b="1" dirty="0"/>
              <a:t>■기술적 분석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i="1" dirty="0"/>
              <a:t>이동평균</a:t>
            </a:r>
            <a:endParaRPr lang="en-US" altLang="ko-KR" i="1" dirty="0"/>
          </a:p>
          <a:p>
            <a:r>
              <a:rPr lang="ko-KR" altLang="en-US" i="1" dirty="0" err="1"/>
              <a:t>스토캐스틱</a:t>
            </a:r>
            <a:endParaRPr lang="en-US" altLang="ko-KR" i="1" dirty="0"/>
          </a:p>
          <a:p>
            <a:r>
              <a:rPr lang="ko-KR" altLang="en-US" i="1" dirty="0" err="1"/>
              <a:t>추세추종</a:t>
            </a:r>
            <a:endParaRPr lang="en-US" altLang="ko-KR" i="1" dirty="0"/>
          </a:p>
          <a:p>
            <a:r>
              <a:rPr lang="ko-KR" altLang="en-US" i="1" dirty="0"/>
              <a:t>모멘텀</a:t>
            </a:r>
            <a:endParaRPr lang="en-US" altLang="ko-KR" i="1" dirty="0"/>
          </a:p>
          <a:p>
            <a:r>
              <a:rPr lang="en-US" altLang="ko-KR" i="1" dirty="0"/>
              <a:t>MACD</a:t>
            </a:r>
          </a:p>
          <a:p>
            <a:r>
              <a:rPr lang="ko-KR" altLang="en-US" i="1" dirty="0" err="1"/>
              <a:t>볼린저밴드</a:t>
            </a:r>
            <a:endParaRPr lang="en-US" altLang="ko-KR" i="1" dirty="0"/>
          </a:p>
          <a:p>
            <a:r>
              <a:rPr lang="ko-KR" altLang="en-US" i="1" dirty="0"/>
              <a:t>심리투자</a:t>
            </a:r>
            <a:endParaRPr lang="en-US" altLang="ko-KR" i="1" dirty="0"/>
          </a:p>
          <a:p>
            <a:r>
              <a:rPr lang="en-US" altLang="ko-KR" i="1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D83C39-1BA4-44E5-AE44-51227A66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98" y="1084006"/>
            <a:ext cx="5222799" cy="38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612D1F-4897-46DC-9C44-27DC43F6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62" y="888655"/>
            <a:ext cx="4021698" cy="3409369"/>
          </a:xfrm>
          <a:prstGeom prst="rect">
            <a:avLst/>
          </a:prstGeom>
        </p:spPr>
      </p:pic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2300" b="1" dirty="0">
                <a:solidFill>
                  <a:schemeClr val="tx1"/>
                </a:solidFill>
              </a:rPr>
              <a:t>내용</a:t>
            </a:r>
            <a:r>
              <a:rPr lang="ko" sz="2100" b="1" dirty="0">
                <a:solidFill>
                  <a:srgbClr val="757070"/>
                </a:solidFill>
              </a:rPr>
              <a:t>|</a:t>
            </a:r>
            <a:r>
              <a:rPr lang="en-US" altLang="ko" sz="2100" b="1" dirty="0">
                <a:solidFill>
                  <a:srgbClr val="757070"/>
                </a:solidFill>
              </a:rPr>
              <a:t>DB</a:t>
            </a:r>
            <a:r>
              <a:rPr lang="ko-KR" altLang="en-US" sz="2100" b="1" dirty="0">
                <a:solidFill>
                  <a:srgbClr val="757070"/>
                </a:solidFill>
              </a:rPr>
              <a:t>구축</a:t>
            </a:r>
            <a:r>
              <a:rPr lang="ko" sz="2100" b="1" dirty="0">
                <a:solidFill>
                  <a:srgbClr val="757070"/>
                </a:solidFill>
              </a:rPr>
              <a:t> 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21E0D4E-C9D1-4869-BE6D-C306C2798830}"/>
              </a:ext>
            </a:extLst>
          </p:cNvPr>
          <p:cNvSpPr txBox="1"/>
          <p:nvPr/>
        </p:nvSpPr>
        <p:spPr>
          <a:xfrm>
            <a:off x="573262" y="1552209"/>
            <a:ext cx="4829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마리아</a:t>
            </a:r>
            <a:r>
              <a:rPr lang="en-US" altLang="ko-KR" dirty="0"/>
              <a:t>DB(</a:t>
            </a:r>
            <a:r>
              <a:rPr lang="en-US" altLang="ko-KR" dirty="0" err="1"/>
              <a:t>mySQL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네이버 금융 주식 데이터</a:t>
            </a:r>
            <a:r>
              <a:rPr lang="en-US" altLang="ko-KR" dirty="0"/>
              <a:t> Scraping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주식시세 매일 </a:t>
            </a:r>
            <a:r>
              <a:rPr lang="en-US" altLang="ko-KR" dirty="0"/>
              <a:t>DB</a:t>
            </a:r>
            <a:r>
              <a:rPr lang="ko-KR" altLang="en-US" dirty="0"/>
              <a:t>로 업데이트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일별 시세 조회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23BCC-D7E9-4DCE-BC7D-E388ABE11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57" y="319116"/>
            <a:ext cx="4636832" cy="3128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C6E7EE-2E50-4C26-B08F-E2B57F9A4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090" y="2352368"/>
            <a:ext cx="5323453" cy="26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4dcee17b_2_30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c44dcee17b_2_30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2300" b="1" dirty="0">
                <a:solidFill>
                  <a:srgbClr val="000000"/>
                </a:solidFill>
              </a:rPr>
              <a:t>내용</a:t>
            </a:r>
            <a:r>
              <a:rPr lang="ko" altLang="ko-KR" sz="2300" b="1" dirty="0">
                <a:solidFill>
                  <a:srgbClr val="000000"/>
                </a:solidFill>
              </a:rPr>
              <a:t> </a:t>
            </a:r>
            <a:r>
              <a:rPr lang="ko" altLang="ko-KR" sz="2100" b="1" dirty="0">
                <a:solidFill>
                  <a:srgbClr val="757070"/>
                </a:solidFill>
              </a:rPr>
              <a:t>|</a:t>
            </a:r>
            <a:r>
              <a:rPr lang="ko-KR" altLang="en-US" sz="2100" b="1" dirty="0">
                <a:solidFill>
                  <a:srgbClr val="757070"/>
                </a:solidFill>
              </a:rPr>
              <a:t>웹 서버 구축 및 자동화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77" name="Google Shape;77;gc44dcee17b_2_30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78" name="Google Shape;78;gc44dcee17b_2_30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c44dcee17b_2_30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c44dcee17b_2_30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424E7B-7D22-4888-A5C4-705C4C9EDA18}"/>
              </a:ext>
            </a:extLst>
          </p:cNvPr>
          <p:cNvSpPr txBox="1"/>
          <p:nvPr/>
        </p:nvSpPr>
        <p:spPr>
          <a:xfrm>
            <a:off x="508819" y="1753836"/>
            <a:ext cx="56281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장고</a:t>
            </a:r>
            <a:r>
              <a:rPr lang="en-US" altLang="ko-KR" dirty="0"/>
              <a:t> </a:t>
            </a:r>
            <a:r>
              <a:rPr lang="ko-KR" altLang="en-US" dirty="0"/>
              <a:t>웹 프레임워크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계좌 잔고 확인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슬랙</a:t>
            </a:r>
            <a:r>
              <a:rPr lang="en-US" altLang="ko-KR" dirty="0"/>
              <a:t>(</a:t>
            </a:r>
            <a:r>
              <a:rPr lang="ko-KR" altLang="en-US" dirty="0"/>
              <a:t>메시지 봇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백테스트</a:t>
            </a:r>
          </a:p>
        </p:txBody>
      </p:sp>
      <p:pic>
        <p:nvPicPr>
          <p:cNvPr id="12" name="Google Shape;222;p14">
            <a:extLst>
              <a:ext uri="{FF2B5EF4-FFF2-40B4-BE49-F238E27FC236}">
                <a16:creationId xmlns:a16="http://schemas.microsoft.com/office/drawing/2014/main" id="{EE0EEEBB-23B0-4D01-8ADC-1FF628F64D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8433" y="2058744"/>
            <a:ext cx="4443706" cy="31327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D6CB038-EA67-41DD-B768-393CE5198BFD}"/>
              </a:ext>
            </a:extLst>
          </p:cNvPr>
          <p:cNvGrpSpPr/>
          <p:nvPr/>
        </p:nvGrpSpPr>
        <p:grpSpPr>
          <a:xfrm>
            <a:off x="4296870" y="411968"/>
            <a:ext cx="4248900" cy="1513539"/>
            <a:chOff x="495665" y="1291106"/>
            <a:chExt cx="8152671" cy="2561288"/>
          </a:xfrm>
        </p:grpSpPr>
        <p:pic>
          <p:nvPicPr>
            <p:cNvPr id="14" name="Google Shape;144;p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530E2D6-F2A4-4FE7-BC10-F404842D31C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5665" y="1291106"/>
              <a:ext cx="8152671" cy="2561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45;p7">
              <a:extLst>
                <a:ext uri="{FF2B5EF4-FFF2-40B4-BE49-F238E27FC236}">
                  <a16:creationId xmlns:a16="http://schemas.microsoft.com/office/drawing/2014/main" id="{869F9F8E-A7FE-4399-AD72-30B618ABF28A}"/>
                </a:ext>
              </a:extLst>
            </p:cNvPr>
            <p:cNvSpPr/>
            <p:nvPr/>
          </p:nvSpPr>
          <p:spPr>
            <a:xfrm>
              <a:off x="4743144" y="1400861"/>
              <a:ext cx="725327" cy="239866"/>
            </a:xfrm>
            <a:prstGeom prst="rect">
              <a:avLst/>
            </a:prstGeom>
            <a:noFill/>
            <a:ln w="571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46;p7">
              <a:extLst>
                <a:ext uri="{FF2B5EF4-FFF2-40B4-BE49-F238E27FC236}">
                  <a16:creationId xmlns:a16="http://schemas.microsoft.com/office/drawing/2014/main" id="{45E4A3B2-A494-49EC-A4A7-B0053D1B58E8}"/>
                </a:ext>
              </a:extLst>
            </p:cNvPr>
            <p:cNvSpPr/>
            <p:nvPr/>
          </p:nvSpPr>
          <p:spPr>
            <a:xfrm>
              <a:off x="1865474" y="2360958"/>
              <a:ext cx="850833" cy="283815"/>
            </a:xfrm>
            <a:prstGeom prst="rect">
              <a:avLst/>
            </a:prstGeom>
            <a:noFill/>
            <a:ln w="571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47;p7">
              <a:extLst>
                <a:ext uri="{FF2B5EF4-FFF2-40B4-BE49-F238E27FC236}">
                  <a16:creationId xmlns:a16="http://schemas.microsoft.com/office/drawing/2014/main" id="{EC11B058-0E6B-4169-B04A-5BD5040C3485}"/>
                </a:ext>
              </a:extLst>
            </p:cNvPr>
            <p:cNvSpPr/>
            <p:nvPr/>
          </p:nvSpPr>
          <p:spPr>
            <a:xfrm>
              <a:off x="5863732" y="1400861"/>
              <a:ext cx="850833" cy="283815"/>
            </a:xfrm>
            <a:prstGeom prst="rect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48;p7">
              <a:extLst>
                <a:ext uri="{FF2B5EF4-FFF2-40B4-BE49-F238E27FC236}">
                  <a16:creationId xmlns:a16="http://schemas.microsoft.com/office/drawing/2014/main" id="{1081F2E4-F7FE-4ABB-9BD3-12DB52D01D0F}"/>
                </a:ext>
              </a:extLst>
            </p:cNvPr>
            <p:cNvSpPr/>
            <p:nvPr/>
          </p:nvSpPr>
          <p:spPr>
            <a:xfrm>
              <a:off x="1879326" y="2727132"/>
              <a:ext cx="850833" cy="283815"/>
            </a:xfrm>
            <a:prstGeom prst="rect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49;p7">
              <a:extLst>
                <a:ext uri="{FF2B5EF4-FFF2-40B4-BE49-F238E27FC236}">
                  <a16:creationId xmlns:a16="http://schemas.microsoft.com/office/drawing/2014/main" id="{46B7F2BE-EBA1-43AB-8E48-29E9A5D44A94}"/>
                </a:ext>
              </a:extLst>
            </p:cNvPr>
            <p:cNvSpPr/>
            <p:nvPr/>
          </p:nvSpPr>
          <p:spPr>
            <a:xfrm>
              <a:off x="7118790" y="1400861"/>
              <a:ext cx="850833" cy="283815"/>
            </a:xfrm>
            <a:prstGeom prst="rect">
              <a:avLst/>
            </a:prstGeom>
            <a:noFill/>
            <a:ln w="571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50;p7">
              <a:extLst>
                <a:ext uri="{FF2B5EF4-FFF2-40B4-BE49-F238E27FC236}">
                  <a16:creationId xmlns:a16="http://schemas.microsoft.com/office/drawing/2014/main" id="{991106CE-F5F8-475A-A1A2-43FF2BB693C4}"/>
                </a:ext>
              </a:extLst>
            </p:cNvPr>
            <p:cNvSpPr/>
            <p:nvPr/>
          </p:nvSpPr>
          <p:spPr>
            <a:xfrm>
              <a:off x="1865473" y="3052600"/>
              <a:ext cx="850833" cy="283815"/>
            </a:xfrm>
            <a:prstGeom prst="rect">
              <a:avLst/>
            </a:prstGeom>
            <a:noFill/>
            <a:ln w="571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A7B401C-9E78-4538-B557-6CC624306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33" y="3752235"/>
            <a:ext cx="2012173" cy="12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81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163</Words>
  <Application>Microsoft Office PowerPoint</Application>
  <PresentationFormat>화면 슬라이드 쇼(16:9)</PresentationFormat>
  <Paragraphs>80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Abadi</vt:lpstr>
      <vt:lpstr>Arial</vt:lpstr>
      <vt:lpstr>Wingdings</vt:lpstr>
      <vt:lpstr>맑은 고딕</vt:lpstr>
      <vt:lpstr>Simple Light</vt:lpstr>
      <vt:lpstr>CUAI 금융AI 1팀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CUAI 금융AI 1팀</dc:title>
  <cp:lastModifiedBy>Jeong JaeHyun</cp:lastModifiedBy>
  <cp:revision>22</cp:revision>
  <dcterms:modified xsi:type="dcterms:W3CDTF">2021-05-03T11:38:48Z</dcterms:modified>
</cp:coreProperties>
</file>