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y="6858000" cx="12192000"/>
  <p:notesSz cx="6858000" cy="9144000"/>
  <p:embeddedFontLst>
    <p:embeddedFont>
      <p:font typeface="Helvetica Neue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5" roundtripDataSignature="AMtx7mjlwapGARVscxPbf7HR782nUQBh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HelveticaNeue-regular.fntdata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HelveticaNeue-italic.fntdata"/><Relationship Id="rId10" Type="http://schemas.openxmlformats.org/officeDocument/2006/relationships/slide" Target="slides/slide6.xml"/><Relationship Id="rId32" Type="http://schemas.openxmlformats.org/officeDocument/2006/relationships/font" Target="fonts/HelveticaNeue-bold.fntdata"/><Relationship Id="rId13" Type="http://schemas.openxmlformats.org/officeDocument/2006/relationships/slide" Target="slides/slide9.xml"/><Relationship Id="rId35" Type="http://customschemas.google.com/relationships/presentationmetadata" Target="metadata"/><Relationship Id="rId12" Type="http://schemas.openxmlformats.org/officeDocument/2006/relationships/slide" Target="slides/slide8.xml"/><Relationship Id="rId34" Type="http://schemas.openxmlformats.org/officeDocument/2006/relationships/font" Target="fonts/HelveticaNeue-bold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3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3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3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3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3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64" name="Google Shape;64;p3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9" name="Google Shape;9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" name="Google Shape;10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Google Shape;84;p1"/>
          <p:cNvCxnSpPr/>
          <p:nvPr/>
        </p:nvCxnSpPr>
        <p:spPr>
          <a:xfrm>
            <a:off x="0" y="3910263"/>
            <a:ext cx="12192000" cy="0"/>
          </a:xfrm>
          <a:prstGeom prst="straightConnector1">
            <a:avLst/>
          </a:prstGeom>
          <a:noFill/>
          <a:ln cap="flat" cmpd="sng" w="698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5" name="Google Shape;85;p1"/>
          <p:cNvSpPr txBox="1"/>
          <p:nvPr>
            <p:ph type="ctrTitle"/>
          </p:nvPr>
        </p:nvSpPr>
        <p:spPr>
          <a:xfrm>
            <a:off x="3316940" y="1655323"/>
            <a:ext cx="7754471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lang="ko-KR"/>
              <a:t>시세 DB 구축 및 </a:t>
            </a:r>
            <a:br>
              <a:rPr lang="ko-KR"/>
            </a:br>
            <a:r>
              <a:rPr lang="ko-KR"/>
              <a:t>시세조회 API 개발</a:t>
            </a:r>
            <a:endParaRPr/>
          </a:p>
        </p:txBody>
      </p:sp>
      <p:sp>
        <p:nvSpPr>
          <p:cNvPr id="86" name="Google Shape;86;p1"/>
          <p:cNvSpPr txBox="1"/>
          <p:nvPr>
            <p:ph idx="1" type="subTitle"/>
          </p:nvPr>
        </p:nvSpPr>
        <p:spPr>
          <a:xfrm>
            <a:off x="7524750" y="5811371"/>
            <a:ext cx="4667250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20193878 최은서</a:t>
            </a:r>
            <a:endParaRPr/>
          </a:p>
        </p:txBody>
      </p:sp>
      <p:sp>
        <p:nvSpPr>
          <p:cNvPr id="87" name="Google Shape;87;p1"/>
          <p:cNvSpPr txBox="1"/>
          <p:nvPr/>
        </p:nvSpPr>
        <p:spPr>
          <a:xfrm>
            <a:off x="419100" y="683559"/>
            <a:ext cx="334607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[CUAI-금융스터디]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"/>
          <p:cNvSpPr/>
          <p:nvPr/>
        </p:nvSpPr>
        <p:spPr>
          <a:xfrm>
            <a:off x="0" y="153575"/>
            <a:ext cx="2422798" cy="504056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"/>
          <p:cNvSpPr txBox="1"/>
          <p:nvPr>
            <p:ph type="title"/>
          </p:nvPr>
        </p:nvSpPr>
        <p:spPr>
          <a:xfrm>
            <a:off x="838200" y="276621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종목코드를 DB에 업데이트 하기</a:t>
            </a:r>
            <a:endParaRPr/>
          </a:p>
        </p:txBody>
      </p:sp>
      <p:cxnSp>
        <p:nvCxnSpPr>
          <p:cNvPr id="160" name="Google Shape;160;p10"/>
          <p:cNvCxnSpPr/>
          <p:nvPr/>
        </p:nvCxnSpPr>
        <p:spPr>
          <a:xfrm>
            <a:off x="0" y="3910263"/>
            <a:ext cx="12192000" cy="0"/>
          </a:xfrm>
          <a:prstGeom prst="straightConnector1">
            <a:avLst/>
          </a:prstGeom>
          <a:noFill/>
          <a:ln cap="flat" cmpd="sng" w="698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1" name="Google Shape;161;p10"/>
          <p:cNvSpPr/>
          <p:nvPr/>
        </p:nvSpPr>
        <p:spPr>
          <a:xfrm>
            <a:off x="0" y="153575"/>
            <a:ext cx="2422798" cy="504056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"/>
          <p:cNvSpPr/>
          <p:nvPr/>
        </p:nvSpPr>
        <p:spPr>
          <a:xfrm>
            <a:off x="340658" y="0"/>
            <a:ext cx="12093388" cy="68018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2000"/>
              <a:buFont typeface="Gulimche"/>
              <a:buNone/>
            </a:pPr>
            <a:r>
              <a:rPr b="1" i="0" lang="ko-KR" sz="2000" u="none" cap="none" strike="noStrike">
                <a:solidFill>
                  <a:srgbClr val="000080"/>
                </a:solidFill>
                <a:latin typeface="Gulimche"/>
                <a:ea typeface="Gulimche"/>
                <a:cs typeface="Gulimche"/>
                <a:sym typeface="Gulimche"/>
              </a:rPr>
              <a:t>def </a:t>
            </a:r>
            <a:r>
              <a:rPr b="1" i="0" lang="ko-KR" sz="20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update_comp_info(</a:t>
            </a:r>
            <a:r>
              <a:rPr b="1" i="0" lang="ko-KR" sz="2000" u="none" cap="none" strike="noStrike">
                <a:solidFill>
                  <a:srgbClr val="94558D"/>
                </a:solidFill>
                <a:latin typeface="Gulimche"/>
                <a:ea typeface="Gulimche"/>
                <a:cs typeface="Gulimche"/>
                <a:sym typeface="Gulimche"/>
              </a:rPr>
              <a:t>self</a:t>
            </a:r>
            <a:r>
              <a:rPr b="1" i="0" lang="ko-KR" sz="20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):</a:t>
            </a:r>
            <a:br>
              <a:rPr b="0" i="0" lang="ko-KR" sz="16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</a:br>
            <a:r>
              <a:rPr b="0" i="0" lang="ko-KR" sz="16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    </a:t>
            </a:r>
            <a:r>
              <a:rPr b="0" i="1" lang="ko-KR" sz="1600" u="none" cap="none" strike="noStrike">
                <a:solidFill>
                  <a:srgbClr val="808080"/>
                </a:solidFill>
                <a:latin typeface="Gulimche"/>
                <a:ea typeface="Gulimche"/>
                <a:cs typeface="Gulimche"/>
                <a:sym typeface="Gulimche"/>
              </a:rPr>
              <a:t>"""종목코드를 company_info 테이블에 업데이트 한 후 딕셔너리에 저장"""</a:t>
            </a:r>
            <a:br>
              <a:rPr b="0" i="1" lang="ko-KR" sz="1600" u="none" cap="none" strike="noStrike">
                <a:solidFill>
                  <a:srgbClr val="808080"/>
                </a:solidFill>
                <a:latin typeface="Gulimche"/>
                <a:ea typeface="Gulimche"/>
                <a:cs typeface="Gulimche"/>
                <a:sym typeface="Gulimche"/>
              </a:rPr>
            </a:br>
            <a:r>
              <a:rPr b="0" i="1" lang="ko-KR" sz="1600" u="none" cap="none" strike="noStrike">
                <a:solidFill>
                  <a:srgbClr val="808080"/>
                </a:solidFill>
                <a:latin typeface="Gulimche"/>
                <a:ea typeface="Gulimche"/>
                <a:cs typeface="Gulimche"/>
                <a:sym typeface="Gulimche"/>
              </a:rPr>
              <a:t>    </a:t>
            </a:r>
            <a:r>
              <a:rPr b="0" i="0" lang="ko-KR" sz="16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sql = </a:t>
            </a:r>
            <a:r>
              <a:rPr b="1" i="0" lang="ko-KR" sz="1600" u="none" cap="none" strike="noStrike">
                <a:solidFill>
                  <a:srgbClr val="008000"/>
                </a:solidFill>
                <a:latin typeface="Gulimche"/>
                <a:ea typeface="Gulimche"/>
                <a:cs typeface="Gulimche"/>
                <a:sym typeface="Gulimche"/>
              </a:rPr>
              <a:t>"SELECT * FROM company_info"</a:t>
            </a:r>
            <a:br>
              <a:rPr b="1" i="0" lang="ko-KR" sz="1600" u="none" cap="none" strike="noStrike">
                <a:solidFill>
                  <a:srgbClr val="008000"/>
                </a:solidFill>
                <a:latin typeface="Gulimche"/>
                <a:ea typeface="Gulimche"/>
                <a:cs typeface="Gulimche"/>
                <a:sym typeface="Gulimche"/>
              </a:rPr>
            </a:br>
            <a:r>
              <a:rPr b="1" i="0" lang="ko-KR" sz="1600" u="none" cap="none" strike="noStrike">
                <a:solidFill>
                  <a:srgbClr val="008000"/>
                </a:solidFill>
                <a:latin typeface="Gulimche"/>
                <a:ea typeface="Gulimche"/>
                <a:cs typeface="Gulimche"/>
                <a:sym typeface="Gulimche"/>
              </a:rPr>
              <a:t>    </a:t>
            </a:r>
            <a:r>
              <a:rPr b="0" i="0" lang="ko-KR" sz="16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df = pd.read_sql(sql, </a:t>
            </a:r>
            <a:r>
              <a:rPr b="0" i="0" lang="ko-KR" sz="1600" u="none" cap="none" strike="noStrike">
                <a:solidFill>
                  <a:srgbClr val="94558D"/>
                </a:solidFill>
                <a:latin typeface="Gulimche"/>
                <a:ea typeface="Gulimche"/>
                <a:cs typeface="Gulimche"/>
                <a:sym typeface="Gulimche"/>
              </a:rPr>
              <a:t>self</a:t>
            </a:r>
            <a:r>
              <a:rPr b="0" i="0" lang="ko-KR" sz="16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.conn) </a:t>
            </a:r>
            <a:r>
              <a:rPr lang="ko-KR" sz="1600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## company_info 테이블을 읽는다</a:t>
            </a:r>
            <a:br>
              <a:rPr b="0" i="0" lang="ko-KR" sz="16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</a:br>
            <a:r>
              <a:rPr b="0" i="0" lang="ko-KR" sz="16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    </a:t>
            </a:r>
            <a:r>
              <a:rPr b="1" i="0" lang="ko-KR" sz="1600" u="none" cap="none" strike="noStrike">
                <a:solidFill>
                  <a:srgbClr val="000080"/>
                </a:solidFill>
                <a:latin typeface="Gulimche"/>
                <a:ea typeface="Gulimche"/>
                <a:cs typeface="Gulimche"/>
                <a:sym typeface="Gulimche"/>
              </a:rPr>
              <a:t>for </a:t>
            </a:r>
            <a:r>
              <a:rPr b="0" i="0" lang="ko-KR" sz="16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idx </a:t>
            </a:r>
            <a:r>
              <a:rPr b="1" i="0" lang="ko-KR" sz="1600" u="none" cap="none" strike="noStrike">
                <a:solidFill>
                  <a:srgbClr val="000080"/>
                </a:solidFill>
                <a:latin typeface="Gulimche"/>
                <a:ea typeface="Gulimche"/>
                <a:cs typeface="Gulimche"/>
                <a:sym typeface="Gulimche"/>
              </a:rPr>
              <a:t>in </a:t>
            </a:r>
            <a:r>
              <a:rPr b="0" i="0" lang="ko-KR" sz="16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range(len(df)):</a:t>
            </a:r>
            <a:br>
              <a:rPr b="0" i="0" lang="ko-KR" sz="16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</a:br>
            <a:r>
              <a:rPr b="0" i="0" lang="ko-KR" sz="16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        </a:t>
            </a:r>
            <a:r>
              <a:rPr b="0" i="0" lang="ko-KR" sz="1600" u="none" cap="none" strike="noStrike">
                <a:solidFill>
                  <a:srgbClr val="94558D"/>
                </a:solidFill>
                <a:latin typeface="Gulimche"/>
                <a:ea typeface="Gulimche"/>
                <a:cs typeface="Gulimche"/>
                <a:sym typeface="Gulimche"/>
              </a:rPr>
              <a:t>self</a:t>
            </a:r>
            <a:r>
              <a:rPr b="0" i="0" lang="ko-KR" sz="16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.codes[df[</a:t>
            </a:r>
            <a:r>
              <a:rPr b="1" i="0" lang="ko-KR" sz="1600" u="none" cap="none" strike="noStrike">
                <a:solidFill>
                  <a:srgbClr val="008000"/>
                </a:solidFill>
                <a:latin typeface="Gulimche"/>
                <a:ea typeface="Gulimche"/>
                <a:cs typeface="Gulimche"/>
                <a:sym typeface="Gulimche"/>
              </a:rPr>
              <a:t>'code'</a:t>
            </a:r>
            <a:r>
              <a:rPr b="0" i="0" lang="ko-KR" sz="16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].values[idx]] = df[</a:t>
            </a:r>
            <a:r>
              <a:rPr b="1" i="0" lang="ko-KR" sz="1600" u="none" cap="none" strike="noStrike">
                <a:solidFill>
                  <a:srgbClr val="008000"/>
                </a:solidFill>
                <a:latin typeface="Gulimche"/>
                <a:ea typeface="Gulimche"/>
                <a:cs typeface="Gulimche"/>
                <a:sym typeface="Gulimche"/>
              </a:rPr>
              <a:t>'company'</a:t>
            </a:r>
            <a:r>
              <a:rPr b="0" i="0" lang="ko-KR" sz="16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].values[idx] ##종목코드와 회사명으로 codes 딕셔너리 생성</a:t>
            </a:r>
            <a:br>
              <a:rPr b="0" i="0" lang="ko-KR" sz="16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</a:br>
            <a:r>
              <a:rPr b="0" i="0" lang="ko-KR" sz="16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                </a:t>
            </a:r>
            <a:br>
              <a:rPr b="0" i="0" lang="ko-KR" sz="16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</a:br>
            <a:r>
              <a:rPr b="0" i="0" lang="ko-KR" sz="16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    </a:t>
            </a:r>
            <a:r>
              <a:rPr b="1" i="0" lang="ko-KR" sz="1600" u="none" cap="none" strike="noStrike">
                <a:solidFill>
                  <a:srgbClr val="000080"/>
                </a:solidFill>
                <a:latin typeface="Gulimche"/>
                <a:ea typeface="Gulimche"/>
                <a:cs typeface="Gulimche"/>
                <a:sym typeface="Gulimche"/>
              </a:rPr>
              <a:t>with </a:t>
            </a:r>
            <a:r>
              <a:rPr b="0" i="0" lang="ko-KR" sz="1600" u="none" cap="none" strike="noStrike">
                <a:solidFill>
                  <a:srgbClr val="94558D"/>
                </a:solidFill>
                <a:latin typeface="Gulimche"/>
                <a:ea typeface="Gulimche"/>
                <a:cs typeface="Gulimche"/>
                <a:sym typeface="Gulimche"/>
              </a:rPr>
              <a:t>self</a:t>
            </a:r>
            <a:r>
              <a:rPr b="0" i="0" lang="ko-KR" sz="16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.conn.cursor() </a:t>
            </a:r>
            <a:r>
              <a:rPr b="1" i="0" lang="ko-KR" sz="1600" u="none" cap="none" strike="noStrike">
                <a:solidFill>
                  <a:srgbClr val="000080"/>
                </a:solidFill>
                <a:latin typeface="Gulimche"/>
                <a:ea typeface="Gulimche"/>
                <a:cs typeface="Gulimche"/>
                <a:sym typeface="Gulimche"/>
              </a:rPr>
              <a:t>as </a:t>
            </a:r>
            <a:r>
              <a:rPr b="0" i="0" lang="ko-KR" sz="16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curs:</a:t>
            </a:r>
            <a:br>
              <a:rPr b="0" i="0" lang="ko-KR" sz="16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</a:br>
            <a:r>
              <a:rPr b="0" i="0" lang="ko-KR" sz="16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        sql = </a:t>
            </a:r>
            <a:r>
              <a:rPr b="1" i="0" lang="ko-KR" sz="1600" u="none" cap="none" strike="noStrike">
                <a:solidFill>
                  <a:srgbClr val="008000"/>
                </a:solidFill>
                <a:latin typeface="Gulimche"/>
                <a:ea typeface="Gulimche"/>
                <a:cs typeface="Gulimche"/>
                <a:sym typeface="Gulimche"/>
              </a:rPr>
              <a:t>"SELECT max(last_update) FROM company_info“  </a:t>
            </a:r>
            <a:r>
              <a:rPr b="0" i="0" lang="ko-KR" sz="16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## 언제 마지막으로 업데이트 되었는지 확인.</a:t>
            </a:r>
            <a:br>
              <a:rPr b="1" i="0" lang="ko-KR" sz="1600" u="none" cap="none" strike="noStrike">
                <a:solidFill>
                  <a:srgbClr val="008000"/>
                </a:solidFill>
                <a:latin typeface="Gulimche"/>
                <a:ea typeface="Gulimche"/>
                <a:cs typeface="Gulimche"/>
                <a:sym typeface="Gulimche"/>
              </a:rPr>
            </a:br>
            <a:r>
              <a:rPr b="1" i="0" lang="ko-KR" sz="1600" u="none" cap="none" strike="noStrike">
                <a:solidFill>
                  <a:srgbClr val="008000"/>
                </a:solidFill>
                <a:latin typeface="Gulimche"/>
                <a:ea typeface="Gulimche"/>
                <a:cs typeface="Gulimche"/>
                <a:sym typeface="Gulimche"/>
              </a:rPr>
              <a:t>        </a:t>
            </a:r>
            <a:r>
              <a:rPr i="0" lang="ko-KR" sz="1600" u="none" cap="none" strike="noStrike">
                <a:solidFill>
                  <a:schemeClr val="dk1"/>
                </a:solidFill>
                <a:latin typeface="Gulimche"/>
                <a:ea typeface="Gulimche"/>
                <a:cs typeface="Gulimche"/>
                <a:sym typeface="Gulimche"/>
              </a:rPr>
              <a:t>c</a:t>
            </a:r>
            <a:r>
              <a:rPr b="0" i="0" lang="ko-KR" sz="16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urs.execute(sql)</a:t>
            </a:r>
            <a:br>
              <a:rPr b="0" i="0" lang="ko-KR" sz="16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</a:br>
            <a:r>
              <a:rPr b="0" i="0" lang="ko-KR" sz="16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        rs = curs.fetchone()			     ##</a:t>
            </a:r>
            <a:r>
              <a:rPr b="0" i="0" lang="ko-KR" sz="1600">
                <a:solidFill>
                  <a:srgbClr val="666666"/>
                </a:solidFill>
                <a:latin typeface="Gulimche"/>
                <a:ea typeface="Gulimche"/>
                <a:cs typeface="Gulimche"/>
                <a:sym typeface="Gulimche"/>
              </a:rPr>
              <a:t> </a:t>
            </a:r>
            <a:r>
              <a:rPr b="0" i="0" lang="ko-KR" sz="1600">
                <a:solidFill>
                  <a:schemeClr val="dk1"/>
                </a:solidFill>
                <a:latin typeface="Gulimche"/>
                <a:ea typeface="Gulimche"/>
                <a:cs typeface="Gulimche"/>
                <a:sym typeface="Gulimche"/>
              </a:rPr>
              <a:t>한번 호출에 하나의 Row 만을 가져올 때 사용</a:t>
            </a:r>
            <a:endParaRPr b="0" i="0" sz="1600">
              <a:solidFill>
                <a:schemeClr val="dk1"/>
              </a:solidFill>
              <a:latin typeface="Gulimche"/>
              <a:ea typeface="Gulimche"/>
              <a:cs typeface="Gulimche"/>
              <a:sym typeface="Gulimch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ulimche"/>
              <a:buNone/>
            </a:pPr>
            <a:r>
              <a:rPr lang="ko-KR" sz="16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	</a:t>
            </a:r>
            <a:r>
              <a:rPr b="0" i="0" lang="ko-KR" sz="16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## 날짜 없거나</a:t>
            </a:r>
            <a:r>
              <a:rPr lang="ko-KR" sz="1600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,</a:t>
            </a:r>
            <a:r>
              <a:rPr b="0" i="0" lang="ko-KR" sz="16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 </a:t>
            </a:r>
            <a:r>
              <a:rPr lang="ko-KR" sz="1600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오늘 이전일때만 update</a:t>
            </a:r>
            <a:br>
              <a:rPr b="0" i="0" lang="ko-KR" sz="16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</a:br>
            <a:r>
              <a:rPr b="0" i="0" lang="ko-KR" sz="16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        today = datetime.today().strftime(</a:t>
            </a:r>
            <a:r>
              <a:rPr b="1" i="0" lang="ko-KR" sz="1600" u="none" cap="none" strike="noStrike">
                <a:solidFill>
                  <a:srgbClr val="008000"/>
                </a:solidFill>
                <a:latin typeface="Gulimche"/>
                <a:ea typeface="Gulimche"/>
                <a:cs typeface="Gulimche"/>
                <a:sym typeface="Gulimche"/>
              </a:rPr>
              <a:t>'%Y-%m-%d'</a:t>
            </a:r>
            <a:r>
              <a:rPr b="0" i="0" lang="ko-KR" sz="16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)</a:t>
            </a:r>
            <a:br>
              <a:rPr b="0" i="0" lang="ko-KR" sz="16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</a:br>
            <a:r>
              <a:rPr b="0" i="0" lang="ko-KR" sz="16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        </a:t>
            </a:r>
            <a:r>
              <a:rPr b="1" i="0" lang="ko-KR" sz="1600" u="none" cap="none" strike="noStrike">
                <a:solidFill>
                  <a:srgbClr val="000080"/>
                </a:solidFill>
                <a:latin typeface="Gulimche"/>
                <a:ea typeface="Gulimche"/>
                <a:cs typeface="Gulimche"/>
                <a:sym typeface="Gulimche"/>
              </a:rPr>
              <a:t>if </a:t>
            </a:r>
            <a:r>
              <a:rPr b="1" i="0" lang="ko-KR" sz="18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rs[</a:t>
            </a:r>
            <a:r>
              <a:rPr b="1" i="0" lang="ko-KR" sz="1800" u="none" cap="none" strike="noStrike">
                <a:solidFill>
                  <a:srgbClr val="0000FF"/>
                </a:solidFill>
                <a:latin typeface="Gulimche"/>
                <a:ea typeface="Gulimche"/>
                <a:cs typeface="Gulimche"/>
                <a:sym typeface="Gulimche"/>
              </a:rPr>
              <a:t>0</a:t>
            </a:r>
            <a:r>
              <a:rPr b="1" i="0" lang="ko-KR" sz="18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]</a:t>
            </a:r>
            <a:r>
              <a:rPr b="0" i="0" lang="ko-KR" sz="16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 == </a:t>
            </a:r>
            <a:r>
              <a:rPr b="0" i="0" lang="ko-KR" sz="1600" u="none" cap="none" strike="noStrike">
                <a:solidFill>
                  <a:srgbClr val="000080"/>
                </a:solidFill>
                <a:latin typeface="Gulimche"/>
                <a:ea typeface="Gulimche"/>
                <a:cs typeface="Gulimche"/>
                <a:sym typeface="Gulimche"/>
              </a:rPr>
              <a:t>None </a:t>
            </a:r>
            <a:r>
              <a:rPr b="1" i="0" lang="ko-KR" sz="1600" u="none" cap="none" strike="noStrike">
                <a:solidFill>
                  <a:srgbClr val="000080"/>
                </a:solidFill>
                <a:latin typeface="Gulimche"/>
                <a:ea typeface="Gulimche"/>
                <a:cs typeface="Gulimche"/>
                <a:sym typeface="Gulimche"/>
              </a:rPr>
              <a:t>or </a:t>
            </a:r>
            <a:r>
              <a:rPr b="0" i="0" lang="ko-KR" sz="16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rs[</a:t>
            </a:r>
            <a:r>
              <a:rPr b="0" i="0" lang="ko-KR" sz="1600" u="none" cap="none" strike="noStrike">
                <a:solidFill>
                  <a:srgbClr val="0000FF"/>
                </a:solidFill>
                <a:latin typeface="Gulimche"/>
                <a:ea typeface="Gulimche"/>
                <a:cs typeface="Gulimche"/>
                <a:sym typeface="Gulimche"/>
              </a:rPr>
              <a:t>0</a:t>
            </a:r>
            <a:r>
              <a:rPr b="0" i="0" lang="ko-KR" sz="16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].strftime(</a:t>
            </a:r>
            <a:r>
              <a:rPr b="1" i="0" lang="ko-KR" sz="1600" u="none" cap="none" strike="noStrike">
                <a:solidFill>
                  <a:srgbClr val="008000"/>
                </a:solidFill>
                <a:latin typeface="Gulimche"/>
                <a:ea typeface="Gulimche"/>
                <a:cs typeface="Gulimche"/>
                <a:sym typeface="Gulimche"/>
              </a:rPr>
              <a:t>'%Y-%m-%d'</a:t>
            </a:r>
            <a:r>
              <a:rPr b="0" i="0" lang="ko-KR" sz="16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) &lt; today:</a:t>
            </a:r>
            <a:br>
              <a:rPr b="0" i="0" lang="ko-KR" sz="16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</a:br>
            <a:r>
              <a:rPr b="0" i="0" lang="ko-KR" sz="16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            krx = </a:t>
            </a:r>
            <a:r>
              <a:rPr b="0" i="0" lang="ko-KR" sz="1600" u="none" cap="none" strike="noStrike">
                <a:solidFill>
                  <a:srgbClr val="94558D"/>
                </a:solidFill>
                <a:latin typeface="Gulimche"/>
                <a:ea typeface="Gulimche"/>
                <a:cs typeface="Gulimche"/>
                <a:sym typeface="Gulimche"/>
              </a:rPr>
              <a:t>self</a:t>
            </a:r>
            <a:r>
              <a:rPr b="0" i="0" lang="ko-KR" sz="16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.read_krx_code()</a:t>
            </a:r>
            <a:br>
              <a:rPr b="0" i="0" lang="ko-KR" sz="16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</a:br>
            <a:r>
              <a:rPr b="0" i="0" lang="ko-KR" sz="16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            </a:t>
            </a:r>
            <a:r>
              <a:rPr b="1" i="0" lang="ko-KR" sz="1600" u="none" cap="none" strike="noStrike">
                <a:solidFill>
                  <a:srgbClr val="000080"/>
                </a:solidFill>
                <a:latin typeface="Gulimche"/>
                <a:ea typeface="Gulimche"/>
                <a:cs typeface="Gulimche"/>
                <a:sym typeface="Gulimche"/>
              </a:rPr>
              <a:t>for </a:t>
            </a:r>
            <a:r>
              <a:rPr b="0" i="0" lang="ko-KR" sz="16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idx </a:t>
            </a:r>
            <a:r>
              <a:rPr b="1" i="0" lang="ko-KR" sz="1600" u="none" cap="none" strike="noStrike">
                <a:solidFill>
                  <a:srgbClr val="000080"/>
                </a:solidFill>
                <a:latin typeface="Gulimche"/>
                <a:ea typeface="Gulimche"/>
                <a:cs typeface="Gulimche"/>
                <a:sym typeface="Gulimche"/>
              </a:rPr>
              <a:t>in </a:t>
            </a:r>
            <a:r>
              <a:rPr b="0" i="0" lang="ko-KR" sz="16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range(len(krx)):</a:t>
            </a:r>
            <a:br>
              <a:rPr b="0" i="0" lang="ko-KR" sz="16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</a:br>
            <a:r>
              <a:rPr b="0" i="0" lang="ko-KR" sz="16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                code = krx.code.values[idx]</a:t>
            </a:r>
            <a:br>
              <a:rPr b="0" i="0" lang="ko-KR" sz="16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</a:br>
            <a:r>
              <a:rPr b="0" i="0" lang="ko-KR" sz="16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                company = krx.company.values[idx]                </a:t>
            </a:r>
            <a:br>
              <a:rPr b="0" i="0" lang="ko-KR" sz="16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</a:br>
            <a:r>
              <a:rPr b="0" i="0" lang="ko-KR" sz="16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                sql = </a:t>
            </a:r>
            <a:r>
              <a:rPr b="1" i="0" lang="ko-KR" sz="1600" u="none" cap="none" strike="noStrike">
                <a:solidFill>
                  <a:srgbClr val="008080"/>
                </a:solidFill>
                <a:latin typeface="Gulimche"/>
                <a:ea typeface="Gulimche"/>
                <a:cs typeface="Gulimche"/>
                <a:sym typeface="Gulimche"/>
              </a:rPr>
              <a:t>f"REPLACE INTO company_info (code, company, last"</a:t>
            </a:r>
            <a:r>
              <a:rPr b="0" i="0" lang="ko-KR" sz="16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\</a:t>
            </a:r>
            <a:br>
              <a:rPr b="0" i="0" lang="ko-KR" sz="16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</a:br>
            <a:r>
              <a:rPr b="0" i="0" lang="ko-KR" sz="16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                    </a:t>
            </a:r>
            <a:r>
              <a:rPr b="1" i="0" lang="ko-KR" sz="1600" u="none" cap="none" strike="noStrike">
                <a:solidFill>
                  <a:srgbClr val="008080"/>
                </a:solidFill>
                <a:latin typeface="Gulimche"/>
                <a:ea typeface="Gulimche"/>
                <a:cs typeface="Gulimche"/>
                <a:sym typeface="Gulimche"/>
              </a:rPr>
              <a:t>f"_update) VALUES ('</a:t>
            </a:r>
            <a:r>
              <a:rPr b="1" i="0" lang="ko-KR" sz="1600" u="none" cap="none" strike="noStrike">
                <a:solidFill>
                  <a:srgbClr val="000080"/>
                </a:solidFill>
                <a:latin typeface="Gulimche"/>
                <a:ea typeface="Gulimche"/>
                <a:cs typeface="Gulimche"/>
                <a:sym typeface="Gulimche"/>
              </a:rPr>
              <a:t>{</a:t>
            </a:r>
            <a:r>
              <a:rPr b="0" i="0" lang="ko-KR" sz="16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code</a:t>
            </a:r>
            <a:r>
              <a:rPr b="1" i="0" lang="ko-KR" sz="1600" u="none" cap="none" strike="noStrike">
                <a:solidFill>
                  <a:srgbClr val="000080"/>
                </a:solidFill>
                <a:latin typeface="Gulimche"/>
                <a:ea typeface="Gulimche"/>
                <a:cs typeface="Gulimche"/>
                <a:sym typeface="Gulimche"/>
              </a:rPr>
              <a:t>}</a:t>
            </a:r>
            <a:r>
              <a:rPr b="1" i="0" lang="ko-KR" sz="1600" u="none" cap="none" strike="noStrike">
                <a:solidFill>
                  <a:srgbClr val="008080"/>
                </a:solidFill>
                <a:latin typeface="Gulimche"/>
                <a:ea typeface="Gulimche"/>
                <a:cs typeface="Gulimche"/>
                <a:sym typeface="Gulimche"/>
              </a:rPr>
              <a:t>', '</a:t>
            </a:r>
            <a:r>
              <a:rPr b="1" i="0" lang="ko-KR" sz="1600" u="none" cap="none" strike="noStrike">
                <a:solidFill>
                  <a:srgbClr val="000080"/>
                </a:solidFill>
                <a:latin typeface="Gulimche"/>
                <a:ea typeface="Gulimche"/>
                <a:cs typeface="Gulimche"/>
                <a:sym typeface="Gulimche"/>
              </a:rPr>
              <a:t>{</a:t>
            </a:r>
            <a:r>
              <a:rPr b="0" i="0" lang="ko-KR" sz="16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company</a:t>
            </a:r>
            <a:r>
              <a:rPr b="1" i="0" lang="ko-KR" sz="1600" u="none" cap="none" strike="noStrike">
                <a:solidFill>
                  <a:srgbClr val="000080"/>
                </a:solidFill>
                <a:latin typeface="Gulimche"/>
                <a:ea typeface="Gulimche"/>
                <a:cs typeface="Gulimche"/>
                <a:sym typeface="Gulimche"/>
              </a:rPr>
              <a:t>}</a:t>
            </a:r>
            <a:r>
              <a:rPr b="1" i="0" lang="ko-KR" sz="1600" u="none" cap="none" strike="noStrike">
                <a:solidFill>
                  <a:srgbClr val="008080"/>
                </a:solidFill>
                <a:latin typeface="Gulimche"/>
                <a:ea typeface="Gulimche"/>
                <a:cs typeface="Gulimche"/>
                <a:sym typeface="Gulimche"/>
              </a:rPr>
              <a:t>', '</a:t>
            </a:r>
            <a:r>
              <a:rPr b="1" i="0" lang="ko-KR" sz="1600" u="none" cap="none" strike="noStrike">
                <a:solidFill>
                  <a:srgbClr val="000080"/>
                </a:solidFill>
                <a:latin typeface="Gulimche"/>
                <a:ea typeface="Gulimche"/>
                <a:cs typeface="Gulimche"/>
                <a:sym typeface="Gulimche"/>
              </a:rPr>
              <a:t>{</a:t>
            </a:r>
            <a:r>
              <a:rPr b="0" i="0" lang="ko-KR" sz="16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today</a:t>
            </a:r>
            <a:r>
              <a:rPr b="1" i="0" lang="ko-KR" sz="1600" u="none" cap="none" strike="noStrike">
                <a:solidFill>
                  <a:srgbClr val="000080"/>
                </a:solidFill>
                <a:latin typeface="Gulimche"/>
                <a:ea typeface="Gulimche"/>
                <a:cs typeface="Gulimche"/>
                <a:sym typeface="Gulimche"/>
              </a:rPr>
              <a:t>}</a:t>
            </a:r>
            <a:r>
              <a:rPr b="1" i="0" lang="ko-KR" sz="1600" u="none" cap="none" strike="noStrike">
                <a:solidFill>
                  <a:srgbClr val="008080"/>
                </a:solidFill>
                <a:latin typeface="Gulimche"/>
                <a:ea typeface="Gulimche"/>
                <a:cs typeface="Gulimche"/>
                <a:sym typeface="Gulimche"/>
              </a:rPr>
              <a:t>')"</a:t>
            </a:r>
            <a:br>
              <a:rPr b="1" i="0" lang="ko-KR" sz="1600" u="none" cap="none" strike="noStrike">
                <a:solidFill>
                  <a:srgbClr val="008080"/>
                </a:solidFill>
                <a:latin typeface="Gulimche"/>
                <a:ea typeface="Gulimche"/>
                <a:cs typeface="Gulimche"/>
                <a:sym typeface="Gulimche"/>
              </a:rPr>
            </a:br>
            <a:r>
              <a:rPr b="1" i="0" lang="ko-KR" sz="1600" u="none" cap="none" strike="noStrike">
                <a:solidFill>
                  <a:srgbClr val="008080"/>
                </a:solidFill>
                <a:latin typeface="Gulimche"/>
                <a:ea typeface="Gulimche"/>
                <a:cs typeface="Gulimche"/>
                <a:sym typeface="Gulimche"/>
              </a:rPr>
              <a:t>                </a:t>
            </a:r>
            <a:r>
              <a:rPr b="0" i="0" lang="ko-KR" sz="16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curs.execute(sql)</a:t>
            </a:r>
            <a:br>
              <a:rPr b="0" i="0" lang="ko-KR" sz="16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</a:br>
            <a:r>
              <a:rPr b="0" i="0" lang="ko-KR" sz="16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                </a:t>
            </a:r>
            <a:r>
              <a:rPr b="0" i="0" lang="ko-KR" sz="1600" u="none" cap="none" strike="noStrike">
                <a:solidFill>
                  <a:srgbClr val="94558D"/>
                </a:solidFill>
                <a:latin typeface="Gulimche"/>
                <a:ea typeface="Gulimche"/>
                <a:cs typeface="Gulimche"/>
                <a:sym typeface="Gulimche"/>
              </a:rPr>
              <a:t>self</a:t>
            </a:r>
            <a:r>
              <a:rPr b="0" i="0" lang="ko-KR" sz="16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.codes[code] = company</a:t>
            </a:r>
            <a:br>
              <a:rPr b="0" i="0" lang="ko-KR" sz="16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</a:br>
            <a:r>
              <a:rPr b="0" i="0" lang="ko-KR" sz="16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                tmnow = datetime.now().strftime(</a:t>
            </a:r>
            <a:r>
              <a:rPr b="1" i="0" lang="ko-KR" sz="1600" u="none" cap="none" strike="noStrike">
                <a:solidFill>
                  <a:srgbClr val="008000"/>
                </a:solidFill>
                <a:latin typeface="Gulimche"/>
                <a:ea typeface="Gulimche"/>
                <a:cs typeface="Gulimche"/>
                <a:sym typeface="Gulimche"/>
              </a:rPr>
              <a:t>'%Y-%m-%d %H:%M'</a:t>
            </a:r>
            <a:r>
              <a:rPr b="0" i="0" lang="ko-KR" sz="16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)</a:t>
            </a:r>
            <a:br>
              <a:rPr b="0" i="0" lang="ko-KR" sz="16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</a:br>
            <a:r>
              <a:rPr b="0" i="0" lang="ko-KR" sz="16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                </a:t>
            </a:r>
            <a:r>
              <a:rPr b="1" i="0" lang="ko-KR" sz="1600" u="none" cap="none" strike="noStrike">
                <a:solidFill>
                  <a:srgbClr val="000080"/>
                </a:solidFill>
                <a:latin typeface="Gulimche"/>
                <a:ea typeface="Gulimche"/>
                <a:cs typeface="Gulimche"/>
                <a:sym typeface="Gulimche"/>
              </a:rPr>
              <a:t>print</a:t>
            </a:r>
            <a:r>
              <a:rPr b="0" i="0" lang="ko-KR" sz="16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(</a:t>
            </a:r>
            <a:r>
              <a:rPr b="1" i="0" lang="ko-KR" sz="1600" u="none" cap="none" strike="noStrike">
                <a:solidFill>
                  <a:srgbClr val="008080"/>
                </a:solidFill>
                <a:latin typeface="Gulimche"/>
                <a:ea typeface="Gulimche"/>
                <a:cs typeface="Gulimche"/>
                <a:sym typeface="Gulimche"/>
              </a:rPr>
              <a:t>f"[</a:t>
            </a:r>
            <a:r>
              <a:rPr b="1" i="0" lang="ko-KR" sz="1600" u="none" cap="none" strike="noStrike">
                <a:solidFill>
                  <a:srgbClr val="000080"/>
                </a:solidFill>
                <a:latin typeface="Gulimche"/>
                <a:ea typeface="Gulimche"/>
                <a:cs typeface="Gulimche"/>
                <a:sym typeface="Gulimche"/>
              </a:rPr>
              <a:t>{</a:t>
            </a:r>
            <a:r>
              <a:rPr b="0" i="0" lang="ko-KR" sz="16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tmnow</a:t>
            </a:r>
            <a:r>
              <a:rPr b="1" i="0" lang="ko-KR" sz="1600" u="none" cap="none" strike="noStrike">
                <a:solidFill>
                  <a:srgbClr val="000080"/>
                </a:solidFill>
                <a:latin typeface="Gulimche"/>
                <a:ea typeface="Gulimche"/>
                <a:cs typeface="Gulimche"/>
                <a:sym typeface="Gulimche"/>
              </a:rPr>
              <a:t>}</a:t>
            </a:r>
            <a:r>
              <a:rPr b="1" i="0" lang="ko-KR" sz="1600" u="none" cap="none" strike="noStrike">
                <a:solidFill>
                  <a:srgbClr val="008080"/>
                </a:solidFill>
                <a:latin typeface="Gulimche"/>
                <a:ea typeface="Gulimche"/>
                <a:cs typeface="Gulimche"/>
                <a:sym typeface="Gulimche"/>
              </a:rPr>
              <a:t>] #</a:t>
            </a:r>
            <a:r>
              <a:rPr b="1" i="0" lang="ko-KR" sz="1600" u="none" cap="none" strike="noStrike">
                <a:solidFill>
                  <a:srgbClr val="000080"/>
                </a:solidFill>
                <a:latin typeface="Gulimche"/>
                <a:ea typeface="Gulimche"/>
                <a:cs typeface="Gulimche"/>
                <a:sym typeface="Gulimche"/>
              </a:rPr>
              <a:t>{</a:t>
            </a:r>
            <a:r>
              <a:rPr b="0" i="0" lang="ko-KR" sz="16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idx+</a:t>
            </a:r>
            <a:r>
              <a:rPr b="0" i="0" lang="ko-KR" sz="1600" u="none" cap="none" strike="noStrike">
                <a:solidFill>
                  <a:srgbClr val="0000FF"/>
                </a:solidFill>
                <a:latin typeface="Gulimche"/>
                <a:ea typeface="Gulimche"/>
                <a:cs typeface="Gulimche"/>
                <a:sym typeface="Gulimche"/>
              </a:rPr>
              <a:t>1</a:t>
            </a:r>
            <a:r>
              <a:rPr b="1" i="0" lang="ko-KR" sz="1600" u="none" cap="none" strike="noStrike">
                <a:solidFill>
                  <a:srgbClr val="000080"/>
                </a:solidFill>
                <a:latin typeface="Gulimche"/>
                <a:ea typeface="Gulimche"/>
                <a:cs typeface="Gulimche"/>
                <a:sym typeface="Gulimche"/>
              </a:rPr>
              <a:t>:</a:t>
            </a:r>
            <a:r>
              <a:rPr b="1" i="0" lang="ko-KR" sz="1600" u="none" cap="none" strike="noStrike">
                <a:solidFill>
                  <a:srgbClr val="008080"/>
                </a:solidFill>
                <a:latin typeface="Gulimche"/>
                <a:ea typeface="Gulimche"/>
                <a:cs typeface="Gulimche"/>
                <a:sym typeface="Gulimche"/>
              </a:rPr>
              <a:t>04d</a:t>
            </a:r>
            <a:r>
              <a:rPr b="1" i="0" lang="ko-KR" sz="1600" u="none" cap="none" strike="noStrike">
                <a:solidFill>
                  <a:srgbClr val="000080"/>
                </a:solidFill>
                <a:latin typeface="Gulimche"/>
                <a:ea typeface="Gulimche"/>
                <a:cs typeface="Gulimche"/>
                <a:sym typeface="Gulimche"/>
              </a:rPr>
              <a:t>}</a:t>
            </a:r>
            <a:r>
              <a:rPr b="1" i="0" lang="ko-KR" sz="1600" u="none" cap="none" strike="noStrike">
                <a:solidFill>
                  <a:srgbClr val="008080"/>
                </a:solidFill>
                <a:latin typeface="Gulimche"/>
                <a:ea typeface="Gulimche"/>
                <a:cs typeface="Gulimche"/>
                <a:sym typeface="Gulimche"/>
              </a:rPr>
              <a:t> REPLACE INTO company_info "</a:t>
            </a:r>
            <a:r>
              <a:rPr b="0" i="0" lang="ko-KR" sz="16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\</a:t>
            </a:r>
            <a:br>
              <a:rPr b="0" i="0" lang="ko-KR" sz="16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</a:br>
            <a:r>
              <a:rPr b="0" i="0" lang="ko-KR" sz="16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                    </a:t>
            </a:r>
            <a:r>
              <a:rPr b="1" i="0" lang="ko-KR" sz="1600" u="none" cap="none" strike="noStrike">
                <a:solidFill>
                  <a:srgbClr val="008080"/>
                </a:solidFill>
                <a:latin typeface="Gulimche"/>
                <a:ea typeface="Gulimche"/>
                <a:cs typeface="Gulimche"/>
                <a:sym typeface="Gulimche"/>
              </a:rPr>
              <a:t>f"VALUES (</a:t>
            </a:r>
            <a:r>
              <a:rPr b="1" i="0" lang="ko-KR" sz="1600" u="none" cap="none" strike="noStrike">
                <a:solidFill>
                  <a:srgbClr val="000080"/>
                </a:solidFill>
                <a:latin typeface="Gulimche"/>
                <a:ea typeface="Gulimche"/>
                <a:cs typeface="Gulimche"/>
                <a:sym typeface="Gulimche"/>
              </a:rPr>
              <a:t>{</a:t>
            </a:r>
            <a:r>
              <a:rPr b="0" i="0" lang="ko-KR" sz="16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code</a:t>
            </a:r>
            <a:r>
              <a:rPr b="1" i="0" lang="ko-KR" sz="1600" u="none" cap="none" strike="noStrike">
                <a:solidFill>
                  <a:srgbClr val="000080"/>
                </a:solidFill>
                <a:latin typeface="Gulimche"/>
                <a:ea typeface="Gulimche"/>
                <a:cs typeface="Gulimche"/>
                <a:sym typeface="Gulimche"/>
              </a:rPr>
              <a:t>}</a:t>
            </a:r>
            <a:r>
              <a:rPr b="1" i="0" lang="ko-KR" sz="1600" u="none" cap="none" strike="noStrike">
                <a:solidFill>
                  <a:srgbClr val="008080"/>
                </a:solidFill>
                <a:latin typeface="Gulimche"/>
                <a:ea typeface="Gulimche"/>
                <a:cs typeface="Gulimche"/>
                <a:sym typeface="Gulimche"/>
              </a:rPr>
              <a:t>, </a:t>
            </a:r>
            <a:r>
              <a:rPr b="1" i="0" lang="ko-KR" sz="1600" u="none" cap="none" strike="noStrike">
                <a:solidFill>
                  <a:srgbClr val="000080"/>
                </a:solidFill>
                <a:latin typeface="Gulimche"/>
                <a:ea typeface="Gulimche"/>
                <a:cs typeface="Gulimche"/>
                <a:sym typeface="Gulimche"/>
              </a:rPr>
              <a:t>{</a:t>
            </a:r>
            <a:r>
              <a:rPr b="0" i="0" lang="ko-KR" sz="16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company</a:t>
            </a:r>
            <a:r>
              <a:rPr b="1" i="0" lang="ko-KR" sz="1600" u="none" cap="none" strike="noStrike">
                <a:solidFill>
                  <a:srgbClr val="000080"/>
                </a:solidFill>
                <a:latin typeface="Gulimche"/>
                <a:ea typeface="Gulimche"/>
                <a:cs typeface="Gulimche"/>
                <a:sym typeface="Gulimche"/>
              </a:rPr>
              <a:t>}</a:t>
            </a:r>
            <a:r>
              <a:rPr b="1" i="0" lang="ko-KR" sz="1600" u="none" cap="none" strike="noStrike">
                <a:solidFill>
                  <a:srgbClr val="008080"/>
                </a:solidFill>
                <a:latin typeface="Gulimche"/>
                <a:ea typeface="Gulimche"/>
                <a:cs typeface="Gulimche"/>
                <a:sym typeface="Gulimche"/>
              </a:rPr>
              <a:t>, </a:t>
            </a:r>
            <a:r>
              <a:rPr b="1" i="0" lang="ko-KR" sz="1600" u="none" cap="none" strike="noStrike">
                <a:solidFill>
                  <a:srgbClr val="000080"/>
                </a:solidFill>
                <a:latin typeface="Gulimche"/>
                <a:ea typeface="Gulimche"/>
                <a:cs typeface="Gulimche"/>
                <a:sym typeface="Gulimche"/>
              </a:rPr>
              <a:t>{</a:t>
            </a:r>
            <a:r>
              <a:rPr b="0" i="0" lang="ko-KR" sz="16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today</a:t>
            </a:r>
            <a:r>
              <a:rPr b="1" i="0" lang="ko-KR" sz="1600" u="none" cap="none" strike="noStrike">
                <a:solidFill>
                  <a:srgbClr val="000080"/>
                </a:solidFill>
                <a:latin typeface="Gulimche"/>
                <a:ea typeface="Gulimche"/>
                <a:cs typeface="Gulimche"/>
                <a:sym typeface="Gulimche"/>
              </a:rPr>
              <a:t>}</a:t>
            </a:r>
            <a:r>
              <a:rPr b="1" i="0" lang="ko-KR" sz="1600" u="none" cap="none" strike="noStrike">
                <a:solidFill>
                  <a:srgbClr val="008080"/>
                </a:solidFill>
                <a:latin typeface="Gulimche"/>
                <a:ea typeface="Gulimche"/>
                <a:cs typeface="Gulimche"/>
                <a:sym typeface="Gulimche"/>
              </a:rPr>
              <a:t>)"</a:t>
            </a:r>
            <a:r>
              <a:rPr b="0" i="0" lang="ko-KR" sz="16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)</a:t>
            </a:r>
            <a:br>
              <a:rPr b="0" i="0" lang="ko-KR" sz="16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</a:br>
            <a:r>
              <a:rPr b="0" i="0" lang="ko-KR" sz="16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            </a:t>
            </a:r>
            <a:r>
              <a:rPr b="0" i="0" lang="ko-KR" sz="1600" u="none" cap="none" strike="noStrike">
                <a:solidFill>
                  <a:srgbClr val="94558D"/>
                </a:solidFill>
                <a:latin typeface="Gulimche"/>
                <a:ea typeface="Gulimche"/>
                <a:cs typeface="Gulimche"/>
                <a:sym typeface="Gulimche"/>
              </a:rPr>
              <a:t>self</a:t>
            </a:r>
            <a:r>
              <a:rPr b="0" i="0" lang="ko-KR" sz="16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.conn.commit()</a:t>
            </a:r>
            <a:br>
              <a:rPr b="0" i="0" lang="ko-KR" sz="16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</a:br>
            <a:r>
              <a:rPr b="0" i="0" lang="ko-KR" sz="16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            </a:t>
            </a:r>
            <a:r>
              <a:rPr b="1" i="0" lang="ko-KR" sz="1600" u="none" cap="none" strike="noStrike">
                <a:solidFill>
                  <a:srgbClr val="000080"/>
                </a:solidFill>
                <a:latin typeface="Gulimche"/>
                <a:ea typeface="Gulimche"/>
                <a:cs typeface="Gulimche"/>
                <a:sym typeface="Gulimche"/>
              </a:rPr>
              <a:t>print</a:t>
            </a:r>
            <a:r>
              <a:rPr b="0" i="0" lang="ko-KR" sz="16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(</a:t>
            </a:r>
            <a:r>
              <a:rPr b="1" i="0" lang="ko-KR" sz="1600" u="none" cap="none" strike="noStrike">
                <a:solidFill>
                  <a:srgbClr val="008000"/>
                </a:solidFill>
                <a:latin typeface="Gulimche"/>
                <a:ea typeface="Gulimche"/>
                <a:cs typeface="Gulimche"/>
                <a:sym typeface="Gulimche"/>
              </a:rPr>
              <a:t>''</a:t>
            </a:r>
            <a:r>
              <a:rPr b="0" i="0" lang="ko-KR" sz="16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)</a:t>
            </a:r>
            <a:endParaRPr b="0" i="0" sz="1600" u="none" cap="none" strike="noStrike">
              <a:solidFill>
                <a:schemeClr val="dk1"/>
              </a:solidFill>
              <a:latin typeface="Gulimche"/>
              <a:ea typeface="Gulimche"/>
              <a:cs typeface="Gulimche"/>
              <a:sym typeface="Gulimche"/>
            </a:endParaRPr>
          </a:p>
        </p:txBody>
      </p:sp>
      <p:sp>
        <p:nvSpPr>
          <p:cNvPr id="167" name="Google Shape;167;p11"/>
          <p:cNvSpPr txBox="1"/>
          <p:nvPr/>
        </p:nvSpPr>
        <p:spPr>
          <a:xfrm>
            <a:off x="6096000" y="1734357"/>
            <a:ext cx="4312900" cy="4156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-데이터 프레임을 튜플로 change</a:t>
            </a:r>
            <a:endParaRPr i="0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텍스트이(가) 표시된 사진&#10;&#10;자동 생성된 설명" id="172" name="Google Shape;17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599" y="154449"/>
            <a:ext cx="6651775" cy="5105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텍스트이(가) 표시된 사진&#10;&#10;자동 생성된 설명" id="173" name="Google Shape;173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0" y="1598151"/>
            <a:ext cx="6651776" cy="4977403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12"/>
          <p:cNvSpPr/>
          <p:nvPr/>
        </p:nvSpPr>
        <p:spPr>
          <a:xfrm>
            <a:off x="1752600" y="5067300"/>
            <a:ext cx="390525" cy="192549"/>
          </a:xfrm>
          <a:prstGeom prst="ellipse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5" name="Google Shape;175;p12"/>
          <p:cNvSpPr/>
          <p:nvPr/>
        </p:nvSpPr>
        <p:spPr>
          <a:xfrm>
            <a:off x="7714131" y="6241676"/>
            <a:ext cx="390525" cy="192549"/>
          </a:xfrm>
          <a:prstGeom prst="ellipse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6" name="Google Shape;176;p12"/>
          <p:cNvSpPr txBox="1"/>
          <p:nvPr>
            <p:ph type="title"/>
          </p:nvPr>
        </p:nvSpPr>
        <p:spPr>
          <a:xfrm>
            <a:off x="7322331" y="131259"/>
            <a:ext cx="4497597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>
                <a:latin typeface="Arial"/>
                <a:ea typeface="Arial"/>
                <a:cs typeface="Arial"/>
                <a:sym typeface="Arial"/>
              </a:rPr>
              <a:t>DBUpdeater.py 실행 잘 되고,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2"/>
          <p:cNvSpPr txBox="1"/>
          <p:nvPr/>
        </p:nvSpPr>
        <p:spPr>
          <a:xfrm>
            <a:off x="0" y="5401178"/>
            <a:ext cx="64994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실제 DB의 company_info 테이블에 저장되었음.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3"/>
          <p:cNvSpPr txBox="1"/>
          <p:nvPr>
            <p:ph type="title"/>
          </p:nvPr>
        </p:nvSpPr>
        <p:spPr>
          <a:xfrm>
            <a:off x="838200" y="276621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주식 시세 데이터 읽어오기</a:t>
            </a:r>
            <a:endParaRPr/>
          </a:p>
        </p:txBody>
      </p:sp>
      <p:cxnSp>
        <p:nvCxnSpPr>
          <p:cNvPr id="183" name="Google Shape;183;p13"/>
          <p:cNvCxnSpPr/>
          <p:nvPr/>
        </p:nvCxnSpPr>
        <p:spPr>
          <a:xfrm>
            <a:off x="0" y="3910263"/>
            <a:ext cx="12192000" cy="0"/>
          </a:xfrm>
          <a:prstGeom prst="straightConnector1">
            <a:avLst/>
          </a:prstGeom>
          <a:noFill/>
          <a:ln cap="flat" cmpd="sng" w="698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4" name="Google Shape;184;p13"/>
          <p:cNvSpPr/>
          <p:nvPr/>
        </p:nvSpPr>
        <p:spPr>
          <a:xfrm>
            <a:off x="0" y="153575"/>
            <a:ext cx="2422798" cy="504056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4"/>
          <p:cNvSpPr/>
          <p:nvPr/>
        </p:nvSpPr>
        <p:spPr>
          <a:xfrm>
            <a:off x="224117" y="335845"/>
            <a:ext cx="6037230" cy="618630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1200"/>
              <a:buFont typeface="Gulimche"/>
              <a:buNone/>
            </a:pPr>
            <a:r>
              <a:rPr b="1" i="0" lang="ko-KR" sz="1200" u="none" cap="none" strike="noStrike">
                <a:solidFill>
                  <a:srgbClr val="000080"/>
                </a:solidFill>
                <a:latin typeface="Gulimche"/>
                <a:ea typeface="Gulimche"/>
                <a:cs typeface="Gulimche"/>
                <a:sym typeface="Gulimche"/>
              </a:rPr>
              <a:t>def </a:t>
            </a:r>
            <a:r>
              <a:rPr b="0" i="0" lang="ko-KR" sz="12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read_naver(</a:t>
            </a:r>
            <a:r>
              <a:rPr b="0" i="0" lang="ko-KR" sz="1200" u="none" cap="none" strike="noStrike">
                <a:solidFill>
                  <a:srgbClr val="94558D"/>
                </a:solidFill>
                <a:latin typeface="Gulimche"/>
                <a:ea typeface="Gulimche"/>
                <a:cs typeface="Gulimche"/>
                <a:sym typeface="Gulimche"/>
              </a:rPr>
              <a:t>self</a:t>
            </a:r>
            <a:r>
              <a:rPr b="0" i="0" lang="ko-KR" sz="12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, code, company, pages_to_fetch):</a:t>
            </a:r>
            <a:br>
              <a:rPr b="0" i="0" lang="ko-KR" sz="12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</a:br>
            <a:r>
              <a:rPr b="0" i="0" lang="ko-KR" sz="12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    </a:t>
            </a:r>
            <a:r>
              <a:rPr b="0" i="1" lang="ko-KR" sz="1200" u="none" cap="none" strike="noStrike">
                <a:solidFill>
                  <a:srgbClr val="808080"/>
                </a:solidFill>
                <a:latin typeface="Gulimche"/>
                <a:ea typeface="Gulimche"/>
                <a:cs typeface="Gulimche"/>
                <a:sym typeface="Gulimche"/>
              </a:rPr>
              <a:t>"""네이버에서 주식 시세를 읽어서 데이터프레임으로 반환"""</a:t>
            </a:r>
            <a:br>
              <a:rPr b="0" i="1" lang="ko-KR" sz="1200" u="none" cap="none" strike="noStrike">
                <a:solidFill>
                  <a:srgbClr val="808080"/>
                </a:solidFill>
                <a:latin typeface="Gulimche"/>
                <a:ea typeface="Gulimche"/>
                <a:cs typeface="Gulimche"/>
                <a:sym typeface="Gulimche"/>
              </a:rPr>
            </a:br>
            <a:r>
              <a:rPr b="0" i="1" lang="ko-KR" sz="1200" u="none" cap="none" strike="noStrike">
                <a:solidFill>
                  <a:srgbClr val="808080"/>
                </a:solidFill>
                <a:latin typeface="Gulimche"/>
                <a:ea typeface="Gulimche"/>
                <a:cs typeface="Gulimche"/>
                <a:sym typeface="Gulimche"/>
              </a:rPr>
              <a:t>    </a:t>
            </a:r>
            <a:r>
              <a:rPr b="1" i="0" lang="ko-KR" sz="1200" u="none" cap="none" strike="noStrike">
                <a:solidFill>
                  <a:srgbClr val="000080"/>
                </a:solidFill>
                <a:latin typeface="Gulimche"/>
                <a:ea typeface="Gulimche"/>
                <a:cs typeface="Gulimche"/>
                <a:sym typeface="Gulimche"/>
              </a:rPr>
              <a:t>try</a:t>
            </a:r>
            <a:r>
              <a:rPr b="0" i="0" lang="ko-KR" sz="12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:</a:t>
            </a:r>
            <a:br>
              <a:rPr b="0" i="0" lang="ko-KR" sz="12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</a:br>
            <a:r>
              <a:rPr b="0" i="0" lang="ko-KR" sz="12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        url = </a:t>
            </a:r>
            <a:r>
              <a:rPr b="1" i="0" lang="ko-KR" sz="1200" u="none" cap="none" strike="noStrike">
                <a:solidFill>
                  <a:srgbClr val="008080"/>
                </a:solidFill>
                <a:latin typeface="Gulimche"/>
                <a:ea typeface="Gulimche"/>
                <a:cs typeface="Gulimche"/>
                <a:sym typeface="Gulimche"/>
              </a:rPr>
              <a:t>f"http://finance.naver.com/item/sise_day.nhn?code=</a:t>
            </a:r>
            <a:r>
              <a:rPr b="1" i="0" lang="ko-KR" sz="1200" u="none" cap="none" strike="noStrike">
                <a:solidFill>
                  <a:srgbClr val="000080"/>
                </a:solidFill>
                <a:latin typeface="Gulimche"/>
                <a:ea typeface="Gulimche"/>
                <a:cs typeface="Gulimche"/>
                <a:sym typeface="Gulimche"/>
              </a:rPr>
              <a:t>{</a:t>
            </a:r>
            <a:r>
              <a:rPr b="0" i="0" lang="ko-KR" sz="12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code</a:t>
            </a:r>
            <a:r>
              <a:rPr b="1" i="0" lang="ko-KR" sz="1200" u="none" cap="none" strike="noStrike">
                <a:solidFill>
                  <a:srgbClr val="000080"/>
                </a:solidFill>
                <a:latin typeface="Gulimche"/>
                <a:ea typeface="Gulimche"/>
                <a:cs typeface="Gulimche"/>
                <a:sym typeface="Gulimche"/>
              </a:rPr>
              <a:t>}</a:t>
            </a:r>
            <a:r>
              <a:rPr b="1" i="0" lang="ko-KR" sz="1200" u="none" cap="none" strike="noStrike">
                <a:solidFill>
                  <a:srgbClr val="008080"/>
                </a:solidFill>
                <a:latin typeface="Gulimche"/>
                <a:ea typeface="Gulimche"/>
                <a:cs typeface="Gulimche"/>
                <a:sym typeface="Gulimche"/>
              </a:rPr>
              <a:t>"</a:t>
            </a:r>
            <a:br>
              <a:rPr b="1" i="0" lang="ko-KR" sz="1200" u="none" cap="none" strike="noStrike">
                <a:solidFill>
                  <a:srgbClr val="008080"/>
                </a:solidFill>
                <a:latin typeface="Gulimche"/>
                <a:ea typeface="Gulimche"/>
                <a:cs typeface="Gulimche"/>
                <a:sym typeface="Gulimche"/>
              </a:rPr>
            </a:br>
            <a:r>
              <a:rPr b="1" i="0" lang="ko-KR" sz="1200" u="none" cap="none" strike="noStrike">
                <a:solidFill>
                  <a:srgbClr val="008080"/>
                </a:solidFill>
                <a:latin typeface="Gulimche"/>
                <a:ea typeface="Gulimche"/>
                <a:cs typeface="Gulimche"/>
                <a:sym typeface="Gulimche"/>
              </a:rPr>
              <a:t>        </a:t>
            </a:r>
            <a:r>
              <a:rPr b="1" i="0" lang="ko-KR" sz="1200" u="none" cap="none" strike="noStrike">
                <a:solidFill>
                  <a:srgbClr val="000080"/>
                </a:solidFill>
                <a:latin typeface="Gulimche"/>
                <a:ea typeface="Gulimche"/>
                <a:cs typeface="Gulimche"/>
                <a:sym typeface="Gulimche"/>
              </a:rPr>
              <a:t>with </a:t>
            </a:r>
            <a:r>
              <a:rPr b="0" i="0" lang="ko-KR" sz="12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urlopen(url) </a:t>
            </a:r>
            <a:r>
              <a:rPr b="1" i="0" lang="ko-KR" sz="1200" u="none" cap="none" strike="noStrike">
                <a:solidFill>
                  <a:srgbClr val="000080"/>
                </a:solidFill>
                <a:latin typeface="Gulimche"/>
                <a:ea typeface="Gulimche"/>
                <a:cs typeface="Gulimche"/>
                <a:sym typeface="Gulimche"/>
              </a:rPr>
              <a:t>as </a:t>
            </a:r>
            <a:r>
              <a:rPr b="0" i="0" lang="ko-KR" sz="12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doc:</a:t>
            </a:r>
            <a:br>
              <a:rPr b="0" i="0" lang="ko-KR" sz="12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</a:br>
            <a:r>
              <a:rPr b="0" i="0" lang="ko-KR" sz="12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            </a:t>
            </a:r>
            <a:r>
              <a:rPr b="1" i="0" lang="ko-KR" sz="1200" u="none" cap="none" strike="noStrike">
                <a:solidFill>
                  <a:srgbClr val="000080"/>
                </a:solidFill>
                <a:latin typeface="Gulimche"/>
                <a:ea typeface="Gulimche"/>
                <a:cs typeface="Gulimche"/>
                <a:sym typeface="Gulimche"/>
              </a:rPr>
              <a:t>if </a:t>
            </a:r>
            <a:r>
              <a:rPr b="0" i="0" lang="ko-KR" sz="12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doc </a:t>
            </a:r>
            <a:r>
              <a:rPr b="1" i="0" lang="ko-KR" sz="1200" u="none" cap="none" strike="noStrike">
                <a:solidFill>
                  <a:srgbClr val="000080"/>
                </a:solidFill>
                <a:latin typeface="Gulimche"/>
                <a:ea typeface="Gulimche"/>
                <a:cs typeface="Gulimche"/>
                <a:sym typeface="Gulimche"/>
              </a:rPr>
              <a:t>is None</a:t>
            </a:r>
            <a:r>
              <a:rPr b="0" i="0" lang="ko-KR" sz="12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:</a:t>
            </a:r>
            <a:br>
              <a:rPr b="0" i="0" lang="ko-KR" sz="12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</a:br>
            <a:r>
              <a:rPr b="0" i="0" lang="ko-KR" sz="12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                </a:t>
            </a:r>
            <a:r>
              <a:rPr b="1" i="0" lang="ko-KR" sz="1200" u="none" cap="none" strike="noStrike">
                <a:solidFill>
                  <a:srgbClr val="000080"/>
                </a:solidFill>
                <a:latin typeface="Gulimche"/>
                <a:ea typeface="Gulimche"/>
                <a:cs typeface="Gulimche"/>
                <a:sym typeface="Gulimche"/>
              </a:rPr>
              <a:t>return None</a:t>
            </a:r>
            <a:br>
              <a:rPr b="1" i="0" lang="ko-KR" sz="1200" u="none" cap="none" strike="noStrike">
                <a:solidFill>
                  <a:srgbClr val="000080"/>
                </a:solidFill>
                <a:latin typeface="Gulimche"/>
                <a:ea typeface="Gulimche"/>
                <a:cs typeface="Gulimche"/>
                <a:sym typeface="Gulimche"/>
              </a:rPr>
            </a:br>
            <a:r>
              <a:rPr b="1" i="0" lang="ko-KR" sz="1200" u="none" cap="none" strike="noStrike">
                <a:solidFill>
                  <a:srgbClr val="000080"/>
                </a:solidFill>
                <a:latin typeface="Gulimche"/>
                <a:ea typeface="Gulimche"/>
                <a:cs typeface="Gulimche"/>
                <a:sym typeface="Gulimche"/>
              </a:rPr>
              <a:t>            </a:t>
            </a:r>
            <a:r>
              <a:rPr b="0" i="0" lang="ko-KR" sz="12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html = BeautifulSoup(doc, </a:t>
            </a:r>
            <a:r>
              <a:rPr b="1" i="0" lang="ko-KR" sz="1200" u="none" cap="none" strike="noStrike">
                <a:solidFill>
                  <a:srgbClr val="008080"/>
                </a:solidFill>
                <a:latin typeface="Gulimche"/>
                <a:ea typeface="Gulimche"/>
                <a:cs typeface="Gulimche"/>
                <a:sym typeface="Gulimche"/>
              </a:rPr>
              <a:t>"lxml"</a:t>
            </a:r>
            <a:r>
              <a:rPr b="0" i="0" lang="ko-KR" sz="12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)</a:t>
            </a:r>
            <a:br>
              <a:rPr b="0" i="0" lang="ko-KR" sz="12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</a:br>
            <a:r>
              <a:rPr b="0" i="0" lang="ko-KR" sz="12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            pgrr = html.find(</a:t>
            </a:r>
            <a:r>
              <a:rPr b="1" i="0" lang="ko-KR" sz="1200" u="none" cap="none" strike="noStrike">
                <a:solidFill>
                  <a:srgbClr val="008080"/>
                </a:solidFill>
                <a:latin typeface="Gulimche"/>
                <a:ea typeface="Gulimche"/>
                <a:cs typeface="Gulimche"/>
                <a:sym typeface="Gulimche"/>
              </a:rPr>
              <a:t>"td"</a:t>
            </a:r>
            <a:r>
              <a:rPr b="0" i="0" lang="ko-KR" sz="12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, </a:t>
            </a:r>
            <a:r>
              <a:rPr b="0" i="0" lang="ko-KR" sz="1200" u="none" cap="none" strike="noStrike">
                <a:solidFill>
                  <a:srgbClr val="660099"/>
                </a:solidFill>
                <a:latin typeface="Gulimche"/>
                <a:ea typeface="Gulimche"/>
                <a:cs typeface="Gulimche"/>
                <a:sym typeface="Gulimche"/>
              </a:rPr>
              <a:t>class_</a:t>
            </a:r>
            <a:r>
              <a:rPr b="0" i="0" lang="ko-KR" sz="12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=</a:t>
            </a:r>
            <a:r>
              <a:rPr b="1" i="0" lang="ko-KR" sz="1200" u="none" cap="none" strike="noStrike">
                <a:solidFill>
                  <a:srgbClr val="008080"/>
                </a:solidFill>
                <a:latin typeface="Gulimche"/>
                <a:ea typeface="Gulimche"/>
                <a:cs typeface="Gulimche"/>
                <a:sym typeface="Gulimche"/>
              </a:rPr>
              <a:t>"pgRR"</a:t>
            </a:r>
            <a:r>
              <a:rPr b="0" i="0" lang="ko-KR" sz="12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)</a:t>
            </a:r>
            <a:br>
              <a:rPr b="0" i="0" lang="ko-KR" sz="12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</a:br>
            <a:r>
              <a:rPr b="0" i="0" lang="ko-KR" sz="12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            </a:t>
            </a:r>
            <a:r>
              <a:rPr b="1" i="0" lang="ko-KR" sz="1200" u="none" cap="none" strike="noStrike">
                <a:solidFill>
                  <a:srgbClr val="000080"/>
                </a:solidFill>
                <a:latin typeface="Gulimche"/>
                <a:ea typeface="Gulimche"/>
                <a:cs typeface="Gulimche"/>
                <a:sym typeface="Gulimche"/>
              </a:rPr>
              <a:t>if </a:t>
            </a:r>
            <a:r>
              <a:rPr b="0" i="0" lang="ko-KR" sz="12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pgrr </a:t>
            </a:r>
            <a:r>
              <a:rPr b="1" i="0" lang="ko-KR" sz="1200" u="none" cap="none" strike="noStrike">
                <a:solidFill>
                  <a:srgbClr val="000080"/>
                </a:solidFill>
                <a:latin typeface="Gulimche"/>
                <a:ea typeface="Gulimche"/>
                <a:cs typeface="Gulimche"/>
                <a:sym typeface="Gulimche"/>
              </a:rPr>
              <a:t>is None</a:t>
            </a:r>
            <a:r>
              <a:rPr b="0" i="0" lang="ko-KR" sz="12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:</a:t>
            </a:r>
            <a:br>
              <a:rPr b="0" i="0" lang="ko-KR" sz="12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</a:br>
            <a:r>
              <a:rPr b="0" i="0" lang="ko-KR" sz="12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                </a:t>
            </a:r>
            <a:r>
              <a:rPr b="1" i="0" lang="ko-KR" sz="1200" u="none" cap="none" strike="noStrike">
                <a:solidFill>
                  <a:srgbClr val="000080"/>
                </a:solidFill>
                <a:latin typeface="Gulimche"/>
                <a:ea typeface="Gulimche"/>
                <a:cs typeface="Gulimche"/>
                <a:sym typeface="Gulimche"/>
              </a:rPr>
              <a:t>return None</a:t>
            </a:r>
            <a:endParaRPr b="1" i="0" sz="1200" u="none" cap="none" strike="noStrike">
              <a:solidFill>
                <a:srgbClr val="000080"/>
              </a:solidFill>
              <a:latin typeface="Gulimche"/>
              <a:ea typeface="Gulimche"/>
              <a:cs typeface="Gulimche"/>
              <a:sym typeface="Gulimch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1200"/>
              <a:buFont typeface="Gulimche"/>
              <a:buNone/>
            </a:pPr>
            <a:br>
              <a:rPr b="1" i="0" lang="ko-KR" sz="1200" u="none" cap="none" strike="noStrike">
                <a:solidFill>
                  <a:srgbClr val="000080"/>
                </a:solidFill>
                <a:latin typeface="Gulimche"/>
                <a:ea typeface="Gulimche"/>
                <a:cs typeface="Gulimche"/>
                <a:sym typeface="Gulimche"/>
              </a:rPr>
            </a:br>
            <a:r>
              <a:rPr b="1" i="0" lang="ko-KR" sz="1200" u="none" cap="none" strike="noStrike">
                <a:solidFill>
                  <a:srgbClr val="000080"/>
                </a:solidFill>
                <a:latin typeface="Gulimche"/>
                <a:ea typeface="Gulimche"/>
                <a:cs typeface="Gulimche"/>
                <a:sym typeface="Gulimche"/>
              </a:rPr>
              <a:t>            </a:t>
            </a:r>
            <a:r>
              <a:rPr b="0" i="0" lang="ko-KR" sz="12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s = </a:t>
            </a:r>
            <a:r>
              <a:rPr b="0" i="0" lang="ko-KR" sz="1200" u="none" cap="none" strike="noStrike">
                <a:solidFill>
                  <a:srgbClr val="000080"/>
                </a:solidFill>
                <a:latin typeface="Gulimche"/>
                <a:ea typeface="Gulimche"/>
                <a:cs typeface="Gulimche"/>
                <a:sym typeface="Gulimche"/>
              </a:rPr>
              <a:t>str</a:t>
            </a:r>
            <a:r>
              <a:rPr b="0" i="0" lang="ko-KR" sz="12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(pgrr.a[</a:t>
            </a:r>
            <a:r>
              <a:rPr b="1" i="0" lang="ko-KR" sz="1200" u="none" cap="none" strike="noStrike">
                <a:solidFill>
                  <a:srgbClr val="008080"/>
                </a:solidFill>
                <a:latin typeface="Gulimche"/>
                <a:ea typeface="Gulimche"/>
                <a:cs typeface="Gulimche"/>
                <a:sym typeface="Gulimche"/>
              </a:rPr>
              <a:t>"href"</a:t>
            </a:r>
            <a:r>
              <a:rPr b="0" i="0" lang="ko-KR" sz="12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]).split(</a:t>
            </a:r>
            <a:r>
              <a:rPr b="1" i="0" lang="ko-KR" sz="1200" u="none" cap="none" strike="noStrike">
                <a:solidFill>
                  <a:srgbClr val="008080"/>
                </a:solidFill>
                <a:latin typeface="Gulimche"/>
                <a:ea typeface="Gulimche"/>
                <a:cs typeface="Gulimche"/>
                <a:sym typeface="Gulimche"/>
              </a:rPr>
              <a:t>'='</a:t>
            </a:r>
            <a:r>
              <a:rPr b="0" i="0" lang="ko-KR" sz="12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)</a:t>
            </a:r>
            <a:br>
              <a:rPr b="0" i="0" lang="ko-KR" sz="12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</a:br>
            <a:r>
              <a:rPr b="0" i="0" lang="ko-KR" sz="12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            lastpage = s[-</a:t>
            </a:r>
            <a:r>
              <a:rPr b="0" i="0" lang="ko-KR" sz="1200" u="none" cap="none" strike="noStrike">
                <a:solidFill>
                  <a:srgbClr val="0000FF"/>
                </a:solidFill>
                <a:latin typeface="Gulimche"/>
                <a:ea typeface="Gulimche"/>
                <a:cs typeface="Gulimche"/>
                <a:sym typeface="Gulimche"/>
              </a:rPr>
              <a:t>1</a:t>
            </a:r>
            <a:r>
              <a:rPr b="0" i="0" lang="ko-KR" sz="12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] </a:t>
            </a:r>
            <a:br>
              <a:rPr b="0" i="0" lang="ko-KR" sz="12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</a:br>
            <a:r>
              <a:rPr b="0" i="0" lang="ko-KR" sz="12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        df = pd.DataFrame()</a:t>
            </a:r>
            <a:br>
              <a:rPr b="0" i="0" lang="ko-KR" sz="12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</a:br>
            <a:r>
              <a:rPr b="0" i="0" lang="ko-KR" sz="12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        pages = </a:t>
            </a:r>
            <a:r>
              <a:rPr b="0" i="0" lang="ko-KR" sz="1200" u="none" cap="none" strike="noStrike">
                <a:solidFill>
                  <a:srgbClr val="000080"/>
                </a:solidFill>
                <a:latin typeface="Gulimche"/>
                <a:ea typeface="Gulimche"/>
                <a:cs typeface="Gulimche"/>
                <a:sym typeface="Gulimche"/>
              </a:rPr>
              <a:t>min</a:t>
            </a:r>
            <a:r>
              <a:rPr b="0" i="0" lang="ko-KR" sz="12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(</a:t>
            </a:r>
            <a:r>
              <a:rPr b="0" i="0" lang="ko-KR" sz="1200" u="none" cap="none" strike="noStrike">
                <a:solidFill>
                  <a:srgbClr val="000080"/>
                </a:solidFill>
                <a:latin typeface="Gulimche"/>
                <a:ea typeface="Gulimche"/>
                <a:cs typeface="Gulimche"/>
                <a:sym typeface="Gulimche"/>
              </a:rPr>
              <a:t>int</a:t>
            </a:r>
            <a:r>
              <a:rPr b="0" i="0" lang="ko-KR" sz="12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(lastpage), pages_to_fetch)</a:t>
            </a:r>
            <a:br>
              <a:rPr b="0" i="0" lang="ko-KR" sz="12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</a:br>
            <a:r>
              <a:rPr b="0" i="0" lang="ko-KR" sz="12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        </a:t>
            </a:r>
            <a:r>
              <a:rPr b="1" i="0" lang="ko-KR" sz="1200" u="none" cap="none" strike="noStrike">
                <a:solidFill>
                  <a:srgbClr val="000080"/>
                </a:solidFill>
                <a:latin typeface="Gulimche"/>
                <a:ea typeface="Gulimche"/>
                <a:cs typeface="Gulimche"/>
                <a:sym typeface="Gulimche"/>
              </a:rPr>
              <a:t>for </a:t>
            </a:r>
            <a:r>
              <a:rPr b="0" i="0" lang="ko-KR" sz="12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page </a:t>
            </a:r>
            <a:r>
              <a:rPr b="1" i="0" lang="ko-KR" sz="1200" u="none" cap="none" strike="noStrike">
                <a:solidFill>
                  <a:srgbClr val="000080"/>
                </a:solidFill>
                <a:latin typeface="Gulimche"/>
                <a:ea typeface="Gulimche"/>
                <a:cs typeface="Gulimche"/>
                <a:sym typeface="Gulimche"/>
              </a:rPr>
              <a:t>in </a:t>
            </a:r>
            <a:r>
              <a:rPr b="0" i="0" lang="ko-KR" sz="1200" u="none" cap="none" strike="noStrike">
                <a:solidFill>
                  <a:srgbClr val="000080"/>
                </a:solidFill>
                <a:latin typeface="Gulimche"/>
                <a:ea typeface="Gulimche"/>
                <a:cs typeface="Gulimche"/>
                <a:sym typeface="Gulimche"/>
              </a:rPr>
              <a:t>range</a:t>
            </a:r>
            <a:r>
              <a:rPr b="0" i="0" lang="ko-KR" sz="12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(</a:t>
            </a:r>
            <a:r>
              <a:rPr b="0" i="0" lang="ko-KR" sz="1200" u="none" cap="none" strike="noStrike">
                <a:solidFill>
                  <a:srgbClr val="0000FF"/>
                </a:solidFill>
                <a:latin typeface="Gulimche"/>
                <a:ea typeface="Gulimche"/>
                <a:cs typeface="Gulimche"/>
                <a:sym typeface="Gulimche"/>
              </a:rPr>
              <a:t>1</a:t>
            </a:r>
            <a:r>
              <a:rPr b="0" i="0" lang="ko-KR" sz="12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, pages + </a:t>
            </a:r>
            <a:r>
              <a:rPr b="0" i="0" lang="ko-KR" sz="1200" u="none" cap="none" strike="noStrike">
                <a:solidFill>
                  <a:srgbClr val="0000FF"/>
                </a:solidFill>
                <a:latin typeface="Gulimche"/>
                <a:ea typeface="Gulimche"/>
                <a:cs typeface="Gulimche"/>
                <a:sym typeface="Gulimche"/>
              </a:rPr>
              <a:t>1</a:t>
            </a:r>
            <a:r>
              <a:rPr b="0" i="0" lang="ko-KR" sz="12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):</a:t>
            </a:r>
            <a:br>
              <a:rPr b="0" i="0" lang="ko-KR" sz="12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</a:br>
            <a:r>
              <a:rPr b="0" i="0" lang="ko-KR" sz="12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            pg_url = </a:t>
            </a:r>
            <a:r>
              <a:rPr b="1" i="0" lang="ko-KR" sz="1200" u="none" cap="none" strike="noStrike">
                <a:solidFill>
                  <a:srgbClr val="008080"/>
                </a:solidFill>
                <a:latin typeface="Gulimche"/>
                <a:ea typeface="Gulimche"/>
                <a:cs typeface="Gulimche"/>
                <a:sym typeface="Gulimche"/>
              </a:rPr>
              <a:t>'{}&amp;page={}'</a:t>
            </a:r>
            <a:r>
              <a:rPr b="0" i="0" lang="ko-KR" sz="12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.format(url, page)</a:t>
            </a:r>
            <a:br>
              <a:rPr b="0" i="0" lang="ko-KR" sz="12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</a:br>
            <a:r>
              <a:rPr b="0" i="0" lang="ko-KR" sz="12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            df = df.append(pd.read_html(pg_url, </a:t>
            </a:r>
            <a:r>
              <a:rPr b="0" i="0" lang="ko-KR" sz="1200" u="none" cap="none" strike="noStrike">
                <a:solidFill>
                  <a:srgbClr val="660099"/>
                </a:solidFill>
                <a:latin typeface="Gulimche"/>
                <a:ea typeface="Gulimche"/>
                <a:cs typeface="Gulimche"/>
                <a:sym typeface="Gulimche"/>
              </a:rPr>
              <a:t>header</a:t>
            </a:r>
            <a:r>
              <a:rPr b="0" i="0" lang="ko-KR" sz="12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=</a:t>
            </a:r>
            <a:r>
              <a:rPr b="0" i="0" lang="ko-KR" sz="1200" u="none" cap="none" strike="noStrike">
                <a:solidFill>
                  <a:srgbClr val="0000FF"/>
                </a:solidFill>
                <a:latin typeface="Gulimche"/>
                <a:ea typeface="Gulimche"/>
                <a:cs typeface="Gulimche"/>
                <a:sym typeface="Gulimche"/>
              </a:rPr>
              <a:t>0</a:t>
            </a:r>
            <a:r>
              <a:rPr b="0" i="0" lang="ko-KR" sz="12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)[</a:t>
            </a:r>
            <a:r>
              <a:rPr b="0" i="0" lang="ko-KR" sz="1200" u="none" cap="none" strike="noStrike">
                <a:solidFill>
                  <a:srgbClr val="0000FF"/>
                </a:solidFill>
                <a:latin typeface="Gulimche"/>
                <a:ea typeface="Gulimche"/>
                <a:cs typeface="Gulimche"/>
                <a:sym typeface="Gulimche"/>
              </a:rPr>
              <a:t>0</a:t>
            </a:r>
            <a:r>
              <a:rPr b="0" i="0" lang="ko-KR" sz="12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])</a:t>
            </a:r>
            <a:br>
              <a:rPr b="0" i="0" lang="ko-KR" sz="12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</a:br>
            <a:r>
              <a:rPr b="0" i="0" lang="ko-KR" sz="12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            tmnow = datetime.now().strftime(</a:t>
            </a:r>
            <a:r>
              <a:rPr b="1" i="0" lang="ko-KR" sz="1200" u="none" cap="none" strike="noStrike">
                <a:solidFill>
                  <a:srgbClr val="008080"/>
                </a:solidFill>
                <a:latin typeface="Gulimche"/>
                <a:ea typeface="Gulimche"/>
                <a:cs typeface="Gulimche"/>
                <a:sym typeface="Gulimche"/>
              </a:rPr>
              <a:t>'%Y-%m-%d %H:%M'</a:t>
            </a:r>
            <a:r>
              <a:rPr b="0" i="0" lang="ko-KR" sz="12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)</a:t>
            </a:r>
            <a:br>
              <a:rPr b="0" i="0" lang="ko-KR" sz="12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</a:br>
            <a:r>
              <a:rPr b="0" i="0" lang="ko-KR" sz="12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            </a:t>
            </a:r>
            <a:r>
              <a:rPr b="0" i="0" lang="ko-KR" sz="1200" u="none" cap="none" strike="noStrike">
                <a:solidFill>
                  <a:srgbClr val="000080"/>
                </a:solidFill>
                <a:latin typeface="Gulimche"/>
                <a:ea typeface="Gulimche"/>
                <a:cs typeface="Gulimche"/>
                <a:sym typeface="Gulimche"/>
              </a:rPr>
              <a:t>print</a:t>
            </a:r>
            <a:r>
              <a:rPr b="0" i="0" lang="ko-KR" sz="12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(</a:t>
            </a:r>
            <a:r>
              <a:rPr b="1" i="0" lang="ko-KR" sz="1200" u="none" cap="none" strike="noStrike">
                <a:solidFill>
                  <a:srgbClr val="008080"/>
                </a:solidFill>
                <a:latin typeface="Gulimche"/>
                <a:ea typeface="Gulimche"/>
                <a:cs typeface="Gulimche"/>
                <a:sym typeface="Gulimche"/>
              </a:rPr>
              <a:t>'[{}] {} ({}) : {:04d}/{:04d} pages are downloading...'</a:t>
            </a:r>
            <a:r>
              <a:rPr b="0" i="0" lang="ko-KR" sz="12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.</a:t>
            </a:r>
            <a:br>
              <a:rPr b="0" i="0" lang="ko-KR" sz="12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</a:br>
            <a:r>
              <a:rPr b="0" i="0" lang="ko-KR" sz="12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                format(tmnow, company, code, page, pages), </a:t>
            </a:r>
            <a:r>
              <a:rPr b="0" i="0" lang="ko-KR" sz="1200" u="none" cap="none" strike="noStrike">
                <a:solidFill>
                  <a:srgbClr val="660099"/>
                </a:solidFill>
                <a:latin typeface="Gulimche"/>
                <a:ea typeface="Gulimche"/>
                <a:cs typeface="Gulimche"/>
                <a:sym typeface="Gulimche"/>
              </a:rPr>
              <a:t>end</a:t>
            </a:r>
            <a:r>
              <a:rPr b="0" i="0" lang="ko-KR" sz="12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=</a:t>
            </a:r>
            <a:r>
              <a:rPr b="1" i="0" lang="ko-KR" sz="1200" u="none" cap="none" strike="noStrike">
                <a:solidFill>
                  <a:srgbClr val="008080"/>
                </a:solidFill>
                <a:latin typeface="Gulimche"/>
                <a:ea typeface="Gulimche"/>
                <a:cs typeface="Gulimche"/>
                <a:sym typeface="Gulimche"/>
              </a:rPr>
              <a:t>"</a:t>
            </a:r>
            <a:r>
              <a:rPr b="1" i="0" lang="ko-KR" sz="1200" u="none" cap="none" strike="noStrike">
                <a:solidFill>
                  <a:srgbClr val="000080"/>
                </a:solidFill>
                <a:latin typeface="Gulimche"/>
                <a:ea typeface="Gulimche"/>
                <a:cs typeface="Gulimche"/>
                <a:sym typeface="Gulimche"/>
              </a:rPr>
              <a:t>\r</a:t>
            </a:r>
            <a:r>
              <a:rPr b="1" i="0" lang="ko-KR" sz="1200" u="none" cap="none" strike="noStrike">
                <a:solidFill>
                  <a:srgbClr val="008080"/>
                </a:solidFill>
                <a:latin typeface="Gulimche"/>
                <a:ea typeface="Gulimche"/>
                <a:cs typeface="Gulimche"/>
                <a:sym typeface="Gulimche"/>
              </a:rPr>
              <a:t>"</a:t>
            </a:r>
            <a:r>
              <a:rPr b="0" i="0" lang="ko-KR" sz="12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)</a:t>
            </a:r>
            <a:br>
              <a:rPr b="0" i="0" lang="ko-KR" sz="12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</a:br>
            <a:r>
              <a:rPr b="0" i="0" lang="ko-KR" sz="12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        df = df.rename(</a:t>
            </a:r>
            <a:r>
              <a:rPr b="0" i="0" lang="ko-KR" sz="1200" u="none" cap="none" strike="noStrike">
                <a:solidFill>
                  <a:srgbClr val="660099"/>
                </a:solidFill>
                <a:latin typeface="Gulimche"/>
                <a:ea typeface="Gulimche"/>
                <a:cs typeface="Gulimche"/>
                <a:sym typeface="Gulimche"/>
              </a:rPr>
              <a:t>columns</a:t>
            </a:r>
            <a:r>
              <a:rPr b="0" i="0" lang="ko-KR" sz="12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={</a:t>
            </a:r>
            <a:r>
              <a:rPr b="1" i="0" lang="ko-KR" sz="1200" u="none" cap="none" strike="noStrike">
                <a:solidFill>
                  <a:srgbClr val="008080"/>
                </a:solidFill>
                <a:latin typeface="Gulimche"/>
                <a:ea typeface="Gulimche"/>
                <a:cs typeface="Gulimche"/>
                <a:sym typeface="Gulimche"/>
              </a:rPr>
              <a:t>'날짜'</a:t>
            </a:r>
            <a:r>
              <a:rPr b="0" i="0" lang="ko-KR" sz="12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:</a:t>
            </a:r>
            <a:r>
              <a:rPr b="1" i="0" lang="ko-KR" sz="1200" u="none" cap="none" strike="noStrike">
                <a:solidFill>
                  <a:srgbClr val="008080"/>
                </a:solidFill>
                <a:latin typeface="Gulimche"/>
                <a:ea typeface="Gulimche"/>
                <a:cs typeface="Gulimche"/>
                <a:sym typeface="Gulimche"/>
              </a:rPr>
              <a:t>'date'</a:t>
            </a:r>
            <a:r>
              <a:rPr b="0" i="0" lang="ko-KR" sz="12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,</a:t>
            </a:r>
            <a:r>
              <a:rPr b="1" i="0" lang="ko-KR" sz="1200" u="none" cap="none" strike="noStrike">
                <a:solidFill>
                  <a:srgbClr val="008080"/>
                </a:solidFill>
                <a:latin typeface="Gulimche"/>
                <a:ea typeface="Gulimche"/>
                <a:cs typeface="Gulimche"/>
                <a:sym typeface="Gulimche"/>
              </a:rPr>
              <a:t>'종가'</a:t>
            </a:r>
            <a:r>
              <a:rPr b="0" i="0" lang="ko-KR" sz="12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:</a:t>
            </a:r>
            <a:r>
              <a:rPr b="1" i="0" lang="ko-KR" sz="1200" u="none" cap="none" strike="noStrike">
                <a:solidFill>
                  <a:srgbClr val="008080"/>
                </a:solidFill>
                <a:latin typeface="Gulimche"/>
                <a:ea typeface="Gulimche"/>
                <a:cs typeface="Gulimche"/>
                <a:sym typeface="Gulimche"/>
              </a:rPr>
              <a:t>'close'</a:t>
            </a:r>
            <a:r>
              <a:rPr b="0" i="0" lang="ko-KR" sz="12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,</a:t>
            </a:r>
            <a:r>
              <a:rPr b="1" i="0" lang="ko-KR" sz="1200" u="none" cap="none" strike="noStrike">
                <a:solidFill>
                  <a:srgbClr val="008080"/>
                </a:solidFill>
                <a:latin typeface="Gulimche"/>
                <a:ea typeface="Gulimche"/>
                <a:cs typeface="Gulimche"/>
                <a:sym typeface="Gulimche"/>
              </a:rPr>
              <a:t>'전일비'</a:t>
            </a:r>
            <a:r>
              <a:rPr b="0" i="0" lang="ko-KR" sz="12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:</a:t>
            </a:r>
            <a:r>
              <a:rPr b="1" i="0" lang="ko-KR" sz="1200" u="none" cap="none" strike="noStrike">
                <a:solidFill>
                  <a:srgbClr val="008080"/>
                </a:solidFill>
                <a:latin typeface="Gulimche"/>
                <a:ea typeface="Gulimche"/>
                <a:cs typeface="Gulimche"/>
                <a:sym typeface="Gulimche"/>
              </a:rPr>
              <a:t>'diff'</a:t>
            </a:r>
            <a:br>
              <a:rPr b="1" i="0" lang="ko-KR" sz="1200" u="none" cap="none" strike="noStrike">
                <a:solidFill>
                  <a:srgbClr val="008080"/>
                </a:solidFill>
                <a:latin typeface="Gulimche"/>
                <a:ea typeface="Gulimche"/>
                <a:cs typeface="Gulimche"/>
                <a:sym typeface="Gulimche"/>
              </a:rPr>
            </a:br>
            <a:r>
              <a:rPr b="1" i="0" lang="ko-KR" sz="1200" u="none" cap="none" strike="noStrike">
                <a:solidFill>
                  <a:srgbClr val="008080"/>
                </a:solidFill>
                <a:latin typeface="Gulimche"/>
                <a:ea typeface="Gulimche"/>
                <a:cs typeface="Gulimche"/>
                <a:sym typeface="Gulimche"/>
              </a:rPr>
              <a:t>            </a:t>
            </a:r>
            <a:r>
              <a:rPr b="0" i="0" lang="ko-KR" sz="12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,</a:t>
            </a:r>
            <a:r>
              <a:rPr b="1" i="0" lang="ko-KR" sz="1200" u="none" cap="none" strike="noStrike">
                <a:solidFill>
                  <a:srgbClr val="008080"/>
                </a:solidFill>
                <a:latin typeface="Gulimche"/>
                <a:ea typeface="Gulimche"/>
                <a:cs typeface="Gulimche"/>
                <a:sym typeface="Gulimche"/>
              </a:rPr>
              <a:t>'시가'</a:t>
            </a:r>
            <a:r>
              <a:rPr b="0" i="0" lang="ko-KR" sz="12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:</a:t>
            </a:r>
            <a:r>
              <a:rPr b="1" i="0" lang="ko-KR" sz="1200" u="none" cap="none" strike="noStrike">
                <a:solidFill>
                  <a:srgbClr val="008080"/>
                </a:solidFill>
                <a:latin typeface="Gulimche"/>
                <a:ea typeface="Gulimche"/>
                <a:cs typeface="Gulimche"/>
                <a:sym typeface="Gulimche"/>
              </a:rPr>
              <a:t>'open'</a:t>
            </a:r>
            <a:r>
              <a:rPr b="0" i="0" lang="ko-KR" sz="12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,</a:t>
            </a:r>
            <a:r>
              <a:rPr b="1" i="0" lang="ko-KR" sz="1200" u="none" cap="none" strike="noStrike">
                <a:solidFill>
                  <a:srgbClr val="008080"/>
                </a:solidFill>
                <a:latin typeface="Gulimche"/>
                <a:ea typeface="Gulimche"/>
                <a:cs typeface="Gulimche"/>
                <a:sym typeface="Gulimche"/>
              </a:rPr>
              <a:t>'고가'</a:t>
            </a:r>
            <a:r>
              <a:rPr b="0" i="0" lang="ko-KR" sz="12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:</a:t>
            </a:r>
            <a:r>
              <a:rPr b="1" i="0" lang="ko-KR" sz="1200" u="none" cap="none" strike="noStrike">
                <a:solidFill>
                  <a:srgbClr val="008080"/>
                </a:solidFill>
                <a:latin typeface="Gulimche"/>
                <a:ea typeface="Gulimche"/>
                <a:cs typeface="Gulimche"/>
                <a:sym typeface="Gulimche"/>
              </a:rPr>
              <a:t>'high'</a:t>
            </a:r>
            <a:r>
              <a:rPr b="0" i="0" lang="ko-KR" sz="12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,</a:t>
            </a:r>
            <a:r>
              <a:rPr b="1" i="0" lang="ko-KR" sz="1200" u="none" cap="none" strike="noStrike">
                <a:solidFill>
                  <a:srgbClr val="008080"/>
                </a:solidFill>
                <a:latin typeface="Gulimche"/>
                <a:ea typeface="Gulimche"/>
                <a:cs typeface="Gulimche"/>
                <a:sym typeface="Gulimche"/>
              </a:rPr>
              <a:t>'저가'</a:t>
            </a:r>
            <a:r>
              <a:rPr b="0" i="0" lang="ko-KR" sz="12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:</a:t>
            </a:r>
            <a:r>
              <a:rPr b="1" i="0" lang="ko-KR" sz="1200" u="none" cap="none" strike="noStrike">
                <a:solidFill>
                  <a:srgbClr val="008080"/>
                </a:solidFill>
                <a:latin typeface="Gulimche"/>
                <a:ea typeface="Gulimche"/>
                <a:cs typeface="Gulimche"/>
                <a:sym typeface="Gulimche"/>
              </a:rPr>
              <a:t>'low'</a:t>
            </a:r>
            <a:r>
              <a:rPr b="0" i="0" lang="ko-KR" sz="12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,</a:t>
            </a:r>
            <a:r>
              <a:rPr b="1" i="0" lang="ko-KR" sz="1200" u="none" cap="none" strike="noStrike">
                <a:solidFill>
                  <a:srgbClr val="008080"/>
                </a:solidFill>
                <a:latin typeface="Gulimche"/>
                <a:ea typeface="Gulimche"/>
                <a:cs typeface="Gulimche"/>
                <a:sym typeface="Gulimche"/>
              </a:rPr>
              <a:t>'거래량'</a:t>
            </a:r>
            <a:r>
              <a:rPr b="0" i="0" lang="ko-KR" sz="12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:</a:t>
            </a:r>
            <a:r>
              <a:rPr b="1" i="0" lang="ko-KR" sz="1200" u="none" cap="none" strike="noStrike">
                <a:solidFill>
                  <a:srgbClr val="008080"/>
                </a:solidFill>
                <a:latin typeface="Gulimche"/>
                <a:ea typeface="Gulimche"/>
                <a:cs typeface="Gulimche"/>
                <a:sym typeface="Gulimche"/>
              </a:rPr>
              <a:t>'volume'</a:t>
            </a:r>
            <a:r>
              <a:rPr b="0" i="0" lang="ko-KR" sz="12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})</a:t>
            </a:r>
            <a:br>
              <a:rPr b="0" i="0" lang="ko-KR" sz="12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</a:br>
            <a:r>
              <a:rPr b="0" i="0" lang="ko-KR" sz="12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        df[</a:t>
            </a:r>
            <a:r>
              <a:rPr b="1" i="0" lang="ko-KR" sz="1200" u="none" cap="none" strike="noStrike">
                <a:solidFill>
                  <a:srgbClr val="008080"/>
                </a:solidFill>
                <a:latin typeface="Gulimche"/>
                <a:ea typeface="Gulimche"/>
                <a:cs typeface="Gulimche"/>
                <a:sym typeface="Gulimche"/>
              </a:rPr>
              <a:t>'date'</a:t>
            </a:r>
            <a:r>
              <a:rPr b="0" i="0" lang="ko-KR" sz="12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] = df[</a:t>
            </a:r>
            <a:r>
              <a:rPr b="1" i="0" lang="ko-KR" sz="1200" u="none" cap="none" strike="noStrike">
                <a:solidFill>
                  <a:srgbClr val="008080"/>
                </a:solidFill>
                <a:latin typeface="Gulimche"/>
                <a:ea typeface="Gulimche"/>
                <a:cs typeface="Gulimche"/>
                <a:sym typeface="Gulimche"/>
              </a:rPr>
              <a:t>'date'</a:t>
            </a:r>
            <a:r>
              <a:rPr b="0" i="0" lang="ko-KR" sz="12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].replace(</a:t>
            </a:r>
            <a:r>
              <a:rPr b="1" i="0" lang="ko-KR" sz="1200" u="none" cap="none" strike="noStrike">
                <a:solidFill>
                  <a:srgbClr val="008080"/>
                </a:solidFill>
                <a:latin typeface="Gulimche"/>
                <a:ea typeface="Gulimche"/>
                <a:cs typeface="Gulimche"/>
                <a:sym typeface="Gulimche"/>
              </a:rPr>
              <a:t>'.'</a:t>
            </a:r>
            <a:r>
              <a:rPr b="0" i="0" lang="ko-KR" sz="12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, </a:t>
            </a:r>
            <a:r>
              <a:rPr b="1" i="0" lang="ko-KR" sz="1200" u="none" cap="none" strike="noStrike">
                <a:solidFill>
                  <a:srgbClr val="008080"/>
                </a:solidFill>
                <a:latin typeface="Gulimche"/>
                <a:ea typeface="Gulimche"/>
                <a:cs typeface="Gulimche"/>
                <a:sym typeface="Gulimche"/>
              </a:rPr>
              <a:t>'-'</a:t>
            </a:r>
            <a:r>
              <a:rPr b="0" i="0" lang="ko-KR" sz="12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)</a:t>
            </a:r>
            <a:br>
              <a:rPr b="0" i="0" lang="ko-KR" sz="12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</a:br>
            <a:r>
              <a:rPr b="0" i="0" lang="ko-KR" sz="12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        df = df.dropna()</a:t>
            </a:r>
            <a:br>
              <a:rPr b="0" i="0" lang="ko-KR" sz="12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</a:br>
            <a:r>
              <a:rPr b="0" i="0" lang="ko-KR" sz="12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        df[[</a:t>
            </a:r>
            <a:r>
              <a:rPr b="1" i="0" lang="ko-KR" sz="1200" u="none" cap="none" strike="noStrike">
                <a:solidFill>
                  <a:srgbClr val="008080"/>
                </a:solidFill>
                <a:latin typeface="Gulimche"/>
                <a:ea typeface="Gulimche"/>
                <a:cs typeface="Gulimche"/>
                <a:sym typeface="Gulimche"/>
              </a:rPr>
              <a:t>'close'</a:t>
            </a:r>
            <a:r>
              <a:rPr b="0" i="0" lang="ko-KR" sz="12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, </a:t>
            </a:r>
            <a:r>
              <a:rPr b="1" i="0" lang="ko-KR" sz="1200" u="none" cap="none" strike="noStrike">
                <a:solidFill>
                  <a:srgbClr val="008080"/>
                </a:solidFill>
                <a:latin typeface="Gulimche"/>
                <a:ea typeface="Gulimche"/>
                <a:cs typeface="Gulimche"/>
                <a:sym typeface="Gulimche"/>
              </a:rPr>
              <a:t>'diff'</a:t>
            </a:r>
            <a:r>
              <a:rPr b="0" i="0" lang="ko-KR" sz="12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, </a:t>
            </a:r>
            <a:r>
              <a:rPr b="1" i="0" lang="ko-KR" sz="1200" u="none" cap="none" strike="noStrike">
                <a:solidFill>
                  <a:srgbClr val="008080"/>
                </a:solidFill>
                <a:latin typeface="Gulimche"/>
                <a:ea typeface="Gulimche"/>
                <a:cs typeface="Gulimche"/>
                <a:sym typeface="Gulimche"/>
              </a:rPr>
              <a:t>'open'</a:t>
            </a:r>
            <a:r>
              <a:rPr b="0" i="0" lang="ko-KR" sz="12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, </a:t>
            </a:r>
            <a:r>
              <a:rPr b="1" i="0" lang="ko-KR" sz="1200" u="none" cap="none" strike="noStrike">
                <a:solidFill>
                  <a:srgbClr val="008080"/>
                </a:solidFill>
                <a:latin typeface="Gulimche"/>
                <a:ea typeface="Gulimche"/>
                <a:cs typeface="Gulimche"/>
                <a:sym typeface="Gulimche"/>
              </a:rPr>
              <a:t>'high'</a:t>
            </a:r>
            <a:r>
              <a:rPr b="0" i="0" lang="ko-KR" sz="12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, </a:t>
            </a:r>
            <a:r>
              <a:rPr b="1" i="0" lang="ko-KR" sz="1200" u="none" cap="none" strike="noStrike">
                <a:solidFill>
                  <a:srgbClr val="008080"/>
                </a:solidFill>
                <a:latin typeface="Gulimche"/>
                <a:ea typeface="Gulimche"/>
                <a:cs typeface="Gulimche"/>
                <a:sym typeface="Gulimche"/>
              </a:rPr>
              <a:t>'low'</a:t>
            </a:r>
            <a:r>
              <a:rPr b="0" i="0" lang="ko-KR" sz="12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, </a:t>
            </a:r>
            <a:r>
              <a:rPr b="1" i="0" lang="ko-KR" sz="1200" u="none" cap="none" strike="noStrike">
                <a:solidFill>
                  <a:srgbClr val="008080"/>
                </a:solidFill>
                <a:latin typeface="Gulimche"/>
                <a:ea typeface="Gulimche"/>
                <a:cs typeface="Gulimche"/>
                <a:sym typeface="Gulimche"/>
              </a:rPr>
              <a:t>'volume'</a:t>
            </a:r>
            <a:r>
              <a:rPr b="0" i="0" lang="ko-KR" sz="12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]] = df[[</a:t>
            </a:r>
            <a:r>
              <a:rPr b="1" i="0" lang="ko-KR" sz="1200" u="none" cap="none" strike="noStrike">
                <a:solidFill>
                  <a:srgbClr val="008080"/>
                </a:solidFill>
                <a:latin typeface="Gulimche"/>
                <a:ea typeface="Gulimche"/>
                <a:cs typeface="Gulimche"/>
                <a:sym typeface="Gulimche"/>
              </a:rPr>
              <a:t>'close'</a:t>
            </a:r>
            <a:r>
              <a:rPr b="0" i="0" lang="ko-KR" sz="12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,</a:t>
            </a:r>
            <a:br>
              <a:rPr b="0" i="0" lang="ko-KR" sz="12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</a:br>
            <a:r>
              <a:rPr b="0" i="0" lang="ko-KR" sz="12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            </a:t>
            </a:r>
            <a:r>
              <a:rPr b="1" i="0" lang="ko-KR" sz="1200" u="none" cap="none" strike="noStrike">
                <a:solidFill>
                  <a:srgbClr val="008080"/>
                </a:solidFill>
                <a:latin typeface="Gulimche"/>
                <a:ea typeface="Gulimche"/>
                <a:cs typeface="Gulimche"/>
                <a:sym typeface="Gulimche"/>
              </a:rPr>
              <a:t>'diff'</a:t>
            </a:r>
            <a:r>
              <a:rPr b="0" i="0" lang="ko-KR" sz="12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, </a:t>
            </a:r>
            <a:r>
              <a:rPr b="1" i="0" lang="ko-KR" sz="1200" u="none" cap="none" strike="noStrike">
                <a:solidFill>
                  <a:srgbClr val="008080"/>
                </a:solidFill>
                <a:latin typeface="Gulimche"/>
                <a:ea typeface="Gulimche"/>
                <a:cs typeface="Gulimche"/>
                <a:sym typeface="Gulimche"/>
              </a:rPr>
              <a:t>'open'</a:t>
            </a:r>
            <a:r>
              <a:rPr b="0" i="0" lang="ko-KR" sz="12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, </a:t>
            </a:r>
            <a:r>
              <a:rPr b="1" i="0" lang="ko-KR" sz="1200" u="none" cap="none" strike="noStrike">
                <a:solidFill>
                  <a:srgbClr val="008080"/>
                </a:solidFill>
                <a:latin typeface="Gulimche"/>
                <a:ea typeface="Gulimche"/>
                <a:cs typeface="Gulimche"/>
                <a:sym typeface="Gulimche"/>
              </a:rPr>
              <a:t>'high'</a:t>
            </a:r>
            <a:r>
              <a:rPr b="0" i="0" lang="ko-KR" sz="12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, </a:t>
            </a:r>
            <a:r>
              <a:rPr b="1" i="0" lang="ko-KR" sz="1200" u="none" cap="none" strike="noStrike">
                <a:solidFill>
                  <a:srgbClr val="008080"/>
                </a:solidFill>
                <a:latin typeface="Gulimche"/>
                <a:ea typeface="Gulimche"/>
                <a:cs typeface="Gulimche"/>
                <a:sym typeface="Gulimche"/>
              </a:rPr>
              <a:t>'low'</a:t>
            </a:r>
            <a:r>
              <a:rPr b="0" i="0" lang="ko-KR" sz="12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, </a:t>
            </a:r>
            <a:r>
              <a:rPr b="1" i="0" lang="ko-KR" sz="1200" u="none" cap="none" strike="noStrike">
                <a:solidFill>
                  <a:srgbClr val="008080"/>
                </a:solidFill>
                <a:latin typeface="Gulimche"/>
                <a:ea typeface="Gulimche"/>
                <a:cs typeface="Gulimche"/>
                <a:sym typeface="Gulimche"/>
              </a:rPr>
              <a:t>'volume'</a:t>
            </a:r>
            <a:r>
              <a:rPr b="0" i="0" lang="ko-KR" sz="12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]].astype(</a:t>
            </a:r>
            <a:r>
              <a:rPr b="0" i="0" lang="ko-KR" sz="1200" u="none" cap="none" strike="noStrike">
                <a:solidFill>
                  <a:srgbClr val="000080"/>
                </a:solidFill>
                <a:latin typeface="Gulimche"/>
                <a:ea typeface="Gulimche"/>
                <a:cs typeface="Gulimche"/>
                <a:sym typeface="Gulimche"/>
              </a:rPr>
              <a:t>int</a:t>
            </a:r>
            <a:r>
              <a:rPr b="0" i="0" lang="ko-KR" sz="12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)</a:t>
            </a:r>
            <a:br>
              <a:rPr b="0" i="0" lang="ko-KR" sz="12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</a:br>
            <a:r>
              <a:rPr b="0" i="0" lang="ko-KR" sz="12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        df = df[[</a:t>
            </a:r>
            <a:r>
              <a:rPr b="1" i="0" lang="ko-KR" sz="1200" u="none" cap="none" strike="noStrike">
                <a:solidFill>
                  <a:srgbClr val="008080"/>
                </a:solidFill>
                <a:latin typeface="Gulimche"/>
                <a:ea typeface="Gulimche"/>
                <a:cs typeface="Gulimche"/>
                <a:sym typeface="Gulimche"/>
              </a:rPr>
              <a:t>'date'</a:t>
            </a:r>
            <a:r>
              <a:rPr b="0" i="0" lang="ko-KR" sz="12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, </a:t>
            </a:r>
            <a:r>
              <a:rPr b="1" i="0" lang="ko-KR" sz="1200" u="none" cap="none" strike="noStrike">
                <a:solidFill>
                  <a:srgbClr val="008080"/>
                </a:solidFill>
                <a:latin typeface="Gulimche"/>
                <a:ea typeface="Gulimche"/>
                <a:cs typeface="Gulimche"/>
                <a:sym typeface="Gulimche"/>
              </a:rPr>
              <a:t>'open'</a:t>
            </a:r>
            <a:r>
              <a:rPr b="0" i="0" lang="ko-KR" sz="12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, </a:t>
            </a:r>
            <a:r>
              <a:rPr b="1" i="0" lang="ko-KR" sz="1200" u="none" cap="none" strike="noStrike">
                <a:solidFill>
                  <a:srgbClr val="008080"/>
                </a:solidFill>
                <a:latin typeface="Gulimche"/>
                <a:ea typeface="Gulimche"/>
                <a:cs typeface="Gulimche"/>
                <a:sym typeface="Gulimche"/>
              </a:rPr>
              <a:t>'high'</a:t>
            </a:r>
            <a:r>
              <a:rPr b="0" i="0" lang="ko-KR" sz="12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, </a:t>
            </a:r>
            <a:r>
              <a:rPr b="1" i="0" lang="ko-KR" sz="1200" u="none" cap="none" strike="noStrike">
                <a:solidFill>
                  <a:srgbClr val="008080"/>
                </a:solidFill>
                <a:latin typeface="Gulimche"/>
                <a:ea typeface="Gulimche"/>
                <a:cs typeface="Gulimche"/>
                <a:sym typeface="Gulimche"/>
              </a:rPr>
              <a:t>'low'</a:t>
            </a:r>
            <a:r>
              <a:rPr b="0" i="0" lang="ko-KR" sz="12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, </a:t>
            </a:r>
            <a:r>
              <a:rPr b="1" i="0" lang="ko-KR" sz="1200" u="none" cap="none" strike="noStrike">
                <a:solidFill>
                  <a:srgbClr val="008080"/>
                </a:solidFill>
                <a:latin typeface="Gulimche"/>
                <a:ea typeface="Gulimche"/>
                <a:cs typeface="Gulimche"/>
                <a:sym typeface="Gulimche"/>
              </a:rPr>
              <a:t>'close'</a:t>
            </a:r>
            <a:r>
              <a:rPr b="0" i="0" lang="ko-KR" sz="12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, </a:t>
            </a:r>
            <a:r>
              <a:rPr b="1" i="0" lang="ko-KR" sz="1200" u="none" cap="none" strike="noStrike">
                <a:solidFill>
                  <a:srgbClr val="008080"/>
                </a:solidFill>
                <a:latin typeface="Gulimche"/>
                <a:ea typeface="Gulimche"/>
                <a:cs typeface="Gulimche"/>
                <a:sym typeface="Gulimche"/>
              </a:rPr>
              <a:t>'diff'</a:t>
            </a:r>
            <a:r>
              <a:rPr b="0" i="0" lang="ko-KR" sz="12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, </a:t>
            </a:r>
            <a:r>
              <a:rPr b="1" i="0" lang="ko-KR" sz="1200" u="none" cap="none" strike="noStrike">
                <a:solidFill>
                  <a:srgbClr val="008080"/>
                </a:solidFill>
                <a:latin typeface="Gulimche"/>
                <a:ea typeface="Gulimche"/>
                <a:cs typeface="Gulimche"/>
                <a:sym typeface="Gulimche"/>
              </a:rPr>
              <a:t>'volume'</a:t>
            </a:r>
            <a:r>
              <a:rPr b="0" i="0" lang="ko-KR" sz="12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]]</a:t>
            </a:r>
            <a:br>
              <a:rPr b="0" i="0" lang="ko-KR" sz="12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</a:br>
            <a:r>
              <a:rPr b="0" i="0" lang="ko-KR" sz="12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    </a:t>
            </a:r>
            <a:r>
              <a:rPr b="1" i="0" lang="ko-KR" sz="1200" u="none" cap="none" strike="noStrike">
                <a:solidFill>
                  <a:srgbClr val="000080"/>
                </a:solidFill>
                <a:latin typeface="Gulimche"/>
                <a:ea typeface="Gulimche"/>
                <a:cs typeface="Gulimche"/>
                <a:sym typeface="Gulimche"/>
              </a:rPr>
              <a:t>except </a:t>
            </a:r>
            <a:r>
              <a:rPr b="0" i="0" lang="ko-KR" sz="1200" u="none" cap="none" strike="noStrike">
                <a:solidFill>
                  <a:srgbClr val="000080"/>
                </a:solidFill>
                <a:latin typeface="Gulimche"/>
                <a:ea typeface="Gulimche"/>
                <a:cs typeface="Gulimche"/>
                <a:sym typeface="Gulimche"/>
              </a:rPr>
              <a:t>Exception </a:t>
            </a:r>
            <a:r>
              <a:rPr b="1" i="0" lang="ko-KR" sz="1200" u="none" cap="none" strike="noStrike">
                <a:solidFill>
                  <a:srgbClr val="000080"/>
                </a:solidFill>
                <a:latin typeface="Gulimche"/>
                <a:ea typeface="Gulimche"/>
                <a:cs typeface="Gulimche"/>
                <a:sym typeface="Gulimche"/>
              </a:rPr>
              <a:t>as </a:t>
            </a:r>
            <a:r>
              <a:rPr b="0" i="0" lang="ko-KR" sz="12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e:</a:t>
            </a:r>
            <a:br>
              <a:rPr b="0" i="0" lang="ko-KR" sz="12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</a:br>
            <a:r>
              <a:rPr b="0" i="0" lang="ko-KR" sz="12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        </a:t>
            </a:r>
            <a:r>
              <a:rPr b="0" i="0" lang="ko-KR" sz="1200" u="none" cap="none" strike="noStrike">
                <a:solidFill>
                  <a:srgbClr val="000080"/>
                </a:solidFill>
                <a:latin typeface="Gulimche"/>
                <a:ea typeface="Gulimche"/>
                <a:cs typeface="Gulimche"/>
                <a:sym typeface="Gulimche"/>
              </a:rPr>
              <a:t>print</a:t>
            </a:r>
            <a:r>
              <a:rPr b="0" i="0" lang="ko-KR" sz="12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(</a:t>
            </a:r>
            <a:r>
              <a:rPr b="1" i="0" lang="ko-KR" sz="1200" u="none" cap="none" strike="noStrike">
                <a:solidFill>
                  <a:srgbClr val="008080"/>
                </a:solidFill>
                <a:latin typeface="Gulimche"/>
                <a:ea typeface="Gulimche"/>
                <a:cs typeface="Gulimche"/>
                <a:sym typeface="Gulimche"/>
              </a:rPr>
              <a:t>'Exception occured :'</a:t>
            </a:r>
            <a:r>
              <a:rPr b="0" i="0" lang="ko-KR" sz="12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, </a:t>
            </a:r>
            <a:r>
              <a:rPr b="0" i="0" lang="ko-KR" sz="1200" u="none" cap="none" strike="noStrike">
                <a:solidFill>
                  <a:srgbClr val="000080"/>
                </a:solidFill>
                <a:latin typeface="Gulimche"/>
                <a:ea typeface="Gulimche"/>
                <a:cs typeface="Gulimche"/>
                <a:sym typeface="Gulimche"/>
              </a:rPr>
              <a:t>str</a:t>
            </a:r>
            <a:r>
              <a:rPr b="0" i="0" lang="ko-KR" sz="12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(e))</a:t>
            </a:r>
            <a:br>
              <a:rPr b="0" i="0" lang="ko-KR" sz="12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</a:br>
            <a:r>
              <a:rPr b="0" i="0" lang="ko-KR" sz="12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        </a:t>
            </a:r>
            <a:r>
              <a:rPr b="1" i="0" lang="ko-KR" sz="1200" u="none" cap="none" strike="noStrike">
                <a:solidFill>
                  <a:srgbClr val="000080"/>
                </a:solidFill>
                <a:latin typeface="Gulimche"/>
                <a:ea typeface="Gulimche"/>
                <a:cs typeface="Gulimche"/>
                <a:sym typeface="Gulimche"/>
              </a:rPr>
              <a:t>return None</a:t>
            </a:r>
            <a:br>
              <a:rPr b="1" i="0" lang="ko-KR" sz="1200" u="none" cap="none" strike="noStrike">
                <a:solidFill>
                  <a:srgbClr val="000080"/>
                </a:solidFill>
                <a:latin typeface="Gulimche"/>
                <a:ea typeface="Gulimche"/>
                <a:cs typeface="Gulimche"/>
                <a:sym typeface="Gulimche"/>
              </a:rPr>
            </a:br>
            <a:r>
              <a:rPr b="1" i="0" lang="ko-KR" sz="1200" u="none" cap="none" strike="noStrike">
                <a:solidFill>
                  <a:srgbClr val="000080"/>
                </a:solidFill>
                <a:latin typeface="Gulimche"/>
                <a:ea typeface="Gulimche"/>
                <a:cs typeface="Gulimche"/>
                <a:sym typeface="Gulimche"/>
              </a:rPr>
              <a:t>    return </a:t>
            </a:r>
            <a:r>
              <a:rPr b="0" i="0" lang="ko-KR" sz="12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df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4"/>
          <p:cNvSpPr txBox="1"/>
          <p:nvPr/>
        </p:nvSpPr>
        <p:spPr>
          <a:xfrm>
            <a:off x="6777318" y="55996"/>
            <a:ext cx="5190565" cy="12870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[네이버 금융]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ko-K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모든 종목의 일별 시세 데이터를 </a:t>
            </a:r>
            <a:endParaRPr i="0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ko-K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스크레이핑(</a:t>
            </a:r>
            <a:r>
              <a:rPr lang="ko-K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KRY 종목코드 이용)</a:t>
            </a:r>
            <a:endParaRPr i="0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4"/>
          <p:cNvSpPr txBox="1"/>
          <p:nvPr/>
        </p:nvSpPr>
        <p:spPr>
          <a:xfrm>
            <a:off x="5334001" y="5843130"/>
            <a:ext cx="444649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HTTP 오류가 일어나면 Exception 출력</a:t>
            </a:r>
            <a:endParaRPr i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4"/>
          <p:cNvSpPr txBox="1"/>
          <p:nvPr/>
        </p:nvSpPr>
        <p:spPr>
          <a:xfrm>
            <a:off x="4177554" y="1290260"/>
            <a:ext cx="259976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-url이 None인 경우</a:t>
            </a:r>
            <a:endParaRPr i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4"/>
          <p:cNvSpPr txBox="1"/>
          <p:nvPr/>
        </p:nvSpPr>
        <p:spPr>
          <a:xfrm>
            <a:off x="5127813" y="2065725"/>
            <a:ext cx="309282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-맨 마지막 페이지가 None</a:t>
            </a:r>
            <a:endParaRPr i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4"/>
          <p:cNvSpPr txBox="1"/>
          <p:nvPr/>
        </p:nvSpPr>
        <p:spPr>
          <a:xfrm>
            <a:off x="5127812" y="2767326"/>
            <a:ext cx="309282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-맨 마지막 페이지 구하기</a:t>
            </a:r>
            <a:endParaRPr i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4"/>
          <p:cNvSpPr txBox="1"/>
          <p:nvPr/>
        </p:nvSpPr>
        <p:spPr>
          <a:xfrm>
            <a:off x="5127812" y="3629009"/>
            <a:ext cx="318246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-일별 시세 페이지 추가</a:t>
            </a:r>
            <a:endParaRPr i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4"/>
          <p:cNvSpPr txBox="1"/>
          <p:nvPr/>
        </p:nvSpPr>
        <p:spPr>
          <a:xfrm>
            <a:off x="6140825" y="4365876"/>
            <a:ext cx="233082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-칼럼명 영문변환</a:t>
            </a:r>
            <a:endParaRPr i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14"/>
          <p:cNvSpPr txBox="1"/>
          <p:nvPr/>
        </p:nvSpPr>
        <p:spPr>
          <a:xfrm>
            <a:off x="6096000" y="5251420"/>
            <a:ext cx="368449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-칼럼 형 변환(BIGINT-&gt;int)</a:t>
            </a:r>
            <a:endParaRPr i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5"/>
          <p:cNvSpPr txBox="1"/>
          <p:nvPr>
            <p:ph type="title"/>
          </p:nvPr>
        </p:nvSpPr>
        <p:spPr>
          <a:xfrm>
            <a:off x="838200" y="276621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일별 시세 데이터를 DB 에 저장</a:t>
            </a:r>
            <a:endParaRPr/>
          </a:p>
        </p:txBody>
      </p:sp>
      <p:cxnSp>
        <p:nvCxnSpPr>
          <p:cNvPr id="203" name="Google Shape;203;p15"/>
          <p:cNvCxnSpPr/>
          <p:nvPr/>
        </p:nvCxnSpPr>
        <p:spPr>
          <a:xfrm>
            <a:off x="0" y="3910263"/>
            <a:ext cx="12192000" cy="0"/>
          </a:xfrm>
          <a:prstGeom prst="straightConnector1">
            <a:avLst/>
          </a:prstGeom>
          <a:noFill/>
          <a:ln cap="flat" cmpd="sng" w="698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4" name="Google Shape;204;p15"/>
          <p:cNvSpPr/>
          <p:nvPr/>
        </p:nvSpPr>
        <p:spPr>
          <a:xfrm>
            <a:off x="0" y="153575"/>
            <a:ext cx="2422798" cy="504056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6"/>
          <p:cNvSpPr/>
          <p:nvPr/>
        </p:nvSpPr>
        <p:spPr>
          <a:xfrm>
            <a:off x="439271" y="668042"/>
            <a:ext cx="7531229" cy="310854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2000"/>
              <a:buFont typeface="Gulimche"/>
              <a:buNone/>
            </a:pPr>
            <a:r>
              <a:rPr b="1" i="0" lang="ko-KR" sz="2000" u="none" cap="none" strike="noStrike">
                <a:solidFill>
                  <a:srgbClr val="000080"/>
                </a:solidFill>
                <a:latin typeface="Gulimche"/>
                <a:ea typeface="Gulimche"/>
                <a:cs typeface="Gulimche"/>
                <a:sym typeface="Gulimche"/>
              </a:rPr>
              <a:t>def </a:t>
            </a:r>
            <a:r>
              <a:rPr b="1" i="0" lang="ko-KR" sz="20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replace_into_db(</a:t>
            </a:r>
            <a:r>
              <a:rPr b="1" i="0" lang="ko-KR" sz="2000" u="none" cap="none" strike="noStrike">
                <a:solidFill>
                  <a:srgbClr val="94558D"/>
                </a:solidFill>
                <a:latin typeface="Gulimche"/>
                <a:ea typeface="Gulimche"/>
                <a:cs typeface="Gulimche"/>
                <a:sym typeface="Gulimche"/>
              </a:rPr>
              <a:t>self</a:t>
            </a:r>
            <a:r>
              <a:rPr b="1" i="0" lang="ko-KR" sz="20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, df, num, code, company):</a:t>
            </a:r>
            <a:br>
              <a:rPr b="0" i="0" lang="ko-KR" sz="16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</a:br>
            <a:r>
              <a:rPr b="0" i="0" lang="ko-KR" sz="16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    </a:t>
            </a:r>
            <a:r>
              <a:rPr b="0" i="1" lang="ko-KR" sz="1600" u="none" cap="none" strike="noStrike">
                <a:solidFill>
                  <a:srgbClr val="808080"/>
                </a:solidFill>
                <a:latin typeface="Gulimche"/>
                <a:ea typeface="Gulimche"/>
                <a:cs typeface="Gulimche"/>
                <a:sym typeface="Gulimche"/>
              </a:rPr>
              <a:t>"""네이버에서 읽어온 주식 시세를 DB에 REPLACE"""</a:t>
            </a:r>
            <a:br>
              <a:rPr b="0" i="1" lang="ko-KR" sz="1600" u="none" cap="none" strike="noStrike">
                <a:solidFill>
                  <a:srgbClr val="808080"/>
                </a:solidFill>
                <a:latin typeface="Gulimche"/>
                <a:ea typeface="Gulimche"/>
                <a:cs typeface="Gulimche"/>
                <a:sym typeface="Gulimche"/>
              </a:rPr>
            </a:br>
            <a:r>
              <a:rPr b="0" i="1" lang="ko-KR" sz="1600" u="none" cap="none" strike="noStrike">
                <a:solidFill>
                  <a:srgbClr val="808080"/>
                </a:solidFill>
                <a:latin typeface="Gulimche"/>
                <a:ea typeface="Gulimche"/>
                <a:cs typeface="Gulimche"/>
                <a:sym typeface="Gulimche"/>
              </a:rPr>
              <a:t>    </a:t>
            </a:r>
            <a:r>
              <a:rPr b="1" i="0" lang="ko-KR" sz="1600" u="none" cap="none" strike="noStrike">
                <a:solidFill>
                  <a:srgbClr val="000080"/>
                </a:solidFill>
                <a:latin typeface="Gulimche"/>
                <a:ea typeface="Gulimche"/>
                <a:cs typeface="Gulimche"/>
                <a:sym typeface="Gulimche"/>
              </a:rPr>
              <a:t>with </a:t>
            </a:r>
            <a:r>
              <a:rPr b="0" i="0" lang="ko-KR" sz="1600" u="none" cap="none" strike="noStrike">
                <a:solidFill>
                  <a:srgbClr val="94558D"/>
                </a:solidFill>
                <a:latin typeface="Gulimche"/>
                <a:ea typeface="Gulimche"/>
                <a:cs typeface="Gulimche"/>
                <a:sym typeface="Gulimche"/>
              </a:rPr>
              <a:t>self</a:t>
            </a:r>
            <a:r>
              <a:rPr b="0" i="0" lang="ko-KR" sz="16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.conn.cursor() </a:t>
            </a:r>
            <a:r>
              <a:rPr b="1" i="0" lang="ko-KR" sz="1600" u="none" cap="none" strike="noStrike">
                <a:solidFill>
                  <a:srgbClr val="000080"/>
                </a:solidFill>
                <a:latin typeface="Gulimche"/>
                <a:ea typeface="Gulimche"/>
                <a:cs typeface="Gulimche"/>
                <a:sym typeface="Gulimche"/>
              </a:rPr>
              <a:t>as </a:t>
            </a:r>
            <a:r>
              <a:rPr b="0" i="0" lang="ko-KR" sz="16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curs:</a:t>
            </a:r>
            <a:br>
              <a:rPr b="0" i="0" lang="ko-KR" sz="16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</a:br>
            <a:r>
              <a:rPr b="0" i="0" lang="ko-KR" sz="16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        </a:t>
            </a:r>
            <a:r>
              <a:rPr b="1" i="0" lang="ko-KR" sz="1600" u="none" cap="none" strike="noStrike">
                <a:solidFill>
                  <a:srgbClr val="000080"/>
                </a:solidFill>
                <a:latin typeface="Gulimche"/>
                <a:ea typeface="Gulimche"/>
                <a:cs typeface="Gulimche"/>
                <a:sym typeface="Gulimche"/>
              </a:rPr>
              <a:t>for </a:t>
            </a:r>
            <a:r>
              <a:rPr b="0" i="0" lang="ko-KR" sz="16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r </a:t>
            </a:r>
            <a:r>
              <a:rPr b="1" i="0" lang="ko-KR" sz="1600" u="none" cap="none" strike="noStrike">
                <a:solidFill>
                  <a:srgbClr val="000080"/>
                </a:solidFill>
                <a:latin typeface="Gulimche"/>
                <a:ea typeface="Gulimche"/>
                <a:cs typeface="Gulimche"/>
                <a:sym typeface="Gulimche"/>
              </a:rPr>
              <a:t>in </a:t>
            </a:r>
            <a:r>
              <a:rPr b="0" i="0" lang="ko-KR" sz="16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df.itertuples():</a:t>
            </a:r>
            <a:br>
              <a:rPr b="0" i="0" lang="ko-KR" sz="16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</a:br>
            <a:r>
              <a:rPr b="0" i="0" lang="ko-KR" sz="16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            sql = </a:t>
            </a:r>
            <a:r>
              <a:rPr b="1" i="0" lang="ko-KR" sz="1600" u="none" cap="none" strike="noStrike">
                <a:solidFill>
                  <a:srgbClr val="008080"/>
                </a:solidFill>
                <a:latin typeface="Gulimche"/>
                <a:ea typeface="Gulimche"/>
                <a:cs typeface="Gulimche"/>
                <a:sym typeface="Gulimche"/>
              </a:rPr>
              <a:t>f"REPLACE INTO daily_price VALUES ('</a:t>
            </a:r>
            <a:r>
              <a:rPr b="1" i="0" lang="ko-KR" sz="1600" u="none" cap="none" strike="noStrike">
                <a:solidFill>
                  <a:srgbClr val="000080"/>
                </a:solidFill>
                <a:latin typeface="Gulimche"/>
                <a:ea typeface="Gulimche"/>
                <a:cs typeface="Gulimche"/>
                <a:sym typeface="Gulimche"/>
              </a:rPr>
              <a:t>{</a:t>
            </a:r>
            <a:r>
              <a:rPr b="0" i="0" lang="ko-KR" sz="16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code</a:t>
            </a:r>
            <a:r>
              <a:rPr b="1" i="0" lang="ko-KR" sz="1600" u="none" cap="none" strike="noStrike">
                <a:solidFill>
                  <a:srgbClr val="000080"/>
                </a:solidFill>
                <a:latin typeface="Gulimche"/>
                <a:ea typeface="Gulimche"/>
                <a:cs typeface="Gulimche"/>
                <a:sym typeface="Gulimche"/>
              </a:rPr>
              <a:t>}</a:t>
            </a:r>
            <a:r>
              <a:rPr b="1" i="0" lang="ko-KR" sz="1600" u="none" cap="none" strike="noStrike">
                <a:solidFill>
                  <a:srgbClr val="008080"/>
                </a:solidFill>
                <a:latin typeface="Gulimche"/>
                <a:ea typeface="Gulimche"/>
                <a:cs typeface="Gulimche"/>
                <a:sym typeface="Gulimche"/>
              </a:rPr>
              <a:t>', "</a:t>
            </a:r>
            <a:r>
              <a:rPr b="0" i="0" lang="ko-KR" sz="16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\</a:t>
            </a:r>
            <a:br>
              <a:rPr b="0" i="0" lang="ko-KR" sz="16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</a:br>
            <a:r>
              <a:rPr b="0" i="0" lang="ko-KR" sz="16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                </a:t>
            </a:r>
            <a:r>
              <a:rPr b="1" i="0" lang="ko-KR" sz="1600" u="none" cap="none" strike="noStrike">
                <a:solidFill>
                  <a:srgbClr val="008080"/>
                </a:solidFill>
                <a:latin typeface="Gulimche"/>
                <a:ea typeface="Gulimche"/>
                <a:cs typeface="Gulimche"/>
                <a:sym typeface="Gulimche"/>
              </a:rPr>
              <a:t>f"'</a:t>
            </a:r>
            <a:r>
              <a:rPr b="1" i="0" lang="ko-KR" sz="1600" u="none" cap="none" strike="noStrike">
                <a:solidFill>
                  <a:srgbClr val="000080"/>
                </a:solidFill>
                <a:latin typeface="Gulimche"/>
                <a:ea typeface="Gulimche"/>
                <a:cs typeface="Gulimche"/>
                <a:sym typeface="Gulimche"/>
              </a:rPr>
              <a:t>{</a:t>
            </a:r>
            <a:r>
              <a:rPr b="0" i="0" lang="ko-KR" sz="16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r.date</a:t>
            </a:r>
            <a:r>
              <a:rPr b="1" i="0" lang="ko-KR" sz="1600" u="none" cap="none" strike="noStrike">
                <a:solidFill>
                  <a:srgbClr val="000080"/>
                </a:solidFill>
                <a:latin typeface="Gulimche"/>
                <a:ea typeface="Gulimche"/>
                <a:cs typeface="Gulimche"/>
                <a:sym typeface="Gulimche"/>
              </a:rPr>
              <a:t>}</a:t>
            </a:r>
            <a:r>
              <a:rPr b="1" i="0" lang="ko-KR" sz="1600" u="none" cap="none" strike="noStrike">
                <a:solidFill>
                  <a:srgbClr val="008080"/>
                </a:solidFill>
                <a:latin typeface="Gulimche"/>
                <a:ea typeface="Gulimche"/>
                <a:cs typeface="Gulimche"/>
                <a:sym typeface="Gulimche"/>
              </a:rPr>
              <a:t>', </a:t>
            </a:r>
            <a:r>
              <a:rPr b="1" i="0" lang="ko-KR" sz="1600" u="none" cap="none" strike="noStrike">
                <a:solidFill>
                  <a:srgbClr val="000080"/>
                </a:solidFill>
                <a:latin typeface="Gulimche"/>
                <a:ea typeface="Gulimche"/>
                <a:cs typeface="Gulimche"/>
                <a:sym typeface="Gulimche"/>
              </a:rPr>
              <a:t>{</a:t>
            </a:r>
            <a:r>
              <a:rPr b="0" i="0" lang="ko-KR" sz="16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r.open</a:t>
            </a:r>
            <a:r>
              <a:rPr b="1" i="0" lang="ko-KR" sz="1600" u="none" cap="none" strike="noStrike">
                <a:solidFill>
                  <a:srgbClr val="000080"/>
                </a:solidFill>
                <a:latin typeface="Gulimche"/>
                <a:ea typeface="Gulimche"/>
                <a:cs typeface="Gulimche"/>
                <a:sym typeface="Gulimche"/>
              </a:rPr>
              <a:t>}</a:t>
            </a:r>
            <a:r>
              <a:rPr b="1" i="0" lang="ko-KR" sz="1600" u="none" cap="none" strike="noStrike">
                <a:solidFill>
                  <a:srgbClr val="008080"/>
                </a:solidFill>
                <a:latin typeface="Gulimche"/>
                <a:ea typeface="Gulimche"/>
                <a:cs typeface="Gulimche"/>
                <a:sym typeface="Gulimche"/>
              </a:rPr>
              <a:t>, </a:t>
            </a:r>
            <a:r>
              <a:rPr b="1" i="0" lang="ko-KR" sz="1600" u="none" cap="none" strike="noStrike">
                <a:solidFill>
                  <a:srgbClr val="000080"/>
                </a:solidFill>
                <a:latin typeface="Gulimche"/>
                <a:ea typeface="Gulimche"/>
                <a:cs typeface="Gulimche"/>
                <a:sym typeface="Gulimche"/>
              </a:rPr>
              <a:t>{</a:t>
            </a:r>
            <a:r>
              <a:rPr b="0" i="0" lang="ko-KR" sz="16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r.high</a:t>
            </a:r>
            <a:r>
              <a:rPr b="1" i="0" lang="ko-KR" sz="1600" u="none" cap="none" strike="noStrike">
                <a:solidFill>
                  <a:srgbClr val="000080"/>
                </a:solidFill>
                <a:latin typeface="Gulimche"/>
                <a:ea typeface="Gulimche"/>
                <a:cs typeface="Gulimche"/>
                <a:sym typeface="Gulimche"/>
              </a:rPr>
              <a:t>}</a:t>
            </a:r>
            <a:r>
              <a:rPr b="1" i="0" lang="ko-KR" sz="1600" u="none" cap="none" strike="noStrike">
                <a:solidFill>
                  <a:srgbClr val="008080"/>
                </a:solidFill>
                <a:latin typeface="Gulimche"/>
                <a:ea typeface="Gulimche"/>
                <a:cs typeface="Gulimche"/>
                <a:sym typeface="Gulimche"/>
              </a:rPr>
              <a:t>, </a:t>
            </a:r>
            <a:r>
              <a:rPr b="1" i="0" lang="ko-KR" sz="1600" u="none" cap="none" strike="noStrike">
                <a:solidFill>
                  <a:srgbClr val="000080"/>
                </a:solidFill>
                <a:latin typeface="Gulimche"/>
                <a:ea typeface="Gulimche"/>
                <a:cs typeface="Gulimche"/>
                <a:sym typeface="Gulimche"/>
              </a:rPr>
              <a:t>{</a:t>
            </a:r>
            <a:r>
              <a:rPr b="0" i="0" lang="ko-KR" sz="16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r.low</a:t>
            </a:r>
            <a:r>
              <a:rPr b="1" i="0" lang="ko-KR" sz="1600" u="none" cap="none" strike="noStrike">
                <a:solidFill>
                  <a:srgbClr val="000080"/>
                </a:solidFill>
                <a:latin typeface="Gulimche"/>
                <a:ea typeface="Gulimche"/>
                <a:cs typeface="Gulimche"/>
                <a:sym typeface="Gulimche"/>
              </a:rPr>
              <a:t>}</a:t>
            </a:r>
            <a:r>
              <a:rPr b="1" i="0" lang="ko-KR" sz="1600" u="none" cap="none" strike="noStrike">
                <a:solidFill>
                  <a:srgbClr val="008080"/>
                </a:solidFill>
                <a:latin typeface="Gulimche"/>
                <a:ea typeface="Gulimche"/>
                <a:cs typeface="Gulimche"/>
                <a:sym typeface="Gulimche"/>
              </a:rPr>
              <a:t>, </a:t>
            </a:r>
            <a:r>
              <a:rPr b="1" i="0" lang="ko-KR" sz="1600" u="none" cap="none" strike="noStrike">
                <a:solidFill>
                  <a:srgbClr val="000080"/>
                </a:solidFill>
                <a:latin typeface="Gulimche"/>
                <a:ea typeface="Gulimche"/>
                <a:cs typeface="Gulimche"/>
                <a:sym typeface="Gulimche"/>
              </a:rPr>
              <a:t>{</a:t>
            </a:r>
            <a:r>
              <a:rPr b="0" i="0" lang="ko-KR" sz="16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r.close</a:t>
            </a:r>
            <a:r>
              <a:rPr b="1" i="0" lang="ko-KR" sz="1600" u="none" cap="none" strike="noStrike">
                <a:solidFill>
                  <a:srgbClr val="000080"/>
                </a:solidFill>
                <a:latin typeface="Gulimche"/>
                <a:ea typeface="Gulimche"/>
                <a:cs typeface="Gulimche"/>
                <a:sym typeface="Gulimche"/>
              </a:rPr>
              <a:t>}</a:t>
            </a:r>
            <a:r>
              <a:rPr b="1" i="0" lang="ko-KR" sz="1600" u="none" cap="none" strike="noStrike">
                <a:solidFill>
                  <a:srgbClr val="008080"/>
                </a:solidFill>
                <a:latin typeface="Gulimche"/>
                <a:ea typeface="Gulimche"/>
                <a:cs typeface="Gulimche"/>
                <a:sym typeface="Gulimche"/>
              </a:rPr>
              <a:t>, "</a:t>
            </a:r>
            <a:r>
              <a:rPr b="0" i="0" lang="ko-KR" sz="16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\</a:t>
            </a:r>
            <a:br>
              <a:rPr b="0" i="0" lang="ko-KR" sz="16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</a:br>
            <a:r>
              <a:rPr b="0" i="0" lang="ko-KR" sz="16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                </a:t>
            </a:r>
            <a:r>
              <a:rPr b="1" i="0" lang="ko-KR" sz="1600" u="none" cap="none" strike="noStrike">
                <a:solidFill>
                  <a:srgbClr val="008080"/>
                </a:solidFill>
                <a:latin typeface="Gulimche"/>
                <a:ea typeface="Gulimche"/>
                <a:cs typeface="Gulimche"/>
                <a:sym typeface="Gulimche"/>
              </a:rPr>
              <a:t>f"</a:t>
            </a:r>
            <a:r>
              <a:rPr b="1" i="0" lang="ko-KR" sz="1600" u="none" cap="none" strike="noStrike">
                <a:solidFill>
                  <a:srgbClr val="000080"/>
                </a:solidFill>
                <a:latin typeface="Gulimche"/>
                <a:ea typeface="Gulimche"/>
                <a:cs typeface="Gulimche"/>
                <a:sym typeface="Gulimche"/>
              </a:rPr>
              <a:t>{</a:t>
            </a:r>
            <a:r>
              <a:rPr b="0" i="0" lang="ko-KR" sz="16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r.diff</a:t>
            </a:r>
            <a:r>
              <a:rPr b="1" i="0" lang="ko-KR" sz="1600" u="none" cap="none" strike="noStrike">
                <a:solidFill>
                  <a:srgbClr val="000080"/>
                </a:solidFill>
                <a:latin typeface="Gulimche"/>
                <a:ea typeface="Gulimche"/>
                <a:cs typeface="Gulimche"/>
                <a:sym typeface="Gulimche"/>
              </a:rPr>
              <a:t>}</a:t>
            </a:r>
            <a:r>
              <a:rPr b="1" i="0" lang="ko-KR" sz="1600" u="none" cap="none" strike="noStrike">
                <a:solidFill>
                  <a:srgbClr val="008080"/>
                </a:solidFill>
                <a:latin typeface="Gulimche"/>
                <a:ea typeface="Gulimche"/>
                <a:cs typeface="Gulimche"/>
                <a:sym typeface="Gulimche"/>
              </a:rPr>
              <a:t>, </a:t>
            </a:r>
            <a:r>
              <a:rPr b="1" i="0" lang="ko-KR" sz="1600" u="none" cap="none" strike="noStrike">
                <a:solidFill>
                  <a:srgbClr val="000080"/>
                </a:solidFill>
                <a:latin typeface="Gulimche"/>
                <a:ea typeface="Gulimche"/>
                <a:cs typeface="Gulimche"/>
                <a:sym typeface="Gulimche"/>
              </a:rPr>
              <a:t>{</a:t>
            </a:r>
            <a:r>
              <a:rPr b="0" i="0" lang="ko-KR" sz="16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r.volume</a:t>
            </a:r>
            <a:r>
              <a:rPr b="1" i="0" lang="ko-KR" sz="1600" u="none" cap="none" strike="noStrike">
                <a:solidFill>
                  <a:srgbClr val="000080"/>
                </a:solidFill>
                <a:latin typeface="Gulimche"/>
                <a:ea typeface="Gulimche"/>
                <a:cs typeface="Gulimche"/>
                <a:sym typeface="Gulimche"/>
              </a:rPr>
              <a:t>}</a:t>
            </a:r>
            <a:r>
              <a:rPr b="1" i="0" lang="ko-KR" sz="1600" u="none" cap="none" strike="noStrike">
                <a:solidFill>
                  <a:srgbClr val="008080"/>
                </a:solidFill>
                <a:latin typeface="Gulimche"/>
                <a:ea typeface="Gulimche"/>
                <a:cs typeface="Gulimche"/>
                <a:sym typeface="Gulimche"/>
              </a:rPr>
              <a:t>)"</a:t>
            </a:r>
            <a:br>
              <a:rPr b="1" i="0" lang="ko-KR" sz="1600" u="none" cap="none" strike="noStrike">
                <a:solidFill>
                  <a:srgbClr val="008080"/>
                </a:solidFill>
                <a:latin typeface="Gulimche"/>
                <a:ea typeface="Gulimche"/>
                <a:cs typeface="Gulimche"/>
                <a:sym typeface="Gulimche"/>
              </a:rPr>
            </a:br>
            <a:r>
              <a:rPr b="1" i="0" lang="ko-KR" sz="1600" u="none" cap="none" strike="noStrike">
                <a:solidFill>
                  <a:srgbClr val="008080"/>
                </a:solidFill>
                <a:latin typeface="Gulimche"/>
                <a:ea typeface="Gulimche"/>
                <a:cs typeface="Gulimche"/>
                <a:sym typeface="Gulimche"/>
              </a:rPr>
              <a:t>            </a:t>
            </a:r>
            <a:r>
              <a:rPr b="0" i="0" lang="ko-KR" sz="16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curs.execute(sql)</a:t>
            </a:r>
            <a:br>
              <a:rPr b="0" i="0" lang="ko-KR" sz="16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</a:br>
            <a:r>
              <a:rPr b="0" i="0" lang="ko-KR" sz="16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        </a:t>
            </a:r>
            <a:r>
              <a:rPr b="0" i="0" lang="ko-KR" sz="1600" u="none" cap="none" strike="noStrike">
                <a:solidFill>
                  <a:srgbClr val="94558D"/>
                </a:solidFill>
                <a:latin typeface="Gulimche"/>
                <a:ea typeface="Gulimche"/>
                <a:cs typeface="Gulimche"/>
                <a:sym typeface="Gulimche"/>
              </a:rPr>
              <a:t>self</a:t>
            </a:r>
            <a:r>
              <a:rPr b="0" i="0" lang="ko-KR" sz="16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.conn.commit()</a:t>
            </a:r>
            <a:br>
              <a:rPr b="0" i="0" lang="ko-KR" sz="16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</a:br>
            <a:r>
              <a:rPr b="0" i="0" lang="ko-KR" sz="16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        </a:t>
            </a:r>
            <a:r>
              <a:rPr b="0" i="0" lang="ko-KR" sz="1600" u="none" cap="none" strike="noStrike">
                <a:solidFill>
                  <a:srgbClr val="000080"/>
                </a:solidFill>
                <a:latin typeface="Gulimche"/>
                <a:ea typeface="Gulimche"/>
                <a:cs typeface="Gulimche"/>
                <a:sym typeface="Gulimche"/>
              </a:rPr>
              <a:t>print</a:t>
            </a:r>
            <a:r>
              <a:rPr b="0" i="0" lang="ko-KR" sz="16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(</a:t>
            </a:r>
            <a:r>
              <a:rPr b="1" i="0" lang="ko-KR" sz="1600" u="none" cap="none" strike="noStrike">
                <a:solidFill>
                  <a:srgbClr val="008080"/>
                </a:solidFill>
                <a:latin typeface="Gulimche"/>
                <a:ea typeface="Gulimche"/>
                <a:cs typeface="Gulimche"/>
                <a:sym typeface="Gulimche"/>
              </a:rPr>
              <a:t>'[{}] #{:04d} {} ({}) : {} rows &gt; REPLACE INTO daily_'</a:t>
            </a:r>
            <a:r>
              <a:rPr b="0" i="0" lang="ko-KR" sz="16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\</a:t>
            </a:r>
            <a:br>
              <a:rPr b="0" i="0" lang="ko-KR" sz="16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</a:br>
            <a:r>
              <a:rPr b="0" i="0" lang="ko-KR" sz="16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            </a:t>
            </a:r>
            <a:r>
              <a:rPr b="1" i="0" lang="ko-KR" sz="1600" u="none" cap="none" strike="noStrike">
                <a:solidFill>
                  <a:srgbClr val="008080"/>
                </a:solidFill>
                <a:latin typeface="Gulimche"/>
                <a:ea typeface="Gulimche"/>
                <a:cs typeface="Gulimche"/>
                <a:sym typeface="Gulimche"/>
              </a:rPr>
              <a:t>'price [OK]'</a:t>
            </a:r>
            <a:r>
              <a:rPr b="0" i="0" lang="ko-KR" sz="16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.format(datetime.now().strftime(</a:t>
            </a:r>
            <a:r>
              <a:rPr b="1" i="0" lang="ko-KR" sz="1600" u="none" cap="none" strike="noStrike">
                <a:solidFill>
                  <a:srgbClr val="008080"/>
                </a:solidFill>
                <a:latin typeface="Gulimche"/>
                <a:ea typeface="Gulimche"/>
                <a:cs typeface="Gulimche"/>
                <a:sym typeface="Gulimche"/>
              </a:rPr>
              <a:t>'%Y-%m-%d'</a:t>
            </a:r>
            <a:r>
              <a:rPr b="0" i="0" lang="ko-KR" sz="16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\</a:t>
            </a:r>
            <a:br>
              <a:rPr b="0" i="0" lang="ko-KR" sz="16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</a:br>
            <a:r>
              <a:rPr b="0" i="0" lang="ko-KR" sz="16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            </a:t>
            </a:r>
            <a:r>
              <a:rPr b="1" i="0" lang="ko-KR" sz="1600" u="none" cap="none" strike="noStrike">
                <a:solidFill>
                  <a:srgbClr val="008080"/>
                </a:solidFill>
                <a:latin typeface="Gulimche"/>
                <a:ea typeface="Gulimche"/>
                <a:cs typeface="Gulimche"/>
                <a:sym typeface="Gulimche"/>
              </a:rPr>
              <a:t>' %H:%M'</a:t>
            </a:r>
            <a:r>
              <a:rPr b="0" i="0" lang="ko-KR" sz="16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), num+</a:t>
            </a:r>
            <a:r>
              <a:rPr b="0" i="0" lang="ko-KR" sz="1600" u="none" cap="none" strike="noStrike">
                <a:solidFill>
                  <a:srgbClr val="0000FF"/>
                </a:solidFill>
                <a:latin typeface="Gulimche"/>
                <a:ea typeface="Gulimche"/>
                <a:cs typeface="Gulimche"/>
                <a:sym typeface="Gulimche"/>
              </a:rPr>
              <a:t>1</a:t>
            </a:r>
            <a:r>
              <a:rPr b="0" i="0" lang="ko-KR" sz="16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, company, code, </a:t>
            </a:r>
            <a:r>
              <a:rPr b="0" i="0" lang="ko-KR" sz="1600" u="none" cap="none" strike="noStrike">
                <a:solidFill>
                  <a:srgbClr val="000080"/>
                </a:solidFill>
                <a:latin typeface="Gulimche"/>
                <a:ea typeface="Gulimche"/>
                <a:cs typeface="Gulimche"/>
                <a:sym typeface="Gulimche"/>
              </a:rPr>
              <a:t>len</a:t>
            </a:r>
            <a:r>
              <a:rPr b="0" i="0" lang="ko-KR" sz="16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(df)))</a:t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16"/>
          <p:cNvSpPr/>
          <p:nvPr/>
        </p:nvSpPr>
        <p:spPr>
          <a:xfrm>
            <a:off x="439271" y="4462520"/>
            <a:ext cx="7571303" cy="187743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2000"/>
              <a:buFont typeface="Gulimche"/>
              <a:buNone/>
            </a:pPr>
            <a:r>
              <a:rPr b="1" i="0" lang="ko-KR" sz="2000" u="none" cap="none" strike="noStrike">
                <a:solidFill>
                  <a:srgbClr val="000080"/>
                </a:solidFill>
                <a:latin typeface="Gulimche"/>
                <a:ea typeface="Gulimche"/>
                <a:cs typeface="Gulimche"/>
                <a:sym typeface="Gulimche"/>
              </a:rPr>
              <a:t>def </a:t>
            </a:r>
            <a:r>
              <a:rPr b="1" i="0" lang="ko-KR" sz="20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update_daily_price(</a:t>
            </a:r>
            <a:r>
              <a:rPr b="1" i="0" lang="ko-KR" sz="2000" u="none" cap="none" strike="noStrike">
                <a:solidFill>
                  <a:srgbClr val="94558D"/>
                </a:solidFill>
                <a:latin typeface="Gulimche"/>
                <a:ea typeface="Gulimche"/>
                <a:cs typeface="Gulimche"/>
                <a:sym typeface="Gulimche"/>
              </a:rPr>
              <a:t>self</a:t>
            </a:r>
            <a:r>
              <a:rPr b="1" i="0" lang="ko-KR" sz="20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, pages_to_fetch):</a:t>
            </a:r>
            <a:br>
              <a:rPr b="0" i="0" lang="ko-KR" sz="16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</a:br>
            <a:r>
              <a:rPr b="0" i="0" lang="ko-KR" sz="16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    </a:t>
            </a:r>
            <a:r>
              <a:rPr b="0" i="1" lang="ko-KR" sz="1600" u="none" cap="none" strike="noStrike">
                <a:solidFill>
                  <a:srgbClr val="808080"/>
                </a:solidFill>
                <a:latin typeface="Gulimche"/>
                <a:ea typeface="Gulimche"/>
                <a:cs typeface="Gulimche"/>
                <a:sym typeface="Gulimche"/>
              </a:rPr>
              <a:t>"""KRX 상장법인의 주식 시세를 네이버로부터 읽어서 DB에 업데이트"""  </a:t>
            </a:r>
            <a:br>
              <a:rPr b="0" i="1" lang="ko-KR" sz="1600" u="none" cap="none" strike="noStrike">
                <a:solidFill>
                  <a:srgbClr val="808080"/>
                </a:solidFill>
                <a:latin typeface="Gulimche"/>
                <a:ea typeface="Gulimche"/>
                <a:cs typeface="Gulimche"/>
                <a:sym typeface="Gulimche"/>
              </a:rPr>
            </a:br>
            <a:r>
              <a:rPr b="0" i="1" lang="ko-KR" sz="1600" u="none" cap="none" strike="noStrike">
                <a:solidFill>
                  <a:srgbClr val="808080"/>
                </a:solidFill>
                <a:latin typeface="Gulimche"/>
                <a:ea typeface="Gulimche"/>
                <a:cs typeface="Gulimche"/>
                <a:sym typeface="Gulimche"/>
              </a:rPr>
              <a:t>    </a:t>
            </a:r>
            <a:r>
              <a:rPr b="1" i="0" lang="ko-KR" sz="1600" u="none" cap="none" strike="noStrike">
                <a:solidFill>
                  <a:srgbClr val="000080"/>
                </a:solidFill>
                <a:latin typeface="Gulimche"/>
                <a:ea typeface="Gulimche"/>
                <a:cs typeface="Gulimche"/>
                <a:sym typeface="Gulimche"/>
              </a:rPr>
              <a:t>for </a:t>
            </a:r>
            <a:r>
              <a:rPr b="0" i="0" lang="ko-KR" sz="16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idx, code </a:t>
            </a:r>
            <a:r>
              <a:rPr b="1" i="0" lang="ko-KR" sz="1600" u="none" cap="none" strike="noStrike">
                <a:solidFill>
                  <a:srgbClr val="000080"/>
                </a:solidFill>
                <a:latin typeface="Gulimche"/>
                <a:ea typeface="Gulimche"/>
                <a:cs typeface="Gulimche"/>
                <a:sym typeface="Gulimche"/>
              </a:rPr>
              <a:t>in </a:t>
            </a:r>
            <a:r>
              <a:rPr b="0" i="0" lang="ko-KR" sz="1600" u="none" cap="none" strike="noStrike">
                <a:solidFill>
                  <a:srgbClr val="000080"/>
                </a:solidFill>
                <a:latin typeface="Gulimche"/>
                <a:ea typeface="Gulimche"/>
                <a:cs typeface="Gulimche"/>
                <a:sym typeface="Gulimche"/>
              </a:rPr>
              <a:t>enumerate</a:t>
            </a:r>
            <a:r>
              <a:rPr b="0" i="0" lang="ko-KR" sz="16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(</a:t>
            </a:r>
            <a:r>
              <a:rPr b="0" i="0" lang="ko-KR" sz="1600" u="none" cap="none" strike="noStrike">
                <a:solidFill>
                  <a:srgbClr val="94558D"/>
                </a:solidFill>
                <a:latin typeface="Gulimche"/>
                <a:ea typeface="Gulimche"/>
                <a:cs typeface="Gulimche"/>
                <a:sym typeface="Gulimche"/>
              </a:rPr>
              <a:t>self</a:t>
            </a:r>
            <a:r>
              <a:rPr b="0" i="0" lang="ko-KR" sz="16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.codes):</a:t>
            </a:r>
            <a:br>
              <a:rPr b="0" i="0" lang="ko-KR" sz="16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</a:br>
            <a:r>
              <a:rPr b="0" i="0" lang="ko-KR" sz="16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        df = </a:t>
            </a:r>
            <a:r>
              <a:rPr b="0" i="0" lang="ko-KR" sz="1600" u="none" cap="none" strike="noStrike">
                <a:solidFill>
                  <a:srgbClr val="94558D"/>
                </a:solidFill>
                <a:latin typeface="Gulimche"/>
                <a:ea typeface="Gulimche"/>
                <a:cs typeface="Gulimche"/>
                <a:sym typeface="Gulimche"/>
              </a:rPr>
              <a:t>self</a:t>
            </a:r>
            <a:r>
              <a:rPr b="0" i="0" lang="ko-KR" sz="16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.read_naver(code, </a:t>
            </a:r>
            <a:r>
              <a:rPr b="0" i="0" lang="ko-KR" sz="1600" u="none" cap="none" strike="noStrike">
                <a:solidFill>
                  <a:srgbClr val="94558D"/>
                </a:solidFill>
                <a:latin typeface="Gulimche"/>
                <a:ea typeface="Gulimche"/>
                <a:cs typeface="Gulimche"/>
                <a:sym typeface="Gulimche"/>
              </a:rPr>
              <a:t>self</a:t>
            </a:r>
            <a:r>
              <a:rPr b="0" i="0" lang="ko-KR" sz="16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.codes[code], pages_to_fetch)</a:t>
            </a:r>
            <a:br>
              <a:rPr b="0" i="0" lang="ko-KR" sz="16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</a:br>
            <a:r>
              <a:rPr b="0" i="0" lang="ko-KR" sz="16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        </a:t>
            </a:r>
            <a:r>
              <a:rPr b="1" i="0" lang="ko-KR" sz="1600" u="none" cap="none" strike="noStrike">
                <a:solidFill>
                  <a:srgbClr val="000080"/>
                </a:solidFill>
                <a:latin typeface="Gulimche"/>
                <a:ea typeface="Gulimche"/>
                <a:cs typeface="Gulimche"/>
                <a:sym typeface="Gulimche"/>
              </a:rPr>
              <a:t>if </a:t>
            </a:r>
            <a:r>
              <a:rPr b="0" i="0" lang="ko-KR" sz="16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df </a:t>
            </a:r>
            <a:r>
              <a:rPr b="1" i="0" lang="ko-KR" sz="1600" u="none" cap="none" strike="noStrike">
                <a:solidFill>
                  <a:srgbClr val="000080"/>
                </a:solidFill>
                <a:latin typeface="Gulimche"/>
                <a:ea typeface="Gulimche"/>
                <a:cs typeface="Gulimche"/>
                <a:sym typeface="Gulimche"/>
              </a:rPr>
              <a:t>is None</a:t>
            </a:r>
            <a:r>
              <a:rPr b="0" i="0" lang="ko-KR" sz="16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:</a:t>
            </a:r>
            <a:br>
              <a:rPr b="0" i="0" lang="ko-KR" sz="16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</a:br>
            <a:r>
              <a:rPr b="0" i="0" lang="ko-KR" sz="16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            </a:t>
            </a:r>
            <a:r>
              <a:rPr b="1" i="0" lang="ko-KR" sz="1600" u="none" cap="none" strike="noStrike">
                <a:solidFill>
                  <a:srgbClr val="000080"/>
                </a:solidFill>
                <a:latin typeface="Gulimche"/>
                <a:ea typeface="Gulimche"/>
                <a:cs typeface="Gulimche"/>
                <a:sym typeface="Gulimche"/>
              </a:rPr>
              <a:t>continue</a:t>
            </a:r>
            <a:br>
              <a:rPr b="1" i="0" lang="ko-KR" sz="1600" u="none" cap="none" strike="noStrike">
                <a:solidFill>
                  <a:srgbClr val="000080"/>
                </a:solidFill>
                <a:latin typeface="Gulimche"/>
                <a:ea typeface="Gulimche"/>
                <a:cs typeface="Gulimche"/>
                <a:sym typeface="Gulimche"/>
              </a:rPr>
            </a:br>
            <a:r>
              <a:rPr b="1" i="0" lang="ko-KR" sz="1600" u="none" cap="none" strike="noStrike">
                <a:solidFill>
                  <a:srgbClr val="000080"/>
                </a:solidFill>
                <a:latin typeface="Gulimche"/>
                <a:ea typeface="Gulimche"/>
                <a:cs typeface="Gulimche"/>
                <a:sym typeface="Gulimche"/>
              </a:rPr>
              <a:t>        </a:t>
            </a:r>
            <a:r>
              <a:rPr b="0" i="0" lang="ko-KR" sz="1600" u="none" cap="none" strike="noStrike">
                <a:solidFill>
                  <a:srgbClr val="94558D"/>
                </a:solidFill>
                <a:latin typeface="Gulimche"/>
                <a:ea typeface="Gulimche"/>
                <a:cs typeface="Gulimche"/>
                <a:sym typeface="Gulimche"/>
              </a:rPr>
              <a:t>self</a:t>
            </a:r>
            <a:r>
              <a:rPr b="0" i="0" lang="ko-KR" sz="16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.replace_into_db(df, idx, code, </a:t>
            </a:r>
            <a:r>
              <a:rPr b="0" i="0" lang="ko-KR" sz="1600" u="none" cap="none" strike="noStrike">
                <a:solidFill>
                  <a:srgbClr val="94558D"/>
                </a:solidFill>
                <a:latin typeface="Gulimche"/>
                <a:ea typeface="Gulimche"/>
                <a:cs typeface="Gulimche"/>
                <a:sym typeface="Gulimche"/>
              </a:rPr>
              <a:t>self</a:t>
            </a:r>
            <a:r>
              <a:rPr b="0" i="0" lang="ko-KR" sz="16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.codes[code])  </a:t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16"/>
          <p:cNvSpPr txBox="1"/>
          <p:nvPr/>
        </p:nvSpPr>
        <p:spPr>
          <a:xfrm>
            <a:off x="202143" y="153100"/>
            <a:ext cx="9927975" cy="4565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[read_naver() 의 일별 시세를 DB에 저장] – </a:t>
            </a:r>
            <a:r>
              <a:rPr b="1" lang="ko-K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read_naver()</a:t>
            </a:r>
            <a:r>
              <a:rPr lang="ko-K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이용</a:t>
            </a:r>
            <a:endParaRPr i="0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16"/>
          <p:cNvSpPr txBox="1"/>
          <p:nvPr/>
        </p:nvSpPr>
        <p:spPr>
          <a:xfrm>
            <a:off x="211108" y="3983072"/>
            <a:ext cx="11138210" cy="456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[전체 상장법인의 주식 시세를 DB에 update] – </a:t>
            </a:r>
            <a:r>
              <a:rPr b="1" lang="ko-K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replce_into_db()</a:t>
            </a:r>
            <a:r>
              <a:rPr lang="ko-K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이용</a:t>
            </a:r>
            <a:endParaRPr i="0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16"/>
          <p:cNvSpPr txBox="1"/>
          <p:nvPr/>
        </p:nvSpPr>
        <p:spPr>
          <a:xfrm>
            <a:off x="4204885" y="1188025"/>
            <a:ext cx="4312900" cy="4156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-데이터 프레임을 튜플로 change</a:t>
            </a:r>
            <a:endParaRPr i="0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6"/>
          <p:cNvSpPr txBox="1"/>
          <p:nvPr/>
        </p:nvSpPr>
        <p:spPr>
          <a:xfrm>
            <a:off x="7585016" y="1622780"/>
            <a:ext cx="4418725" cy="4156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-replace문으로 daily_price 업데이트</a:t>
            </a:r>
            <a:endParaRPr i="0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6"/>
          <p:cNvSpPr txBox="1"/>
          <p:nvPr/>
        </p:nvSpPr>
        <p:spPr>
          <a:xfrm>
            <a:off x="7585017" y="2514070"/>
            <a:ext cx="3091948" cy="4156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-마리아 DB에 반영</a:t>
            </a:r>
            <a:endParaRPr i="0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7"/>
          <p:cNvSpPr txBox="1"/>
          <p:nvPr>
            <p:ph type="title"/>
          </p:nvPr>
        </p:nvSpPr>
        <p:spPr>
          <a:xfrm>
            <a:off x="838200" y="276621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Json을 이용한 업데이트 페이지 수 설정</a:t>
            </a:r>
            <a:endParaRPr/>
          </a:p>
        </p:txBody>
      </p:sp>
      <p:sp>
        <p:nvSpPr>
          <p:cNvPr id="221" name="Google Shape;221;p17"/>
          <p:cNvSpPr txBox="1"/>
          <p:nvPr/>
        </p:nvSpPr>
        <p:spPr>
          <a:xfrm>
            <a:off x="1308848" y="4158734"/>
            <a:ext cx="6096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pages_to_fetch = </a:t>
            </a:r>
            <a:r>
              <a:rPr b="1" i="0" lang="ko-KR" sz="1800" u="none" cap="none" strike="noStrike">
                <a:solidFill>
                  <a:srgbClr val="0000FF"/>
                </a:solidFill>
                <a:latin typeface="Gulimche"/>
                <a:ea typeface="Gulimche"/>
                <a:cs typeface="Gulimche"/>
                <a:sym typeface="Gulimche"/>
              </a:rPr>
              <a:t>100(업데이트를 몇장씩 가져올 것인지)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22" name="Google Shape;222;p17"/>
          <p:cNvCxnSpPr/>
          <p:nvPr/>
        </p:nvCxnSpPr>
        <p:spPr>
          <a:xfrm>
            <a:off x="0" y="3910263"/>
            <a:ext cx="12192000" cy="0"/>
          </a:xfrm>
          <a:prstGeom prst="straightConnector1">
            <a:avLst/>
          </a:prstGeom>
          <a:noFill/>
          <a:ln cap="flat" cmpd="sng" w="698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23" name="Google Shape;223;p17"/>
          <p:cNvSpPr/>
          <p:nvPr/>
        </p:nvSpPr>
        <p:spPr>
          <a:xfrm>
            <a:off x="0" y="153575"/>
            <a:ext cx="2422798" cy="504056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8"/>
          <p:cNvSpPr/>
          <p:nvPr/>
        </p:nvSpPr>
        <p:spPr>
          <a:xfrm>
            <a:off x="80375" y="0"/>
            <a:ext cx="8520900" cy="717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1400"/>
              <a:buFont typeface="Gulimche"/>
              <a:buNone/>
            </a:pPr>
            <a:r>
              <a:rPr b="1" i="0" lang="ko-KR" sz="1400" u="none" cap="none" strike="noStrike">
                <a:solidFill>
                  <a:srgbClr val="000080"/>
                </a:solidFill>
                <a:latin typeface="Gulimche"/>
                <a:ea typeface="Gulimche"/>
                <a:cs typeface="Gulimche"/>
                <a:sym typeface="Gulimche"/>
              </a:rPr>
              <a:t>def </a:t>
            </a:r>
            <a:r>
              <a:rPr b="0" i="0" lang="ko-KR" sz="14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execute_daily(</a:t>
            </a:r>
            <a:r>
              <a:rPr b="0" i="0" lang="ko-KR" sz="1400" u="none" cap="none" strike="noStrike">
                <a:solidFill>
                  <a:srgbClr val="94558D"/>
                </a:solidFill>
                <a:latin typeface="Gulimche"/>
                <a:ea typeface="Gulimche"/>
                <a:cs typeface="Gulimche"/>
                <a:sym typeface="Gulimche"/>
              </a:rPr>
              <a:t>self</a:t>
            </a:r>
            <a:r>
              <a:rPr b="0" i="0" lang="ko-KR" sz="14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):</a:t>
            </a:r>
            <a:br>
              <a:rPr b="0" i="0" lang="ko-KR" sz="14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</a:br>
            <a:r>
              <a:rPr b="0" i="0" lang="ko-KR" sz="14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    </a:t>
            </a:r>
            <a:r>
              <a:rPr b="0" i="1" lang="ko-KR" sz="1400" u="none" cap="none" strike="noStrike">
                <a:solidFill>
                  <a:srgbClr val="808080"/>
                </a:solidFill>
                <a:latin typeface="Gulimche"/>
                <a:ea typeface="Gulimche"/>
                <a:cs typeface="Gulimche"/>
                <a:sym typeface="Gulimche"/>
              </a:rPr>
              <a:t>"""실행 즉시 및 매일 오후 다섯시에 daily_price 테이블 업데이트"""</a:t>
            </a:r>
            <a:br>
              <a:rPr b="0" i="1" lang="ko-KR" sz="1400" u="none" cap="none" strike="noStrike">
                <a:solidFill>
                  <a:srgbClr val="808080"/>
                </a:solidFill>
                <a:latin typeface="Gulimche"/>
                <a:ea typeface="Gulimche"/>
                <a:cs typeface="Gulimche"/>
                <a:sym typeface="Gulimche"/>
              </a:rPr>
            </a:br>
            <a:r>
              <a:rPr b="0" i="1" lang="ko-KR" sz="1400" u="none" cap="none" strike="noStrike">
                <a:solidFill>
                  <a:srgbClr val="808080"/>
                </a:solidFill>
                <a:latin typeface="Gulimche"/>
                <a:ea typeface="Gulimche"/>
                <a:cs typeface="Gulimche"/>
                <a:sym typeface="Gulimche"/>
              </a:rPr>
              <a:t>    </a:t>
            </a:r>
            <a:r>
              <a:rPr b="0" i="0" lang="ko-KR" sz="1400" u="none" cap="none" strike="noStrike">
                <a:solidFill>
                  <a:srgbClr val="94558D"/>
                </a:solidFill>
                <a:latin typeface="Gulimche"/>
                <a:ea typeface="Gulimche"/>
                <a:cs typeface="Gulimche"/>
                <a:sym typeface="Gulimche"/>
              </a:rPr>
              <a:t>self</a:t>
            </a:r>
            <a:r>
              <a:rPr b="0" i="0" lang="ko-KR" sz="14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.update_comp_info()</a:t>
            </a:r>
            <a:br>
              <a:rPr b="0" i="0" lang="ko-KR" sz="14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</a:br>
            <a:r>
              <a:rPr b="0" i="0" lang="ko-KR" sz="14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    </a:t>
            </a:r>
            <a:br>
              <a:rPr b="0" i="0" lang="ko-KR" sz="14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</a:br>
            <a:r>
              <a:rPr b="0" i="0" lang="ko-KR" sz="14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    </a:t>
            </a:r>
            <a:r>
              <a:rPr b="1" i="0" lang="ko-KR" sz="1400" u="none" cap="none" strike="noStrike">
                <a:solidFill>
                  <a:srgbClr val="000080"/>
                </a:solidFill>
                <a:latin typeface="Gulimche"/>
                <a:ea typeface="Gulimche"/>
                <a:cs typeface="Gulimche"/>
                <a:sym typeface="Gulimche"/>
              </a:rPr>
              <a:t>try</a:t>
            </a:r>
            <a:r>
              <a:rPr b="0" i="0" lang="ko-KR" sz="14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:</a:t>
            </a:r>
            <a:br>
              <a:rPr b="0" i="0" lang="ko-KR" sz="14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</a:br>
            <a:r>
              <a:rPr b="0" i="0" lang="ko-KR" sz="14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        </a:t>
            </a:r>
            <a:r>
              <a:rPr b="1" i="0" lang="ko-KR" sz="1400" u="none" cap="none" strike="noStrike">
                <a:solidFill>
                  <a:srgbClr val="000080"/>
                </a:solidFill>
                <a:latin typeface="Gulimche"/>
                <a:ea typeface="Gulimche"/>
                <a:cs typeface="Gulimche"/>
                <a:sym typeface="Gulimche"/>
              </a:rPr>
              <a:t>with </a:t>
            </a:r>
            <a:r>
              <a:rPr b="0" i="0" lang="ko-KR" sz="1400" u="none" cap="none" strike="noStrike">
                <a:solidFill>
                  <a:srgbClr val="000080"/>
                </a:solidFill>
                <a:latin typeface="Gulimche"/>
                <a:ea typeface="Gulimche"/>
                <a:cs typeface="Gulimche"/>
                <a:sym typeface="Gulimche"/>
              </a:rPr>
              <a:t>open</a:t>
            </a:r>
            <a:r>
              <a:rPr b="0" i="0" lang="ko-KR" sz="14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(</a:t>
            </a:r>
            <a:r>
              <a:rPr b="1" i="0" lang="ko-KR" sz="1400" u="none" cap="none" strike="noStrike">
                <a:solidFill>
                  <a:srgbClr val="008080"/>
                </a:solidFill>
                <a:latin typeface="Gulimche"/>
                <a:ea typeface="Gulimche"/>
                <a:cs typeface="Gulimche"/>
                <a:sym typeface="Gulimche"/>
              </a:rPr>
              <a:t>'config.json'</a:t>
            </a:r>
            <a:r>
              <a:rPr b="0" i="0" lang="ko-KR" sz="14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, </a:t>
            </a:r>
            <a:r>
              <a:rPr b="1" i="0" lang="ko-KR" sz="1400" u="none" cap="none" strike="noStrike">
                <a:solidFill>
                  <a:srgbClr val="008080"/>
                </a:solidFill>
                <a:latin typeface="Gulimche"/>
                <a:ea typeface="Gulimche"/>
                <a:cs typeface="Gulimche"/>
                <a:sym typeface="Gulimche"/>
              </a:rPr>
              <a:t>'r'</a:t>
            </a:r>
            <a:r>
              <a:rPr b="0" i="0" lang="ko-KR" sz="14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) </a:t>
            </a:r>
            <a:r>
              <a:rPr b="1" i="0" lang="ko-KR" sz="1400" u="none" cap="none" strike="noStrike">
                <a:solidFill>
                  <a:srgbClr val="000080"/>
                </a:solidFill>
                <a:latin typeface="Gulimche"/>
                <a:ea typeface="Gulimche"/>
                <a:cs typeface="Gulimche"/>
                <a:sym typeface="Gulimche"/>
              </a:rPr>
              <a:t>as </a:t>
            </a:r>
            <a:r>
              <a:rPr b="0" i="0" lang="ko-KR" sz="14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in_file:</a:t>
            </a:r>
            <a:br>
              <a:rPr b="0" i="0" lang="ko-KR" sz="14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</a:br>
            <a:r>
              <a:rPr b="0" i="0" lang="ko-KR" sz="14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            config = json.load(in_file)</a:t>
            </a:r>
            <a:br>
              <a:rPr b="0" i="0" lang="ko-KR" sz="14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</a:br>
            <a:r>
              <a:rPr b="0" i="0" lang="ko-KR" sz="14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            pages_to_fetch = config[</a:t>
            </a:r>
            <a:r>
              <a:rPr b="1" i="0" lang="ko-KR" sz="1400" u="none" cap="none" strike="noStrike">
                <a:solidFill>
                  <a:srgbClr val="008080"/>
                </a:solidFill>
                <a:latin typeface="Gulimche"/>
                <a:ea typeface="Gulimche"/>
                <a:cs typeface="Gulimche"/>
                <a:sym typeface="Gulimche"/>
              </a:rPr>
              <a:t>'pages_to_fetch'</a:t>
            </a:r>
            <a:r>
              <a:rPr b="0" i="0" lang="ko-KR" sz="14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]</a:t>
            </a:r>
            <a:br>
              <a:rPr b="0" i="0" lang="ko-KR" sz="14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</a:br>
            <a:r>
              <a:rPr b="1" i="0" lang="ko-KR" sz="15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    </a:t>
            </a:r>
            <a:r>
              <a:rPr b="1" i="0" lang="ko-KR" sz="1500" u="none" cap="none" strike="noStrike">
                <a:solidFill>
                  <a:srgbClr val="000080"/>
                </a:solidFill>
                <a:latin typeface="Gulimche"/>
                <a:ea typeface="Gulimche"/>
                <a:cs typeface="Gulimche"/>
                <a:sym typeface="Gulimche"/>
              </a:rPr>
              <a:t>except FileNotFoundError</a:t>
            </a:r>
            <a:r>
              <a:rPr b="1" i="0" lang="ko-KR" sz="15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:</a:t>
            </a:r>
            <a:br>
              <a:rPr b="1" i="0" lang="ko-KR" sz="15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</a:br>
            <a:r>
              <a:rPr b="1" i="0" lang="ko-KR" sz="15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        </a:t>
            </a:r>
            <a:r>
              <a:rPr b="1" i="0" lang="ko-KR" sz="1500" u="none" cap="none" strike="noStrike">
                <a:solidFill>
                  <a:srgbClr val="000080"/>
                </a:solidFill>
                <a:latin typeface="Gulimche"/>
                <a:ea typeface="Gulimche"/>
                <a:cs typeface="Gulimche"/>
                <a:sym typeface="Gulimche"/>
              </a:rPr>
              <a:t>with open</a:t>
            </a:r>
            <a:r>
              <a:rPr b="1" i="0" lang="ko-KR" sz="15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(</a:t>
            </a:r>
            <a:r>
              <a:rPr b="1" i="0" lang="ko-KR" sz="1500" u="none" cap="none" strike="noStrike">
                <a:solidFill>
                  <a:srgbClr val="008080"/>
                </a:solidFill>
                <a:latin typeface="Gulimche"/>
                <a:ea typeface="Gulimche"/>
                <a:cs typeface="Gulimche"/>
                <a:sym typeface="Gulimche"/>
              </a:rPr>
              <a:t>'config.json'</a:t>
            </a:r>
            <a:r>
              <a:rPr b="1" i="0" lang="ko-KR" sz="15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, </a:t>
            </a:r>
            <a:r>
              <a:rPr b="1" i="0" lang="ko-KR" sz="1500" u="none" cap="none" strike="noStrike">
                <a:solidFill>
                  <a:srgbClr val="008080"/>
                </a:solidFill>
                <a:latin typeface="Gulimche"/>
                <a:ea typeface="Gulimche"/>
                <a:cs typeface="Gulimche"/>
                <a:sym typeface="Gulimche"/>
              </a:rPr>
              <a:t>'w'</a:t>
            </a:r>
            <a:r>
              <a:rPr b="1" i="0" lang="ko-KR" sz="15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) </a:t>
            </a:r>
            <a:r>
              <a:rPr b="1" i="0" lang="ko-KR" sz="1500" u="none" cap="none" strike="noStrike">
                <a:solidFill>
                  <a:srgbClr val="000080"/>
                </a:solidFill>
                <a:latin typeface="Gulimche"/>
                <a:ea typeface="Gulimche"/>
                <a:cs typeface="Gulimche"/>
                <a:sym typeface="Gulimche"/>
              </a:rPr>
              <a:t>as </a:t>
            </a:r>
            <a:r>
              <a:rPr b="1" i="0" lang="ko-KR" sz="15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out_file:</a:t>
            </a:r>
            <a:br>
              <a:rPr b="1" i="0" lang="ko-KR" sz="15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</a:br>
            <a:r>
              <a:rPr b="1" i="0" lang="ko-KR" sz="15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            pages_to_fetch = </a:t>
            </a:r>
            <a:r>
              <a:rPr b="1" i="0" lang="ko-KR" sz="1500" u="none" cap="none" strike="noStrike">
                <a:solidFill>
                  <a:srgbClr val="0000FF"/>
                </a:solidFill>
                <a:latin typeface="Gulimche"/>
                <a:ea typeface="Gulimche"/>
                <a:cs typeface="Gulimche"/>
                <a:sym typeface="Gulimche"/>
              </a:rPr>
              <a:t>100 </a:t>
            </a:r>
            <a:br>
              <a:rPr b="1" i="0" lang="ko-KR" sz="1500" u="none" cap="none" strike="noStrike">
                <a:solidFill>
                  <a:srgbClr val="0000FF"/>
                </a:solidFill>
                <a:latin typeface="Gulimche"/>
                <a:ea typeface="Gulimche"/>
                <a:cs typeface="Gulimche"/>
                <a:sym typeface="Gulimche"/>
              </a:rPr>
            </a:br>
            <a:r>
              <a:rPr b="1" i="0" lang="ko-KR" sz="1500" u="none" cap="none" strike="noStrike">
                <a:solidFill>
                  <a:srgbClr val="0000FF"/>
                </a:solidFill>
                <a:latin typeface="Gulimche"/>
                <a:ea typeface="Gulimche"/>
                <a:cs typeface="Gulimche"/>
                <a:sym typeface="Gulimche"/>
              </a:rPr>
              <a:t>            </a:t>
            </a:r>
            <a:r>
              <a:rPr b="1" i="0" lang="ko-KR" sz="15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config = {</a:t>
            </a:r>
            <a:r>
              <a:rPr b="1" i="0" lang="ko-KR" sz="1500" u="none" cap="none" strike="noStrike">
                <a:solidFill>
                  <a:srgbClr val="008080"/>
                </a:solidFill>
                <a:latin typeface="Gulimche"/>
                <a:ea typeface="Gulimche"/>
                <a:cs typeface="Gulimche"/>
                <a:sym typeface="Gulimche"/>
              </a:rPr>
              <a:t>'pages_to_fetch'</a:t>
            </a:r>
            <a:r>
              <a:rPr b="1" i="0" lang="ko-KR" sz="15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: </a:t>
            </a:r>
            <a:r>
              <a:rPr b="1" i="0" lang="ko-KR" sz="1500" u="none" cap="none" strike="noStrike">
                <a:solidFill>
                  <a:srgbClr val="0000FF"/>
                </a:solidFill>
                <a:latin typeface="Gulimche"/>
                <a:ea typeface="Gulimche"/>
                <a:cs typeface="Gulimche"/>
                <a:sym typeface="Gulimche"/>
              </a:rPr>
              <a:t>1</a:t>
            </a:r>
            <a:r>
              <a:rPr b="1" i="0" lang="ko-KR" sz="15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}</a:t>
            </a:r>
            <a:br>
              <a:rPr b="1" i="0" lang="ko-KR" sz="15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</a:br>
            <a:r>
              <a:rPr b="1" i="0" lang="ko-KR" sz="15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            json.dump(config, out_file)</a:t>
            </a:r>
            <a:br>
              <a:rPr b="1" i="0" lang="ko-KR" sz="15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</a:br>
            <a:r>
              <a:rPr b="1" i="0" lang="ko-KR" sz="15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    </a:t>
            </a:r>
            <a:r>
              <a:rPr b="1" i="0" lang="ko-KR" sz="1500" u="none" cap="none" strike="noStrike">
                <a:solidFill>
                  <a:srgbClr val="94558D"/>
                </a:solidFill>
                <a:latin typeface="Gulimche"/>
                <a:ea typeface="Gulimche"/>
                <a:cs typeface="Gulimche"/>
                <a:sym typeface="Gulimche"/>
              </a:rPr>
              <a:t>self</a:t>
            </a:r>
            <a:r>
              <a:rPr b="1" i="0" lang="ko-KR" sz="15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.update_daily_price(pages_to_fetch)</a:t>
            </a:r>
            <a:br>
              <a:rPr b="1" i="0" lang="ko-KR" sz="16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</a:br>
            <a:br>
              <a:rPr b="0" i="0" lang="ko-KR" sz="14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</a:br>
            <a:r>
              <a:rPr b="0" i="0" lang="ko-KR" sz="14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    tmnow = datetime.now()</a:t>
            </a:r>
            <a:br>
              <a:rPr b="0" i="0" lang="ko-KR" sz="14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</a:br>
            <a:r>
              <a:rPr b="0" i="0" lang="ko-KR" sz="14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    lastday = calendar.monthrange(tmnow.year, tmnow.month)[</a:t>
            </a:r>
            <a:r>
              <a:rPr b="0" i="0" lang="ko-KR" sz="1400" u="none" cap="none" strike="noStrike">
                <a:solidFill>
                  <a:srgbClr val="0000FF"/>
                </a:solidFill>
                <a:latin typeface="Gulimche"/>
                <a:ea typeface="Gulimche"/>
                <a:cs typeface="Gulimche"/>
                <a:sym typeface="Gulimche"/>
              </a:rPr>
              <a:t>1</a:t>
            </a:r>
            <a:r>
              <a:rPr b="0" i="0" lang="ko-KR" sz="14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]</a:t>
            </a:r>
            <a:br>
              <a:rPr b="0" i="0" lang="ko-KR" sz="14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</a:br>
            <a:r>
              <a:rPr b="0" i="0" lang="ko-KR" sz="14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    </a:t>
            </a:r>
            <a:r>
              <a:rPr b="1" i="0" lang="ko-KR" sz="1400" u="none" cap="none" strike="noStrike">
                <a:solidFill>
                  <a:srgbClr val="000080"/>
                </a:solidFill>
                <a:latin typeface="Gulimche"/>
                <a:ea typeface="Gulimche"/>
                <a:cs typeface="Gulimche"/>
                <a:sym typeface="Gulimche"/>
              </a:rPr>
              <a:t>if </a:t>
            </a:r>
            <a:r>
              <a:rPr b="0" i="0" lang="ko-KR" sz="14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tmnow.month == </a:t>
            </a:r>
            <a:r>
              <a:rPr b="0" i="0" lang="ko-KR" sz="1400" u="none" cap="none" strike="noStrike">
                <a:solidFill>
                  <a:srgbClr val="0000FF"/>
                </a:solidFill>
                <a:latin typeface="Gulimche"/>
                <a:ea typeface="Gulimche"/>
                <a:cs typeface="Gulimche"/>
                <a:sym typeface="Gulimche"/>
              </a:rPr>
              <a:t>12 </a:t>
            </a:r>
            <a:r>
              <a:rPr b="1" i="0" lang="ko-KR" sz="1400" u="none" cap="none" strike="noStrike">
                <a:solidFill>
                  <a:srgbClr val="000080"/>
                </a:solidFill>
                <a:latin typeface="Gulimche"/>
                <a:ea typeface="Gulimche"/>
                <a:cs typeface="Gulimche"/>
                <a:sym typeface="Gulimche"/>
              </a:rPr>
              <a:t>and </a:t>
            </a:r>
            <a:r>
              <a:rPr b="0" i="0" lang="ko-KR" sz="14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tmnow.day == lastday:</a:t>
            </a:r>
            <a:br>
              <a:rPr b="0" i="0" lang="ko-KR" sz="14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</a:br>
            <a:r>
              <a:rPr b="0" i="0" lang="ko-KR" sz="14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        tmnext = tmnow.replace(</a:t>
            </a:r>
            <a:r>
              <a:rPr b="0" i="0" lang="ko-KR" sz="1400" u="none" cap="none" strike="noStrike">
                <a:solidFill>
                  <a:srgbClr val="660099"/>
                </a:solidFill>
                <a:latin typeface="Gulimche"/>
                <a:ea typeface="Gulimche"/>
                <a:cs typeface="Gulimche"/>
                <a:sym typeface="Gulimche"/>
              </a:rPr>
              <a:t>year</a:t>
            </a:r>
            <a:r>
              <a:rPr b="0" i="0" lang="ko-KR" sz="14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=tmnow.year+</a:t>
            </a:r>
            <a:r>
              <a:rPr b="0" i="0" lang="ko-KR" sz="1400" u="none" cap="none" strike="noStrike">
                <a:solidFill>
                  <a:srgbClr val="0000FF"/>
                </a:solidFill>
                <a:latin typeface="Gulimche"/>
                <a:ea typeface="Gulimche"/>
                <a:cs typeface="Gulimche"/>
                <a:sym typeface="Gulimche"/>
              </a:rPr>
              <a:t>1</a:t>
            </a:r>
            <a:r>
              <a:rPr b="0" i="0" lang="ko-KR" sz="14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, </a:t>
            </a:r>
            <a:r>
              <a:rPr b="0" i="0" lang="ko-KR" sz="1400" u="none" cap="none" strike="noStrike">
                <a:solidFill>
                  <a:srgbClr val="660099"/>
                </a:solidFill>
                <a:latin typeface="Gulimche"/>
                <a:ea typeface="Gulimche"/>
                <a:cs typeface="Gulimche"/>
                <a:sym typeface="Gulimche"/>
              </a:rPr>
              <a:t>month</a:t>
            </a:r>
            <a:r>
              <a:rPr b="0" i="0" lang="ko-KR" sz="14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=</a:t>
            </a:r>
            <a:r>
              <a:rPr b="0" i="0" lang="ko-KR" sz="1400" u="none" cap="none" strike="noStrike">
                <a:solidFill>
                  <a:srgbClr val="0000FF"/>
                </a:solidFill>
                <a:latin typeface="Gulimche"/>
                <a:ea typeface="Gulimche"/>
                <a:cs typeface="Gulimche"/>
                <a:sym typeface="Gulimche"/>
              </a:rPr>
              <a:t>1</a:t>
            </a:r>
            <a:r>
              <a:rPr b="0" i="0" lang="ko-KR" sz="14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, </a:t>
            </a:r>
            <a:r>
              <a:rPr b="0" i="0" lang="ko-KR" sz="1400" u="none" cap="none" strike="noStrike">
                <a:solidFill>
                  <a:srgbClr val="660099"/>
                </a:solidFill>
                <a:latin typeface="Gulimche"/>
                <a:ea typeface="Gulimche"/>
                <a:cs typeface="Gulimche"/>
                <a:sym typeface="Gulimche"/>
              </a:rPr>
              <a:t>day</a:t>
            </a:r>
            <a:r>
              <a:rPr b="0" i="0" lang="ko-KR" sz="14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=</a:t>
            </a:r>
            <a:r>
              <a:rPr b="0" i="0" lang="ko-KR" sz="1400" u="none" cap="none" strike="noStrike">
                <a:solidFill>
                  <a:srgbClr val="0000FF"/>
                </a:solidFill>
                <a:latin typeface="Gulimche"/>
                <a:ea typeface="Gulimche"/>
                <a:cs typeface="Gulimche"/>
                <a:sym typeface="Gulimche"/>
              </a:rPr>
              <a:t>1</a:t>
            </a:r>
            <a:r>
              <a:rPr b="0" i="0" lang="ko-KR" sz="14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,</a:t>
            </a:r>
            <a:br>
              <a:rPr b="0" i="0" lang="ko-KR" sz="14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</a:br>
            <a:r>
              <a:rPr b="0" i="0" lang="ko-KR" sz="14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            </a:t>
            </a:r>
            <a:r>
              <a:rPr b="0" i="0" lang="ko-KR" sz="1400" u="none" cap="none" strike="noStrike">
                <a:solidFill>
                  <a:srgbClr val="660099"/>
                </a:solidFill>
                <a:latin typeface="Gulimche"/>
                <a:ea typeface="Gulimche"/>
                <a:cs typeface="Gulimche"/>
                <a:sym typeface="Gulimche"/>
              </a:rPr>
              <a:t>hour</a:t>
            </a:r>
            <a:r>
              <a:rPr b="0" i="0" lang="ko-KR" sz="14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=</a:t>
            </a:r>
            <a:r>
              <a:rPr b="0" i="0" lang="ko-KR" sz="1400" u="none" cap="none" strike="noStrike">
                <a:solidFill>
                  <a:srgbClr val="0000FF"/>
                </a:solidFill>
                <a:latin typeface="Gulimche"/>
                <a:ea typeface="Gulimche"/>
                <a:cs typeface="Gulimche"/>
                <a:sym typeface="Gulimche"/>
              </a:rPr>
              <a:t>17</a:t>
            </a:r>
            <a:r>
              <a:rPr b="0" i="0" lang="ko-KR" sz="14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, </a:t>
            </a:r>
            <a:r>
              <a:rPr b="0" i="0" lang="ko-KR" sz="1400" u="none" cap="none" strike="noStrike">
                <a:solidFill>
                  <a:srgbClr val="660099"/>
                </a:solidFill>
                <a:latin typeface="Gulimche"/>
                <a:ea typeface="Gulimche"/>
                <a:cs typeface="Gulimche"/>
                <a:sym typeface="Gulimche"/>
              </a:rPr>
              <a:t>minute</a:t>
            </a:r>
            <a:r>
              <a:rPr b="0" i="0" lang="ko-KR" sz="14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=</a:t>
            </a:r>
            <a:r>
              <a:rPr b="0" i="0" lang="ko-KR" sz="1400" u="none" cap="none" strike="noStrike">
                <a:solidFill>
                  <a:srgbClr val="0000FF"/>
                </a:solidFill>
                <a:latin typeface="Gulimche"/>
                <a:ea typeface="Gulimche"/>
                <a:cs typeface="Gulimche"/>
                <a:sym typeface="Gulimche"/>
              </a:rPr>
              <a:t>0</a:t>
            </a:r>
            <a:r>
              <a:rPr b="0" i="0" lang="ko-KR" sz="14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, </a:t>
            </a:r>
            <a:r>
              <a:rPr b="0" i="0" lang="ko-KR" sz="1400" u="none" cap="none" strike="noStrike">
                <a:solidFill>
                  <a:srgbClr val="660099"/>
                </a:solidFill>
                <a:latin typeface="Gulimche"/>
                <a:ea typeface="Gulimche"/>
                <a:cs typeface="Gulimche"/>
                <a:sym typeface="Gulimche"/>
              </a:rPr>
              <a:t>second</a:t>
            </a:r>
            <a:r>
              <a:rPr b="0" i="0" lang="ko-KR" sz="14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=</a:t>
            </a:r>
            <a:r>
              <a:rPr b="0" i="0" lang="ko-KR" sz="1400" u="none" cap="none" strike="noStrike">
                <a:solidFill>
                  <a:srgbClr val="0000FF"/>
                </a:solidFill>
                <a:latin typeface="Gulimche"/>
                <a:ea typeface="Gulimche"/>
                <a:cs typeface="Gulimche"/>
                <a:sym typeface="Gulimche"/>
              </a:rPr>
              <a:t>0</a:t>
            </a:r>
            <a:r>
              <a:rPr b="0" i="0" lang="ko-KR" sz="14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)</a:t>
            </a:r>
            <a:br>
              <a:rPr b="0" i="0" lang="ko-KR" sz="14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</a:br>
            <a:r>
              <a:rPr b="0" i="0" lang="ko-KR" sz="14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    </a:t>
            </a:r>
            <a:r>
              <a:rPr b="1" i="0" lang="ko-KR" sz="1400" u="none" cap="none" strike="noStrike">
                <a:solidFill>
                  <a:srgbClr val="000080"/>
                </a:solidFill>
                <a:latin typeface="Gulimche"/>
                <a:ea typeface="Gulimche"/>
                <a:cs typeface="Gulimche"/>
                <a:sym typeface="Gulimche"/>
              </a:rPr>
              <a:t>elif </a:t>
            </a:r>
            <a:r>
              <a:rPr b="0" i="0" lang="ko-KR" sz="14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tmnow.day == lastday:</a:t>
            </a:r>
            <a:br>
              <a:rPr b="0" i="0" lang="ko-KR" sz="14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</a:br>
            <a:r>
              <a:rPr b="0" i="0" lang="ko-KR" sz="14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        tmnext = tmnow.replace(</a:t>
            </a:r>
            <a:r>
              <a:rPr b="0" i="0" lang="ko-KR" sz="1400" u="none" cap="none" strike="noStrike">
                <a:solidFill>
                  <a:srgbClr val="660099"/>
                </a:solidFill>
                <a:latin typeface="Gulimche"/>
                <a:ea typeface="Gulimche"/>
                <a:cs typeface="Gulimche"/>
                <a:sym typeface="Gulimche"/>
              </a:rPr>
              <a:t>month</a:t>
            </a:r>
            <a:r>
              <a:rPr b="0" i="0" lang="ko-KR" sz="14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=tmnow.month+</a:t>
            </a:r>
            <a:r>
              <a:rPr b="0" i="0" lang="ko-KR" sz="1400" u="none" cap="none" strike="noStrike">
                <a:solidFill>
                  <a:srgbClr val="0000FF"/>
                </a:solidFill>
                <a:latin typeface="Gulimche"/>
                <a:ea typeface="Gulimche"/>
                <a:cs typeface="Gulimche"/>
                <a:sym typeface="Gulimche"/>
              </a:rPr>
              <a:t>1</a:t>
            </a:r>
            <a:r>
              <a:rPr b="0" i="0" lang="ko-KR" sz="14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, </a:t>
            </a:r>
            <a:r>
              <a:rPr b="0" i="0" lang="ko-KR" sz="1400" u="none" cap="none" strike="noStrike">
                <a:solidFill>
                  <a:srgbClr val="660099"/>
                </a:solidFill>
                <a:latin typeface="Gulimche"/>
                <a:ea typeface="Gulimche"/>
                <a:cs typeface="Gulimche"/>
                <a:sym typeface="Gulimche"/>
              </a:rPr>
              <a:t>day</a:t>
            </a:r>
            <a:r>
              <a:rPr b="0" i="0" lang="ko-KR" sz="14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=</a:t>
            </a:r>
            <a:r>
              <a:rPr b="0" i="0" lang="ko-KR" sz="1400" u="none" cap="none" strike="noStrike">
                <a:solidFill>
                  <a:srgbClr val="0000FF"/>
                </a:solidFill>
                <a:latin typeface="Gulimche"/>
                <a:ea typeface="Gulimche"/>
                <a:cs typeface="Gulimche"/>
                <a:sym typeface="Gulimche"/>
              </a:rPr>
              <a:t>1</a:t>
            </a:r>
            <a:r>
              <a:rPr b="0" i="0" lang="ko-KR" sz="14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, </a:t>
            </a:r>
            <a:r>
              <a:rPr b="0" i="0" lang="ko-KR" sz="1400" u="none" cap="none" strike="noStrike">
                <a:solidFill>
                  <a:srgbClr val="660099"/>
                </a:solidFill>
                <a:latin typeface="Gulimche"/>
                <a:ea typeface="Gulimche"/>
                <a:cs typeface="Gulimche"/>
                <a:sym typeface="Gulimche"/>
              </a:rPr>
              <a:t>hour</a:t>
            </a:r>
            <a:r>
              <a:rPr b="0" i="0" lang="ko-KR" sz="14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=</a:t>
            </a:r>
            <a:r>
              <a:rPr b="0" i="0" lang="ko-KR" sz="1400" u="none" cap="none" strike="noStrike">
                <a:solidFill>
                  <a:srgbClr val="0000FF"/>
                </a:solidFill>
                <a:latin typeface="Gulimche"/>
                <a:ea typeface="Gulimche"/>
                <a:cs typeface="Gulimche"/>
                <a:sym typeface="Gulimche"/>
              </a:rPr>
              <a:t>17</a:t>
            </a:r>
            <a:r>
              <a:rPr b="0" i="0" lang="ko-KR" sz="14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,</a:t>
            </a:r>
            <a:br>
              <a:rPr b="0" i="0" lang="ko-KR" sz="14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</a:br>
            <a:r>
              <a:rPr b="0" i="0" lang="ko-KR" sz="14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            </a:t>
            </a:r>
            <a:r>
              <a:rPr b="0" i="0" lang="ko-KR" sz="1400" u="none" cap="none" strike="noStrike">
                <a:solidFill>
                  <a:srgbClr val="660099"/>
                </a:solidFill>
                <a:latin typeface="Gulimche"/>
                <a:ea typeface="Gulimche"/>
                <a:cs typeface="Gulimche"/>
                <a:sym typeface="Gulimche"/>
              </a:rPr>
              <a:t>minute</a:t>
            </a:r>
            <a:r>
              <a:rPr b="0" i="0" lang="ko-KR" sz="14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=</a:t>
            </a:r>
            <a:r>
              <a:rPr b="0" i="0" lang="ko-KR" sz="1400" u="none" cap="none" strike="noStrike">
                <a:solidFill>
                  <a:srgbClr val="0000FF"/>
                </a:solidFill>
                <a:latin typeface="Gulimche"/>
                <a:ea typeface="Gulimche"/>
                <a:cs typeface="Gulimche"/>
                <a:sym typeface="Gulimche"/>
              </a:rPr>
              <a:t>0</a:t>
            </a:r>
            <a:r>
              <a:rPr b="0" i="0" lang="ko-KR" sz="14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, </a:t>
            </a:r>
            <a:r>
              <a:rPr b="0" i="0" lang="ko-KR" sz="1400" u="none" cap="none" strike="noStrike">
                <a:solidFill>
                  <a:srgbClr val="660099"/>
                </a:solidFill>
                <a:latin typeface="Gulimche"/>
                <a:ea typeface="Gulimche"/>
                <a:cs typeface="Gulimche"/>
                <a:sym typeface="Gulimche"/>
              </a:rPr>
              <a:t>second</a:t>
            </a:r>
            <a:r>
              <a:rPr b="0" i="0" lang="ko-KR" sz="14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=</a:t>
            </a:r>
            <a:r>
              <a:rPr b="0" i="0" lang="ko-KR" sz="1400" u="none" cap="none" strike="noStrike">
                <a:solidFill>
                  <a:srgbClr val="0000FF"/>
                </a:solidFill>
                <a:latin typeface="Gulimche"/>
                <a:ea typeface="Gulimche"/>
                <a:cs typeface="Gulimche"/>
                <a:sym typeface="Gulimche"/>
              </a:rPr>
              <a:t>0</a:t>
            </a:r>
            <a:r>
              <a:rPr b="0" i="0" lang="ko-KR" sz="14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)</a:t>
            </a:r>
            <a:br>
              <a:rPr b="0" i="0" lang="ko-KR" sz="14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</a:br>
            <a:r>
              <a:rPr b="0" i="0" lang="ko-KR" sz="14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    </a:t>
            </a:r>
            <a:r>
              <a:rPr b="1" i="0" lang="ko-KR" sz="1400" u="none" cap="none" strike="noStrike">
                <a:solidFill>
                  <a:srgbClr val="000080"/>
                </a:solidFill>
                <a:latin typeface="Gulimche"/>
                <a:ea typeface="Gulimche"/>
                <a:cs typeface="Gulimche"/>
                <a:sym typeface="Gulimche"/>
              </a:rPr>
              <a:t>else</a:t>
            </a:r>
            <a:r>
              <a:rPr b="0" i="0" lang="ko-KR" sz="14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:</a:t>
            </a:r>
            <a:br>
              <a:rPr b="0" i="0" lang="ko-KR" sz="14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</a:br>
            <a:r>
              <a:rPr b="0" i="0" lang="ko-KR" sz="14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        tmnext = tmnow.replace(</a:t>
            </a:r>
            <a:r>
              <a:rPr b="0" i="0" lang="ko-KR" sz="1400" u="none" cap="none" strike="noStrike">
                <a:solidFill>
                  <a:srgbClr val="660099"/>
                </a:solidFill>
                <a:latin typeface="Gulimche"/>
                <a:ea typeface="Gulimche"/>
                <a:cs typeface="Gulimche"/>
                <a:sym typeface="Gulimche"/>
              </a:rPr>
              <a:t>day</a:t>
            </a:r>
            <a:r>
              <a:rPr b="0" i="0" lang="ko-KR" sz="14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=tmnow.day+</a:t>
            </a:r>
            <a:r>
              <a:rPr b="0" i="0" lang="ko-KR" sz="1400" u="none" cap="none" strike="noStrike">
                <a:solidFill>
                  <a:srgbClr val="0000FF"/>
                </a:solidFill>
                <a:latin typeface="Gulimche"/>
                <a:ea typeface="Gulimche"/>
                <a:cs typeface="Gulimche"/>
                <a:sym typeface="Gulimche"/>
              </a:rPr>
              <a:t>1</a:t>
            </a:r>
            <a:r>
              <a:rPr b="0" i="0" lang="ko-KR" sz="14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, </a:t>
            </a:r>
            <a:r>
              <a:rPr b="0" i="0" lang="ko-KR" sz="1400" u="none" cap="none" strike="noStrike">
                <a:solidFill>
                  <a:srgbClr val="660099"/>
                </a:solidFill>
                <a:latin typeface="Gulimche"/>
                <a:ea typeface="Gulimche"/>
                <a:cs typeface="Gulimche"/>
                <a:sym typeface="Gulimche"/>
              </a:rPr>
              <a:t>hour</a:t>
            </a:r>
            <a:r>
              <a:rPr b="0" i="0" lang="ko-KR" sz="14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=</a:t>
            </a:r>
            <a:r>
              <a:rPr b="0" i="0" lang="ko-KR" sz="1400" u="none" cap="none" strike="noStrike">
                <a:solidFill>
                  <a:srgbClr val="0000FF"/>
                </a:solidFill>
                <a:latin typeface="Gulimche"/>
                <a:ea typeface="Gulimche"/>
                <a:cs typeface="Gulimche"/>
                <a:sym typeface="Gulimche"/>
              </a:rPr>
              <a:t>17</a:t>
            </a:r>
            <a:r>
              <a:rPr b="0" i="0" lang="ko-KR" sz="14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, </a:t>
            </a:r>
            <a:r>
              <a:rPr b="0" i="0" lang="ko-KR" sz="1400" u="none" cap="none" strike="noStrike">
                <a:solidFill>
                  <a:srgbClr val="660099"/>
                </a:solidFill>
                <a:latin typeface="Gulimche"/>
                <a:ea typeface="Gulimche"/>
                <a:cs typeface="Gulimche"/>
                <a:sym typeface="Gulimche"/>
              </a:rPr>
              <a:t>minute</a:t>
            </a:r>
            <a:r>
              <a:rPr b="0" i="0" lang="ko-KR" sz="14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=</a:t>
            </a:r>
            <a:r>
              <a:rPr b="0" i="0" lang="ko-KR" sz="1400" u="none" cap="none" strike="noStrike">
                <a:solidFill>
                  <a:srgbClr val="0000FF"/>
                </a:solidFill>
                <a:latin typeface="Gulimche"/>
                <a:ea typeface="Gulimche"/>
                <a:cs typeface="Gulimche"/>
                <a:sym typeface="Gulimche"/>
              </a:rPr>
              <a:t>0</a:t>
            </a:r>
            <a:r>
              <a:rPr b="0" i="0" lang="ko-KR" sz="14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,</a:t>
            </a:r>
            <a:br>
              <a:rPr b="0" i="0" lang="ko-KR" sz="14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</a:br>
            <a:r>
              <a:rPr b="0" i="0" lang="ko-KR" sz="14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            </a:t>
            </a:r>
            <a:r>
              <a:rPr b="0" i="0" lang="ko-KR" sz="1400" u="none" cap="none" strike="noStrike">
                <a:solidFill>
                  <a:srgbClr val="660099"/>
                </a:solidFill>
                <a:latin typeface="Gulimche"/>
                <a:ea typeface="Gulimche"/>
                <a:cs typeface="Gulimche"/>
                <a:sym typeface="Gulimche"/>
              </a:rPr>
              <a:t>second</a:t>
            </a:r>
            <a:r>
              <a:rPr b="0" i="0" lang="ko-KR" sz="14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=</a:t>
            </a:r>
            <a:r>
              <a:rPr b="0" i="0" lang="ko-KR" sz="1400" u="none" cap="none" strike="noStrike">
                <a:solidFill>
                  <a:srgbClr val="0000FF"/>
                </a:solidFill>
                <a:latin typeface="Gulimche"/>
                <a:ea typeface="Gulimche"/>
                <a:cs typeface="Gulimche"/>
                <a:sym typeface="Gulimche"/>
              </a:rPr>
              <a:t>0</a:t>
            </a:r>
            <a:r>
              <a:rPr b="0" i="0" lang="ko-KR" sz="14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)   </a:t>
            </a:r>
            <a:br>
              <a:rPr b="0" i="0" lang="ko-KR" sz="14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</a:br>
            <a:r>
              <a:rPr b="0" i="0" lang="ko-KR" sz="14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    tmdiff = tmnext - tmnow</a:t>
            </a:r>
            <a:br>
              <a:rPr b="0" i="0" lang="ko-KR" sz="14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</a:br>
            <a:r>
              <a:rPr b="0" i="0" lang="ko-KR" sz="14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    secs = tmdiff.seconds</a:t>
            </a:r>
            <a:br>
              <a:rPr b="0" i="0" lang="ko-KR" sz="14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</a:br>
            <a:r>
              <a:rPr b="0" i="0" lang="ko-KR" sz="14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    t = Timer(secs, </a:t>
            </a:r>
            <a:r>
              <a:rPr b="0" i="0" lang="ko-KR" sz="1400" u="none" cap="none" strike="noStrike">
                <a:solidFill>
                  <a:srgbClr val="94558D"/>
                </a:solidFill>
                <a:latin typeface="Gulimche"/>
                <a:ea typeface="Gulimche"/>
                <a:cs typeface="Gulimche"/>
                <a:sym typeface="Gulimche"/>
              </a:rPr>
              <a:t>self</a:t>
            </a:r>
            <a:r>
              <a:rPr b="0" i="0" lang="ko-KR" sz="14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.execute_daily)</a:t>
            </a:r>
            <a:br>
              <a:rPr b="0" i="0" lang="ko-KR" sz="14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</a:br>
            <a:r>
              <a:rPr b="0" i="0" lang="ko-KR" sz="14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    </a:t>
            </a:r>
            <a:r>
              <a:rPr b="0" i="0" lang="ko-KR" sz="1400" u="none" cap="none" strike="noStrike">
                <a:solidFill>
                  <a:srgbClr val="000080"/>
                </a:solidFill>
                <a:latin typeface="Gulimche"/>
                <a:ea typeface="Gulimche"/>
                <a:cs typeface="Gulimche"/>
                <a:sym typeface="Gulimche"/>
              </a:rPr>
              <a:t>print</a:t>
            </a:r>
            <a:r>
              <a:rPr b="0" i="0" lang="ko-KR" sz="14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(</a:t>
            </a:r>
            <a:r>
              <a:rPr b="1" i="0" lang="ko-KR" sz="1400" u="none" cap="none" strike="noStrike">
                <a:solidFill>
                  <a:srgbClr val="008080"/>
                </a:solidFill>
                <a:latin typeface="Gulimche"/>
                <a:ea typeface="Gulimche"/>
                <a:cs typeface="Gulimche"/>
                <a:sym typeface="Gulimche"/>
              </a:rPr>
              <a:t>"Waiting for next update ({}) ... "</a:t>
            </a:r>
            <a:r>
              <a:rPr b="0" i="0" lang="ko-KR" sz="14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.format(tmnext.strftime</a:t>
            </a:r>
            <a:br>
              <a:rPr b="0" i="0" lang="ko-KR" sz="14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</a:br>
            <a:r>
              <a:rPr b="0" i="0" lang="ko-KR" sz="14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        (</a:t>
            </a:r>
            <a:r>
              <a:rPr b="1" i="0" lang="ko-KR" sz="1400" u="none" cap="none" strike="noStrike">
                <a:solidFill>
                  <a:srgbClr val="008080"/>
                </a:solidFill>
                <a:latin typeface="Gulimche"/>
                <a:ea typeface="Gulimche"/>
                <a:cs typeface="Gulimche"/>
                <a:sym typeface="Gulimche"/>
              </a:rPr>
              <a:t>'%Y-%m-%d %H:%M'</a:t>
            </a:r>
            <a:r>
              <a:rPr b="0" i="0" lang="ko-KR" sz="14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)))</a:t>
            </a:r>
            <a:br>
              <a:rPr b="0" i="0" lang="ko-KR" sz="14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</a:br>
            <a:r>
              <a:rPr b="0" i="0" lang="ko-KR" sz="14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    t.start()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18"/>
          <p:cNvSpPr/>
          <p:nvPr/>
        </p:nvSpPr>
        <p:spPr>
          <a:xfrm>
            <a:off x="5133124" y="567771"/>
            <a:ext cx="7576800" cy="30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종목코드를 company_info 테이블에 업데이트 한 후 딕셔너리에 저장.</a:t>
            </a:r>
            <a:endParaRPr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18"/>
          <p:cNvSpPr/>
          <p:nvPr/>
        </p:nvSpPr>
        <p:spPr>
          <a:xfrm>
            <a:off x="6472075" y="2717811"/>
            <a:ext cx="7322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-config.json 파일이 생기면 코드가 실행되었다는 증거.</a:t>
            </a:r>
            <a:endParaRPr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18"/>
          <p:cNvSpPr/>
          <p:nvPr/>
        </p:nvSpPr>
        <p:spPr>
          <a:xfrm>
            <a:off x="6472074" y="3025588"/>
            <a:ext cx="6022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-전체 상장법인의 주식 시세를 DB에 업데이트</a:t>
            </a:r>
            <a:endParaRPr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18"/>
          <p:cNvSpPr/>
          <p:nvPr/>
        </p:nvSpPr>
        <p:spPr>
          <a:xfrm>
            <a:off x="7771956" y="3561705"/>
            <a:ext cx="4785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-이번달의 마지막날을 구하고</a:t>
            </a:r>
            <a:endParaRPr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18"/>
          <p:cNvSpPr/>
          <p:nvPr/>
        </p:nvSpPr>
        <p:spPr>
          <a:xfrm>
            <a:off x="5833925" y="6071823"/>
            <a:ext cx="7162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-다음날 오후 5시에 execute_daily 메소드를 실행하는 타이머</a:t>
            </a:r>
            <a:endParaRPr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18"/>
          <p:cNvSpPr txBox="1"/>
          <p:nvPr/>
        </p:nvSpPr>
        <p:spPr>
          <a:xfrm>
            <a:off x="8099448" y="4041251"/>
            <a:ext cx="3956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-tmnext(내일) 5시 설정 변수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18"/>
          <p:cNvSpPr txBox="1"/>
          <p:nvPr/>
        </p:nvSpPr>
        <p:spPr>
          <a:xfrm>
            <a:off x="4783334" y="5723176"/>
            <a:ext cx="3713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-내일 5시에서 현재시간을 빼서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0" name="Google Shape;240;p19"/>
          <p:cNvCxnSpPr/>
          <p:nvPr/>
        </p:nvCxnSpPr>
        <p:spPr>
          <a:xfrm>
            <a:off x="0" y="3910263"/>
            <a:ext cx="12192000" cy="0"/>
          </a:xfrm>
          <a:prstGeom prst="straightConnector1">
            <a:avLst/>
          </a:prstGeom>
          <a:noFill/>
          <a:ln cap="flat" cmpd="sng" w="698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41" name="Google Shape;241;p19"/>
          <p:cNvSpPr/>
          <p:nvPr/>
        </p:nvSpPr>
        <p:spPr>
          <a:xfrm>
            <a:off x="0" y="153575"/>
            <a:ext cx="2422798" cy="504056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19"/>
          <p:cNvSpPr txBox="1"/>
          <p:nvPr>
            <p:ph type="title"/>
          </p:nvPr>
        </p:nvSpPr>
        <p:spPr>
          <a:xfrm>
            <a:off x="609600" y="42306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+ 마리아 DB 자동 연결 해제 방지</a:t>
            </a:r>
            <a:endParaRPr/>
          </a:p>
        </p:txBody>
      </p:sp>
      <p:sp>
        <p:nvSpPr>
          <p:cNvPr id="243" name="Google Shape;243;p19"/>
          <p:cNvSpPr txBox="1"/>
          <p:nvPr/>
        </p:nvSpPr>
        <p:spPr>
          <a:xfrm>
            <a:off x="988568" y="1695356"/>
            <a:ext cx="70169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i="0" lang="ko-K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원래는 8시간 이상 사용하지 않으면 자동으로 연결이 종료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텍스트이(가) 표시된 사진&#10;&#10;자동 생성된 설명" id="244" name="Google Shape;24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243" y="2722093"/>
            <a:ext cx="5517358" cy="25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/>
          <p:nvPr/>
        </p:nvSpPr>
        <p:spPr>
          <a:xfrm>
            <a:off x="0" y="153575"/>
            <a:ext cx="2422798" cy="504056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4" name="Google Shape;94;p2"/>
          <p:cNvCxnSpPr/>
          <p:nvPr/>
        </p:nvCxnSpPr>
        <p:spPr>
          <a:xfrm>
            <a:off x="0" y="3910263"/>
            <a:ext cx="12192000" cy="0"/>
          </a:xfrm>
          <a:prstGeom prst="straightConnector1">
            <a:avLst/>
          </a:prstGeom>
          <a:noFill/>
          <a:ln cap="flat" cmpd="sng" w="698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5" name="Google Shape;95;p2"/>
          <p:cNvSpPr/>
          <p:nvPr/>
        </p:nvSpPr>
        <p:spPr>
          <a:xfrm>
            <a:off x="1444509" y="1836020"/>
            <a:ext cx="3132954" cy="1465179"/>
          </a:xfrm>
          <a:prstGeom prst="wedgeRoundRectCallout">
            <a:avLst>
              <a:gd fmla="val -7328" name="adj1"/>
              <a:gd fmla="val 73396" name="adj2"/>
              <a:gd fmla="val 16667" name="adj3"/>
            </a:avLst>
          </a:prstGeom>
          <a:solidFill>
            <a:srgbClr val="FFA60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6" name="Google Shape;96;p2"/>
          <p:cNvSpPr/>
          <p:nvPr/>
        </p:nvSpPr>
        <p:spPr>
          <a:xfrm>
            <a:off x="2625976" y="3708949"/>
            <a:ext cx="385012" cy="385012"/>
          </a:xfrm>
          <a:prstGeom prst="ellipse">
            <a:avLst/>
          </a:prstGeom>
          <a:solidFill>
            <a:schemeClr val="lt1"/>
          </a:solidFill>
          <a:ln cap="flat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7" name="Google Shape;97;p2"/>
          <p:cNvSpPr/>
          <p:nvPr/>
        </p:nvSpPr>
        <p:spPr>
          <a:xfrm>
            <a:off x="8796000" y="3708949"/>
            <a:ext cx="385012" cy="385012"/>
          </a:xfrm>
          <a:prstGeom prst="ellipse">
            <a:avLst/>
          </a:prstGeom>
          <a:solidFill>
            <a:schemeClr val="lt1"/>
          </a:solidFill>
          <a:ln cap="flat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8" name="Google Shape;98;p2"/>
          <p:cNvSpPr/>
          <p:nvPr/>
        </p:nvSpPr>
        <p:spPr>
          <a:xfrm rot="10800000">
            <a:off x="5976574" y="4519300"/>
            <a:ext cx="5569500" cy="1465200"/>
          </a:xfrm>
          <a:prstGeom prst="wedgeRoundRectCallout">
            <a:avLst>
              <a:gd fmla="val -7328" name="adj1"/>
              <a:gd fmla="val 73396" name="adj2"/>
              <a:gd fmla="val 16667" name="adj3"/>
            </a:avLst>
          </a:prstGeom>
          <a:solidFill>
            <a:srgbClr val="58508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9" name="Google Shape;99;p2"/>
          <p:cNvSpPr txBox="1"/>
          <p:nvPr/>
        </p:nvSpPr>
        <p:spPr>
          <a:xfrm>
            <a:off x="1883154" y="2412050"/>
            <a:ext cx="2506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시세 DB 구축</a:t>
            </a:r>
            <a:endParaRPr/>
          </a:p>
        </p:txBody>
      </p:sp>
      <p:sp>
        <p:nvSpPr>
          <p:cNvPr id="100" name="Google Shape;100;p2"/>
          <p:cNvSpPr txBox="1"/>
          <p:nvPr/>
        </p:nvSpPr>
        <p:spPr>
          <a:xfrm>
            <a:off x="5806327" y="5030575"/>
            <a:ext cx="59100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시세 조회 API: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종목코드에 해당하는 상장기업명 찾기</a:t>
            </a:r>
            <a:endParaRPr/>
          </a:p>
        </p:txBody>
      </p:sp>
      <p:sp>
        <p:nvSpPr>
          <p:cNvPr id="101" name="Google Shape;101;p2"/>
          <p:cNvSpPr txBox="1"/>
          <p:nvPr/>
        </p:nvSpPr>
        <p:spPr>
          <a:xfrm>
            <a:off x="1568647" y="1969025"/>
            <a:ext cx="169950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[DBUpdater]</a:t>
            </a:r>
            <a:endParaRPr/>
          </a:p>
        </p:txBody>
      </p:sp>
      <p:sp>
        <p:nvSpPr>
          <p:cNvPr id="102" name="Google Shape;102;p2"/>
          <p:cNvSpPr txBox="1"/>
          <p:nvPr/>
        </p:nvSpPr>
        <p:spPr>
          <a:xfrm>
            <a:off x="6011065" y="4661237"/>
            <a:ext cx="26936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[Market DB]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0"/>
          <p:cNvSpPr txBox="1"/>
          <p:nvPr>
            <p:ph type="title"/>
          </p:nvPr>
        </p:nvSpPr>
        <p:spPr>
          <a:xfrm>
            <a:off x="609600" y="42306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+ 자동 실행</a:t>
            </a:r>
            <a:endParaRPr/>
          </a:p>
        </p:txBody>
      </p:sp>
      <p:sp>
        <p:nvSpPr>
          <p:cNvPr id="250" name="Google Shape;250;p20"/>
          <p:cNvSpPr txBox="1"/>
          <p:nvPr/>
        </p:nvSpPr>
        <p:spPr>
          <a:xfrm>
            <a:off x="988568" y="1695356"/>
            <a:ext cx="70169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i="0" lang="ko-K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-서버 재시작에 관계 없이(ex. </a:t>
            </a:r>
            <a:r>
              <a:rPr lang="ko-K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윈도우 업데이트)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20"/>
          <p:cNvSpPr txBox="1"/>
          <p:nvPr/>
        </p:nvSpPr>
        <p:spPr>
          <a:xfrm>
            <a:off x="988568" y="2287026"/>
            <a:ext cx="70169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ko-K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Run 레지스트리(폴더)에  등록해야 함.</a:t>
            </a:r>
            <a:endParaRPr/>
          </a:p>
        </p:txBody>
      </p:sp>
      <p:sp>
        <p:nvSpPr>
          <p:cNvPr id="252" name="Google Shape;252;p20"/>
          <p:cNvSpPr txBox="1"/>
          <p:nvPr/>
        </p:nvSpPr>
        <p:spPr>
          <a:xfrm>
            <a:off x="3048000" y="5001263"/>
            <a:ext cx="6096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자세한 내용은 책241 참조.</a:t>
            </a:r>
            <a:endParaRPr/>
          </a:p>
        </p:txBody>
      </p:sp>
      <p:cxnSp>
        <p:nvCxnSpPr>
          <p:cNvPr id="253" name="Google Shape;253;p20"/>
          <p:cNvCxnSpPr/>
          <p:nvPr/>
        </p:nvCxnSpPr>
        <p:spPr>
          <a:xfrm>
            <a:off x="0" y="3910263"/>
            <a:ext cx="12192000" cy="0"/>
          </a:xfrm>
          <a:prstGeom prst="straightConnector1">
            <a:avLst/>
          </a:prstGeom>
          <a:noFill/>
          <a:ln cap="flat" cmpd="sng" w="698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54" name="Google Shape;254;p20"/>
          <p:cNvSpPr/>
          <p:nvPr/>
        </p:nvSpPr>
        <p:spPr>
          <a:xfrm>
            <a:off x="0" y="153575"/>
            <a:ext cx="2422798" cy="504056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1"/>
          <p:cNvSpPr txBox="1"/>
          <p:nvPr>
            <p:ph type="title"/>
          </p:nvPr>
        </p:nvSpPr>
        <p:spPr>
          <a:xfrm>
            <a:off x="838200" y="365125"/>
            <a:ext cx="1111175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마리아DB 일별 시세 조회 API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 sz="2400">
                <a:latin typeface="Arial"/>
                <a:ea typeface="Arial"/>
                <a:cs typeface="Arial"/>
                <a:sym typeface="Arial"/>
              </a:rPr>
              <a:t>장 : 검증된 국내 데이터(&lt;-&gt;yfinance)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 sz="2400">
                <a:latin typeface="Arial"/>
                <a:ea typeface="Arial"/>
                <a:cs typeface="Arial"/>
                <a:sym typeface="Arial"/>
              </a:rPr>
              <a:t>상장 기업명으로 조회 가능(&lt;-&gt;종목코드)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 sz="2400">
                <a:latin typeface="Arial"/>
                <a:ea typeface="Arial"/>
                <a:cs typeface="Arial"/>
                <a:sym typeface="Arial"/>
              </a:rPr>
              <a:t>조회일자 형식에 얽매이지 않음(자동변환)</a:t>
            </a:r>
            <a:endParaRPr/>
          </a:p>
        </p:txBody>
      </p:sp>
      <p:cxnSp>
        <p:nvCxnSpPr>
          <p:cNvPr id="261" name="Google Shape;261;p21"/>
          <p:cNvCxnSpPr/>
          <p:nvPr/>
        </p:nvCxnSpPr>
        <p:spPr>
          <a:xfrm>
            <a:off x="0" y="3910263"/>
            <a:ext cx="12192000" cy="0"/>
          </a:xfrm>
          <a:prstGeom prst="straightConnector1">
            <a:avLst/>
          </a:prstGeom>
          <a:noFill/>
          <a:ln cap="flat" cmpd="sng" w="69850">
            <a:solidFill>
              <a:srgbClr val="58508D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62" name="Google Shape;262;p21"/>
          <p:cNvSpPr/>
          <p:nvPr/>
        </p:nvSpPr>
        <p:spPr>
          <a:xfrm>
            <a:off x="0" y="153575"/>
            <a:ext cx="2422798" cy="504056"/>
          </a:xfrm>
          <a:prstGeom prst="rect">
            <a:avLst/>
          </a:prstGeom>
          <a:solidFill>
            <a:srgbClr val="58508D"/>
          </a:solidFill>
          <a:ln cap="flat" cmpd="sng" w="9525">
            <a:solidFill>
              <a:srgbClr val="58508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2"/>
          <p:cNvSpPr txBox="1"/>
          <p:nvPr>
            <p:ph type="title"/>
          </p:nvPr>
        </p:nvSpPr>
        <p:spPr>
          <a:xfrm>
            <a:off x="838199" y="409950"/>
            <a:ext cx="8117541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MarketDB 클래스 구조</a:t>
            </a:r>
            <a:endParaRPr/>
          </a:p>
        </p:txBody>
      </p:sp>
      <p:cxnSp>
        <p:nvCxnSpPr>
          <p:cNvPr id="268" name="Google Shape;268;p22"/>
          <p:cNvCxnSpPr/>
          <p:nvPr/>
        </p:nvCxnSpPr>
        <p:spPr>
          <a:xfrm>
            <a:off x="0" y="3910263"/>
            <a:ext cx="12192000" cy="0"/>
          </a:xfrm>
          <a:prstGeom prst="straightConnector1">
            <a:avLst/>
          </a:prstGeom>
          <a:noFill/>
          <a:ln cap="flat" cmpd="sng" w="698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69" name="Google Shape;269;p22"/>
          <p:cNvSpPr/>
          <p:nvPr/>
        </p:nvSpPr>
        <p:spPr>
          <a:xfrm>
            <a:off x="0" y="153575"/>
            <a:ext cx="2422798" cy="504056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텍스트이(가) 표시된 사진&#10;&#10;자동 생성된 설명" id="270" name="Google Shape;27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61707" y="1991888"/>
            <a:ext cx="9068586" cy="42066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3"/>
          <p:cNvSpPr txBox="1"/>
          <p:nvPr>
            <p:ph type="title"/>
          </p:nvPr>
        </p:nvSpPr>
        <p:spPr>
          <a:xfrm>
            <a:off x="838199" y="409950"/>
            <a:ext cx="627081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생성자와 소멸자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6" name="Google Shape;276;p23"/>
          <p:cNvCxnSpPr/>
          <p:nvPr/>
        </p:nvCxnSpPr>
        <p:spPr>
          <a:xfrm>
            <a:off x="0" y="3910263"/>
            <a:ext cx="12192000" cy="0"/>
          </a:xfrm>
          <a:prstGeom prst="straightConnector1">
            <a:avLst/>
          </a:prstGeom>
          <a:noFill/>
          <a:ln cap="flat" cmpd="sng" w="698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77" name="Google Shape;277;p23"/>
          <p:cNvSpPr/>
          <p:nvPr/>
        </p:nvSpPr>
        <p:spPr>
          <a:xfrm>
            <a:off x="0" y="153575"/>
            <a:ext cx="2422798" cy="504056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23"/>
          <p:cNvSpPr txBox="1"/>
          <p:nvPr>
            <p:ph idx="1" type="body"/>
          </p:nvPr>
        </p:nvSpPr>
        <p:spPr>
          <a:xfrm>
            <a:off x="264459" y="2002198"/>
            <a:ext cx="11436913" cy="33706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1600"/>
              <a:buFont typeface="Arial"/>
              <a:buNone/>
            </a:pPr>
            <a:r>
              <a:rPr b="1" i="0" lang="ko-KR" sz="1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class </a:t>
            </a:r>
            <a:r>
              <a:rPr b="0" i="0" lang="ko-K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MarketDB:</a:t>
            </a:r>
            <a:br>
              <a:rPr b="0" i="0" lang="ko-K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ko-K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ko-KR" sz="1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def </a:t>
            </a:r>
            <a:r>
              <a:rPr b="0" i="0" lang="ko-KR" sz="1600" u="none" cap="none" strike="noStrike">
                <a:solidFill>
                  <a:srgbClr val="B200B2"/>
                </a:solidFill>
                <a:latin typeface="Arial"/>
                <a:ea typeface="Arial"/>
                <a:cs typeface="Arial"/>
                <a:sym typeface="Arial"/>
              </a:rPr>
              <a:t>__init__</a:t>
            </a:r>
            <a:r>
              <a:rPr b="0" i="0" lang="ko-K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ko-KR" sz="1600" u="none" cap="none" strike="noStrike">
                <a:solidFill>
                  <a:srgbClr val="94558D"/>
                </a:solidFill>
                <a:latin typeface="Arial"/>
                <a:ea typeface="Arial"/>
                <a:cs typeface="Arial"/>
                <a:sym typeface="Arial"/>
              </a:rPr>
              <a:t>self</a:t>
            </a:r>
            <a:r>
              <a:rPr b="0" i="0" lang="ko-K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):</a:t>
            </a:r>
            <a:br>
              <a:rPr b="0" i="0" lang="ko-K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ko-K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0" i="1" lang="ko-KR" sz="1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"""생성자: MariaDB 연결 및 종목코드 딕셔너리 생성"""</a:t>
            </a:r>
            <a:br>
              <a:rPr b="0" i="1" lang="ko-KR" sz="1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1" lang="ko-KR" sz="1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0" i="0" lang="ko-KR" sz="1600" u="none" cap="none" strike="noStrike">
                <a:solidFill>
                  <a:srgbClr val="94558D"/>
                </a:solidFill>
                <a:latin typeface="Arial"/>
                <a:ea typeface="Arial"/>
                <a:cs typeface="Arial"/>
                <a:sym typeface="Arial"/>
              </a:rPr>
              <a:t>self</a:t>
            </a:r>
            <a:r>
              <a:rPr b="0" i="0" lang="ko-K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.conn = pymysql.connect(</a:t>
            </a:r>
            <a:r>
              <a:rPr b="0" i="0" lang="ko-KR" sz="1600" u="none" cap="none" strike="noStrike">
                <a:solidFill>
                  <a:srgbClr val="660099"/>
                </a:solidFill>
                <a:latin typeface="Arial"/>
                <a:ea typeface="Arial"/>
                <a:cs typeface="Arial"/>
                <a:sym typeface="Arial"/>
              </a:rPr>
              <a:t>host</a:t>
            </a:r>
            <a:r>
              <a:rPr b="0" i="0" lang="ko-K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ko-KR" sz="1600" u="none" cap="none" strike="noStrik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'localhost'</a:t>
            </a:r>
            <a:r>
              <a:rPr b="0" i="0" lang="ko-K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ko-KR" sz="1600" u="none" cap="none" strike="noStrike">
                <a:solidFill>
                  <a:srgbClr val="660099"/>
                </a:solidFill>
                <a:latin typeface="Arial"/>
                <a:ea typeface="Arial"/>
                <a:cs typeface="Arial"/>
                <a:sym typeface="Arial"/>
              </a:rPr>
              <a:t>user</a:t>
            </a:r>
            <a:r>
              <a:rPr b="0" i="0" lang="ko-K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ko-KR" sz="1600" u="none" cap="none" strike="noStrik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'root'</a:t>
            </a:r>
            <a:r>
              <a:rPr b="0" i="0" lang="ko-K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ko-KR" sz="1600" u="none" cap="none" strike="noStrike">
                <a:solidFill>
                  <a:srgbClr val="660099"/>
                </a:solidFill>
                <a:latin typeface="Arial"/>
                <a:ea typeface="Arial"/>
                <a:cs typeface="Arial"/>
                <a:sym typeface="Arial"/>
              </a:rPr>
              <a:t>password</a:t>
            </a:r>
            <a:r>
              <a:rPr b="0" i="0" lang="ko-K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ko-KR" sz="1600" u="none" cap="none" strike="noStrik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'myPa$$word'</a:t>
            </a:r>
            <a:r>
              <a:rPr b="0" i="0" lang="ko-K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ko-KR" sz="1600" u="none" cap="none" strike="noStrike">
                <a:solidFill>
                  <a:srgbClr val="660099"/>
                </a:solidFill>
                <a:latin typeface="Arial"/>
                <a:ea typeface="Arial"/>
                <a:cs typeface="Arial"/>
                <a:sym typeface="Arial"/>
              </a:rPr>
              <a:t>db</a:t>
            </a:r>
            <a:r>
              <a:rPr b="0" i="0" lang="ko-K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ko-KR" sz="1600" u="none" cap="none" strike="noStrik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'INVESTAR'</a:t>
            </a:r>
            <a:r>
              <a:rPr b="0" i="0" lang="ko-K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ko-KR" sz="1600" u="none" cap="none" strike="noStrike">
                <a:solidFill>
                  <a:srgbClr val="660099"/>
                </a:solidFill>
                <a:latin typeface="Arial"/>
                <a:ea typeface="Arial"/>
                <a:cs typeface="Arial"/>
                <a:sym typeface="Arial"/>
              </a:rPr>
              <a:t>charset</a:t>
            </a:r>
            <a:r>
              <a:rPr b="0" i="0" lang="ko-K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ko-KR" sz="1600" u="none" cap="none" strike="noStrik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'utf8'</a:t>
            </a:r>
            <a:r>
              <a:rPr b="0" i="0" lang="ko-K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br>
              <a:rPr b="0" i="0" lang="ko-K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ko-K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0" i="0" lang="ko-KR" sz="1600" u="none" cap="none" strike="noStrike">
                <a:solidFill>
                  <a:srgbClr val="94558D"/>
                </a:solidFill>
                <a:latin typeface="Arial"/>
                <a:ea typeface="Arial"/>
                <a:cs typeface="Arial"/>
                <a:sym typeface="Arial"/>
              </a:rPr>
              <a:t>self</a:t>
            </a:r>
            <a:r>
              <a:rPr b="0" i="0" lang="ko-K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.codes = </a:t>
            </a:r>
            <a:r>
              <a:rPr b="0" i="0" lang="ko-KR" sz="1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dict</a:t>
            </a:r>
            <a:r>
              <a:rPr b="0" i="0" lang="ko-K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br>
              <a:rPr b="0" i="0" lang="ko-K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ko-K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0" i="0" lang="ko-KR" sz="1600" u="none" cap="none" strike="noStrike">
                <a:solidFill>
                  <a:srgbClr val="94558D"/>
                </a:solidFill>
                <a:latin typeface="Arial"/>
                <a:ea typeface="Arial"/>
                <a:cs typeface="Arial"/>
                <a:sym typeface="Arial"/>
              </a:rPr>
              <a:t>self</a:t>
            </a:r>
            <a:r>
              <a:rPr b="0" i="0" lang="ko-K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.get_comp_info() </a:t>
            </a:r>
            <a:br>
              <a:rPr b="0" i="0" lang="ko-K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ko-K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ko-KR" sz="1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def </a:t>
            </a:r>
            <a:r>
              <a:rPr b="0" i="0" lang="ko-KR" sz="1600" u="none" cap="none" strike="noStrike">
                <a:solidFill>
                  <a:srgbClr val="B200B2"/>
                </a:solidFill>
                <a:latin typeface="Arial"/>
                <a:ea typeface="Arial"/>
                <a:cs typeface="Arial"/>
                <a:sym typeface="Arial"/>
              </a:rPr>
              <a:t>__del__</a:t>
            </a:r>
            <a:r>
              <a:rPr b="0" i="0" lang="ko-K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ko-KR" sz="1600" u="none" cap="none" strike="noStrike">
                <a:solidFill>
                  <a:srgbClr val="94558D"/>
                </a:solidFill>
                <a:latin typeface="Arial"/>
                <a:ea typeface="Arial"/>
                <a:cs typeface="Arial"/>
                <a:sym typeface="Arial"/>
              </a:rPr>
              <a:t>self</a:t>
            </a:r>
            <a:r>
              <a:rPr b="0" i="0" lang="ko-K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):</a:t>
            </a:r>
            <a:br>
              <a:rPr b="0" i="0" lang="ko-K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ko-K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0" i="1" lang="ko-KR" sz="1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"""소멸자: MariaDB 연결 해제"""</a:t>
            </a:r>
            <a:br>
              <a:rPr b="0" i="1" lang="ko-KR" sz="1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1" lang="ko-KR" sz="1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0" i="0" lang="ko-KR" sz="1600" u="none" cap="none" strike="noStrike">
                <a:solidFill>
                  <a:srgbClr val="94558D"/>
                </a:solidFill>
                <a:latin typeface="Arial"/>
                <a:ea typeface="Arial"/>
                <a:cs typeface="Arial"/>
                <a:sym typeface="Arial"/>
              </a:rPr>
              <a:t>self</a:t>
            </a:r>
            <a:r>
              <a:rPr b="0" i="0" lang="ko-K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.conn.close()</a:t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23"/>
          <p:cNvSpPr txBox="1"/>
          <p:nvPr/>
        </p:nvSpPr>
        <p:spPr>
          <a:xfrm>
            <a:off x="3266422" y="3910263"/>
            <a:ext cx="611392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i="0" lang="ko-K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마리아 DB의 company_info 테이블을 읽어와서 저장</a:t>
            </a:r>
            <a:br>
              <a:rPr i="0" lang="ko-K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4"/>
          <p:cNvSpPr txBox="1"/>
          <p:nvPr>
            <p:ph type="title"/>
          </p:nvPr>
        </p:nvSpPr>
        <p:spPr>
          <a:xfrm>
            <a:off x="838199" y="409950"/>
            <a:ext cx="627081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일별 시세 조회 API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5" name="Google Shape;285;p24"/>
          <p:cNvCxnSpPr/>
          <p:nvPr/>
        </p:nvCxnSpPr>
        <p:spPr>
          <a:xfrm>
            <a:off x="0" y="3910263"/>
            <a:ext cx="12192000" cy="0"/>
          </a:xfrm>
          <a:prstGeom prst="straightConnector1">
            <a:avLst/>
          </a:prstGeom>
          <a:noFill/>
          <a:ln cap="flat" cmpd="sng" w="698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86" name="Google Shape;286;p24"/>
          <p:cNvSpPr/>
          <p:nvPr/>
        </p:nvSpPr>
        <p:spPr>
          <a:xfrm>
            <a:off x="0" y="153575"/>
            <a:ext cx="2422798" cy="504056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24"/>
          <p:cNvSpPr/>
          <p:nvPr/>
        </p:nvSpPr>
        <p:spPr>
          <a:xfrm>
            <a:off x="314471" y="1991888"/>
            <a:ext cx="11563057" cy="26298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1600"/>
              <a:buFont typeface="Arial"/>
              <a:buNone/>
            </a:pPr>
            <a:r>
              <a:rPr b="1" i="0" lang="ko-KR" sz="1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def </a:t>
            </a:r>
            <a:r>
              <a:rPr b="0" i="0" lang="ko-K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getDailyPrice(</a:t>
            </a:r>
            <a:r>
              <a:rPr b="0" i="0" lang="ko-KR" sz="1600" u="none" cap="none" strike="noStrike">
                <a:solidFill>
                  <a:srgbClr val="94558D"/>
                </a:solidFill>
                <a:latin typeface="Arial"/>
                <a:ea typeface="Arial"/>
                <a:cs typeface="Arial"/>
                <a:sym typeface="Arial"/>
              </a:rPr>
              <a:t>self</a:t>
            </a:r>
            <a:r>
              <a:rPr b="0" i="0" lang="ko-K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code, startDate, endDate):</a:t>
            </a:r>
            <a:br>
              <a:rPr b="0" i="0" lang="ko-K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ko-K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1" lang="ko-KR" sz="1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"""daily_price 테이블에서 읽어와서 데이터프레임으로 반환"""</a:t>
            </a:r>
            <a:br>
              <a:rPr b="0" i="1" lang="ko-KR" sz="1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1" lang="ko-KR" sz="1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ko-K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sql = </a:t>
            </a:r>
            <a:r>
              <a:rPr b="1" i="0" lang="ko-KR" sz="1600" u="none" cap="none" strike="noStrik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"SELECT * FROM daily_price WHERE code = '{}' and date &gt;= '{}' and date &lt;= '{}'"</a:t>
            </a:r>
            <a:r>
              <a:rPr b="0" i="0" lang="ko-K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.format(code, startDate, endDate)</a:t>
            </a:r>
            <a:br>
              <a:rPr b="0" i="0" lang="ko-K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ko-K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df = pd.read_sql(sql, </a:t>
            </a:r>
            <a:r>
              <a:rPr b="0" i="0" lang="ko-KR" sz="1600" u="none" cap="none" strike="noStrike">
                <a:solidFill>
                  <a:srgbClr val="94558D"/>
                </a:solidFill>
                <a:latin typeface="Arial"/>
                <a:ea typeface="Arial"/>
                <a:cs typeface="Arial"/>
                <a:sym typeface="Arial"/>
              </a:rPr>
              <a:t>self</a:t>
            </a:r>
            <a:r>
              <a:rPr b="0" i="0" lang="ko-K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.conn)</a:t>
            </a:r>
            <a:br>
              <a:rPr b="0" i="0" lang="ko-K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ko-K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df.index = df[</a:t>
            </a:r>
            <a:r>
              <a:rPr b="1" i="0" lang="ko-KR" sz="1600" u="none" cap="none" strike="noStrik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'date'</a:t>
            </a:r>
            <a:r>
              <a:rPr b="0" i="0" lang="ko-K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br>
              <a:rPr b="0" i="0" lang="ko-K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ko-K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ko-KR" sz="1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return </a:t>
            </a:r>
            <a:r>
              <a:rPr b="0" i="0" lang="ko-K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df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5"/>
          <p:cNvSpPr txBox="1"/>
          <p:nvPr>
            <p:ph type="title"/>
          </p:nvPr>
        </p:nvSpPr>
        <p:spPr>
          <a:xfrm>
            <a:off x="838199" y="409950"/>
            <a:ext cx="10869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기본 인숫값 처리 + 정규표현식 분리</a:t>
            </a:r>
            <a:endParaRPr/>
          </a:p>
        </p:txBody>
      </p:sp>
      <p:cxnSp>
        <p:nvCxnSpPr>
          <p:cNvPr id="293" name="Google Shape;293;p25"/>
          <p:cNvCxnSpPr/>
          <p:nvPr/>
        </p:nvCxnSpPr>
        <p:spPr>
          <a:xfrm>
            <a:off x="0" y="3910263"/>
            <a:ext cx="12192000" cy="0"/>
          </a:xfrm>
          <a:prstGeom prst="straightConnector1">
            <a:avLst/>
          </a:prstGeom>
          <a:noFill/>
          <a:ln cap="flat" cmpd="sng" w="698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94" name="Google Shape;294;p25"/>
          <p:cNvSpPr/>
          <p:nvPr/>
        </p:nvSpPr>
        <p:spPr>
          <a:xfrm>
            <a:off x="0" y="153575"/>
            <a:ext cx="2422798" cy="504056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25"/>
          <p:cNvSpPr/>
          <p:nvPr/>
        </p:nvSpPr>
        <p:spPr>
          <a:xfrm>
            <a:off x="144142" y="1362066"/>
            <a:ext cx="11563057" cy="63253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1600"/>
              <a:buFont typeface="Arial"/>
              <a:buNone/>
            </a:pPr>
            <a:r>
              <a:rPr b="1" i="0" lang="ko-KR" sz="1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def </a:t>
            </a:r>
            <a:r>
              <a:rPr b="0" i="0" lang="ko-K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getDailyPrice(</a:t>
            </a:r>
            <a:r>
              <a:rPr b="0" i="0" lang="ko-KR" sz="1600" u="none" cap="none" strike="noStrike">
                <a:solidFill>
                  <a:srgbClr val="94558D"/>
                </a:solidFill>
                <a:latin typeface="Arial"/>
                <a:ea typeface="Arial"/>
                <a:cs typeface="Arial"/>
                <a:sym typeface="Arial"/>
              </a:rPr>
              <a:t>self</a:t>
            </a:r>
            <a:r>
              <a:rPr b="0" i="0" lang="ko-K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code, startDate, endDate):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br>
              <a:rPr b="0" i="0" lang="ko-K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……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25"/>
          <p:cNvSpPr txBox="1"/>
          <p:nvPr/>
        </p:nvSpPr>
        <p:spPr>
          <a:xfrm>
            <a:off x="2554941" y="194316"/>
            <a:ext cx="94567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startDate와 endDate를 인수로 넘겨주지 않았을 때 기본 인숫값으로 처리</a:t>
            </a:r>
            <a:endParaRPr/>
          </a:p>
        </p:txBody>
      </p:sp>
      <p:pic>
        <p:nvPicPr>
          <p:cNvPr descr="텍스트이(가) 표시된 사진&#10;&#10;자동 생성된 설명" id="297" name="Google Shape;29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95526" y="1807711"/>
            <a:ext cx="5860288" cy="49229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6"/>
          <p:cNvSpPr txBox="1"/>
          <p:nvPr>
            <p:ph type="title"/>
          </p:nvPr>
        </p:nvSpPr>
        <p:spPr>
          <a:xfrm>
            <a:off x="838199" y="409950"/>
            <a:ext cx="10869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회사명으로 종목코드 조회하기</a:t>
            </a:r>
            <a:endParaRPr/>
          </a:p>
        </p:txBody>
      </p:sp>
      <p:cxnSp>
        <p:nvCxnSpPr>
          <p:cNvPr id="303" name="Google Shape;303;p26"/>
          <p:cNvCxnSpPr/>
          <p:nvPr/>
        </p:nvCxnSpPr>
        <p:spPr>
          <a:xfrm>
            <a:off x="0" y="3910263"/>
            <a:ext cx="12192000" cy="0"/>
          </a:xfrm>
          <a:prstGeom prst="straightConnector1">
            <a:avLst/>
          </a:prstGeom>
          <a:noFill/>
          <a:ln cap="flat" cmpd="sng" w="698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04" name="Google Shape;304;p26"/>
          <p:cNvSpPr/>
          <p:nvPr/>
        </p:nvSpPr>
        <p:spPr>
          <a:xfrm>
            <a:off x="0" y="153575"/>
            <a:ext cx="2422798" cy="504056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26"/>
          <p:cNvSpPr/>
          <p:nvPr/>
        </p:nvSpPr>
        <p:spPr>
          <a:xfrm>
            <a:off x="144142" y="1362066"/>
            <a:ext cx="11563057" cy="63253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1600"/>
              <a:buFont typeface="Arial"/>
              <a:buNone/>
            </a:pPr>
            <a:r>
              <a:rPr b="1" i="0" lang="ko-KR" sz="1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def </a:t>
            </a:r>
            <a:r>
              <a:rPr b="0" i="0" lang="ko-K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getDailyPrice(</a:t>
            </a:r>
            <a:r>
              <a:rPr b="0" i="0" lang="ko-KR" sz="1600" u="none" cap="none" strike="noStrike">
                <a:solidFill>
                  <a:srgbClr val="94558D"/>
                </a:solidFill>
                <a:latin typeface="Arial"/>
                <a:ea typeface="Arial"/>
                <a:cs typeface="Arial"/>
                <a:sym typeface="Arial"/>
              </a:rPr>
              <a:t>self</a:t>
            </a:r>
            <a:r>
              <a:rPr b="0" i="0" lang="ko-K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code, startDate, endDate):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br>
              <a:rPr b="0" i="0" lang="ko-K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……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텍스트이(가) 표시된 사진&#10;&#10;자동 생성된 설명" id="306" name="Google Shape;30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57497" y="1977588"/>
            <a:ext cx="6877005" cy="47253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 txBox="1"/>
          <p:nvPr>
            <p:ph type="title"/>
          </p:nvPr>
        </p:nvSpPr>
        <p:spPr>
          <a:xfrm>
            <a:off x="838199" y="365125"/>
            <a:ext cx="10515599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주식 시세를 매일 DB로 업데이트 하기</a:t>
            </a:r>
            <a:endParaRPr/>
          </a:p>
        </p:txBody>
      </p:sp>
      <p:sp>
        <p:nvSpPr>
          <p:cNvPr id="108" name="Google Shape;108;p3"/>
          <p:cNvSpPr txBox="1"/>
          <p:nvPr>
            <p:ph idx="1" type="body"/>
          </p:nvPr>
        </p:nvSpPr>
        <p:spPr>
          <a:xfrm>
            <a:off x="838200" y="1631580"/>
            <a:ext cx="10515600" cy="48591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-"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DBUpdater :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	네이버 금융의 주식 시세를 마리아 DB로 복제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9" name="Google Shape;109;p3"/>
          <p:cNvCxnSpPr/>
          <p:nvPr/>
        </p:nvCxnSpPr>
        <p:spPr>
          <a:xfrm>
            <a:off x="0" y="3910263"/>
            <a:ext cx="12192000" cy="0"/>
          </a:xfrm>
          <a:prstGeom prst="straightConnector1">
            <a:avLst/>
          </a:prstGeom>
          <a:noFill/>
          <a:ln cap="flat" cmpd="sng" w="69850">
            <a:solidFill>
              <a:srgbClr val="FFA60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0" name="Google Shape;110;p3"/>
          <p:cNvSpPr/>
          <p:nvPr/>
        </p:nvSpPr>
        <p:spPr>
          <a:xfrm>
            <a:off x="0" y="153575"/>
            <a:ext cx="2422798" cy="504056"/>
          </a:xfrm>
          <a:prstGeom prst="rect">
            <a:avLst/>
          </a:prstGeom>
          <a:solidFill>
            <a:srgbClr val="FFA60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5" name="Google Shape;115;p4"/>
          <p:cNvCxnSpPr/>
          <p:nvPr/>
        </p:nvCxnSpPr>
        <p:spPr>
          <a:xfrm>
            <a:off x="0" y="3910263"/>
            <a:ext cx="12192000" cy="0"/>
          </a:xfrm>
          <a:prstGeom prst="straightConnector1">
            <a:avLst/>
          </a:prstGeom>
          <a:noFill/>
          <a:ln cap="flat" cmpd="sng" w="69850">
            <a:solidFill>
              <a:srgbClr val="FFA602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텍스트이(가) 표시된 사진&#10;&#10;자동 생성된 설명" id="116" name="Google Shape;11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19725" y="183334"/>
            <a:ext cx="6505870" cy="6491332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4"/>
          <p:cNvSpPr txBox="1"/>
          <p:nvPr/>
        </p:nvSpPr>
        <p:spPr>
          <a:xfrm>
            <a:off x="358588" y="1098673"/>
            <a:ext cx="4787153" cy="14264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270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b="0" i="0" lang="ko-K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DBUpdater 구조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: 객체가 생성될 때 마리아 DB에 접속,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소멸될 때 접속 해제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"/>
          <p:cNvSpPr txBox="1"/>
          <p:nvPr>
            <p:ph type="title"/>
          </p:nvPr>
        </p:nvSpPr>
        <p:spPr>
          <a:xfrm>
            <a:off x="838200" y="276621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DB에 테이블 생성하기</a:t>
            </a:r>
            <a:endParaRPr/>
          </a:p>
        </p:txBody>
      </p:sp>
      <p:cxnSp>
        <p:nvCxnSpPr>
          <p:cNvPr id="123" name="Google Shape;123;p5"/>
          <p:cNvCxnSpPr/>
          <p:nvPr/>
        </p:nvCxnSpPr>
        <p:spPr>
          <a:xfrm>
            <a:off x="0" y="3910263"/>
            <a:ext cx="12192000" cy="0"/>
          </a:xfrm>
          <a:prstGeom prst="straightConnector1">
            <a:avLst/>
          </a:prstGeom>
          <a:noFill/>
          <a:ln cap="flat" cmpd="sng" w="698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4" name="Google Shape;124;p5"/>
          <p:cNvSpPr/>
          <p:nvPr/>
        </p:nvSpPr>
        <p:spPr>
          <a:xfrm>
            <a:off x="0" y="153575"/>
            <a:ext cx="2422798" cy="504056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"/>
          <p:cNvSpPr txBox="1"/>
          <p:nvPr/>
        </p:nvSpPr>
        <p:spPr>
          <a:xfrm>
            <a:off x="358588" y="1098673"/>
            <a:ext cx="601531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 ver 1. 헤이디 SQL로 쿼리문 실행(테이블 생성)</a:t>
            </a:r>
            <a:endParaRPr/>
          </a:p>
        </p:txBody>
      </p:sp>
      <p:sp>
        <p:nvSpPr>
          <p:cNvPr id="130" name="Google Shape;130;p6"/>
          <p:cNvSpPr txBox="1"/>
          <p:nvPr/>
        </p:nvSpPr>
        <p:spPr>
          <a:xfrm>
            <a:off x="6096002" y="2133600"/>
            <a:ext cx="6096000" cy="4360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CREATE TABLE IF NOT EXISTS daily_price (</a:t>
            </a:r>
            <a:br>
              <a:rPr b="0" i="0" lang="ko-KR" sz="17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0" i="0" lang="ko-KR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 VARCHAR(20),</a:t>
            </a:r>
            <a:br>
              <a:rPr b="0" i="0" lang="ko-KR" sz="17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0" i="0" lang="ko-KR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date DATE,</a:t>
            </a:r>
            <a:br>
              <a:rPr b="0" i="0" lang="ko-KR" sz="17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0" i="0" lang="ko-KR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open BIGINT(20),</a:t>
            </a:r>
            <a:br>
              <a:rPr b="0" i="0" lang="ko-KR" sz="17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0" i="0" lang="ko-KR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high BIGINT(20),</a:t>
            </a:r>
            <a:br>
              <a:rPr b="0" i="0" lang="ko-KR" sz="17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0" i="0" lang="ko-KR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low BIGINT(20),</a:t>
            </a:r>
            <a:br>
              <a:rPr b="0" i="0" lang="ko-KR" sz="17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0" i="0" lang="ko-KR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close BIGINT(20),</a:t>
            </a:r>
            <a:br>
              <a:rPr b="0" i="0" lang="ko-KR" sz="17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0" i="0" lang="ko-KR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diff BIGINT(20),</a:t>
            </a:r>
            <a:br>
              <a:rPr b="0" i="0" lang="ko-KR" sz="17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0" i="0" lang="ko-KR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volume BIGINT(20),</a:t>
            </a:r>
            <a:br>
              <a:rPr b="0" i="0" lang="ko-KR" sz="17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0" i="0" lang="ko-KR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PRIMARY KEY (code, date)</a:t>
            </a:r>
            <a:br>
              <a:rPr b="0" i="0" lang="ko-KR" sz="17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0" i="0" lang="ko-KR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);</a:t>
            </a:r>
            <a:endParaRPr b="0" i="0" sz="17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1" name="Google Shape;131;p6"/>
          <p:cNvSpPr txBox="1"/>
          <p:nvPr/>
        </p:nvSpPr>
        <p:spPr>
          <a:xfrm>
            <a:off x="277906" y="2507013"/>
            <a:ext cx="6096000" cy="25335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CREATE TABLE IF NOT EXISTS company_info (</a:t>
            </a:r>
            <a:b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0" i="0" lang="ko-KR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 VARCHAR(20),</a:t>
            </a:r>
            <a:b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0" i="0" lang="ko-KR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company VARCHAR(40),</a:t>
            </a:r>
            <a:b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0" i="0" lang="ko-KR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last_update DATE,</a:t>
            </a:r>
            <a:b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0" i="0" lang="ko-KR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PRIMARY KEY (code)</a:t>
            </a:r>
            <a:b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0" i="0" lang="ko-KR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);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32" name="Google Shape;132;p6"/>
          <p:cNvCxnSpPr/>
          <p:nvPr/>
        </p:nvCxnSpPr>
        <p:spPr>
          <a:xfrm>
            <a:off x="5818094" y="1837765"/>
            <a:ext cx="0" cy="5020235"/>
          </a:xfrm>
          <a:prstGeom prst="straightConnector1">
            <a:avLst/>
          </a:prstGeom>
          <a:noFill/>
          <a:ln cap="flat" cmpd="sng" w="57150">
            <a:solidFill>
              <a:schemeClr val="accent4"/>
            </a:solidFill>
            <a:prstDash val="dash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"/>
          <p:cNvSpPr/>
          <p:nvPr/>
        </p:nvSpPr>
        <p:spPr>
          <a:xfrm>
            <a:off x="313765" y="636995"/>
            <a:ext cx="11694377" cy="640175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1600"/>
              <a:buFont typeface="Gulimche"/>
              <a:buNone/>
            </a:pPr>
            <a:r>
              <a:rPr b="1" i="0" lang="ko-KR" sz="1600" u="none" cap="none" strike="noStrike">
                <a:solidFill>
                  <a:srgbClr val="000080"/>
                </a:solidFill>
                <a:latin typeface="Gulimche"/>
                <a:ea typeface="Gulimche"/>
                <a:cs typeface="Gulimche"/>
                <a:sym typeface="Gulimche"/>
              </a:rPr>
              <a:t>import </a:t>
            </a:r>
            <a:r>
              <a:rPr b="1" i="0" lang="ko-KR" sz="20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pymysql</a:t>
            </a:r>
            <a:br>
              <a:rPr b="0" i="0" lang="ko-KR" sz="16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</a:br>
            <a:br>
              <a:rPr b="0" i="0" lang="ko-KR" sz="16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</a:br>
            <a:r>
              <a:rPr b="1" i="0" lang="ko-KR" sz="1600" u="none" cap="none" strike="noStrike">
                <a:solidFill>
                  <a:srgbClr val="000080"/>
                </a:solidFill>
                <a:latin typeface="Gulimche"/>
                <a:ea typeface="Gulimche"/>
                <a:cs typeface="Gulimche"/>
                <a:sym typeface="Gulimche"/>
              </a:rPr>
              <a:t>class </a:t>
            </a:r>
            <a:r>
              <a:rPr b="0" i="0" lang="ko-KR" sz="16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DBUpdater:  </a:t>
            </a:r>
            <a:br>
              <a:rPr b="0" i="0" lang="ko-KR" sz="16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</a:br>
            <a:r>
              <a:rPr b="0" i="0" lang="ko-KR" sz="16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    </a:t>
            </a:r>
            <a:r>
              <a:rPr b="1" i="0" lang="ko-KR" sz="2000" u="none" cap="none" strike="noStrike">
                <a:solidFill>
                  <a:srgbClr val="000080"/>
                </a:solidFill>
                <a:latin typeface="Gulimche"/>
                <a:ea typeface="Gulimche"/>
                <a:cs typeface="Gulimche"/>
                <a:sym typeface="Gulimche"/>
              </a:rPr>
              <a:t>def </a:t>
            </a:r>
            <a:r>
              <a:rPr b="1" i="0" lang="ko-KR" sz="2000" u="none" cap="none" strike="noStrike">
                <a:solidFill>
                  <a:srgbClr val="B200B2"/>
                </a:solidFill>
                <a:latin typeface="Gulimche"/>
                <a:ea typeface="Gulimche"/>
                <a:cs typeface="Gulimche"/>
                <a:sym typeface="Gulimche"/>
              </a:rPr>
              <a:t>__init__</a:t>
            </a:r>
            <a:r>
              <a:rPr b="1" i="0" lang="ko-KR" sz="20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(</a:t>
            </a:r>
            <a:r>
              <a:rPr b="1" i="0" lang="ko-KR" sz="2000" u="none" cap="none" strike="noStrike">
                <a:solidFill>
                  <a:srgbClr val="94558D"/>
                </a:solidFill>
                <a:latin typeface="Gulimche"/>
                <a:ea typeface="Gulimche"/>
                <a:cs typeface="Gulimche"/>
                <a:sym typeface="Gulimche"/>
              </a:rPr>
              <a:t>self</a:t>
            </a:r>
            <a:r>
              <a:rPr b="1" i="0" lang="ko-KR" sz="20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):</a:t>
            </a:r>
            <a:br>
              <a:rPr b="0" i="0" lang="ko-KR" sz="16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</a:br>
            <a:r>
              <a:rPr b="0" i="0" lang="ko-KR" sz="16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        </a:t>
            </a:r>
            <a:r>
              <a:rPr b="0" i="1" lang="ko-KR" sz="1600" u="none" cap="none" strike="noStrike">
                <a:solidFill>
                  <a:srgbClr val="808080"/>
                </a:solidFill>
                <a:latin typeface="Gulimche"/>
                <a:ea typeface="Gulimche"/>
                <a:cs typeface="Gulimche"/>
                <a:sym typeface="Gulimche"/>
              </a:rPr>
              <a:t>"""생성자: MariaDB 연결 및 종목코드 딕셔너리 생성"""</a:t>
            </a:r>
            <a:br>
              <a:rPr b="0" i="1" lang="ko-KR" sz="1600" u="none" cap="none" strike="noStrike">
                <a:solidFill>
                  <a:srgbClr val="808080"/>
                </a:solidFill>
                <a:latin typeface="Gulimche"/>
                <a:ea typeface="Gulimche"/>
                <a:cs typeface="Gulimche"/>
                <a:sym typeface="Gulimche"/>
              </a:rPr>
            </a:br>
            <a:r>
              <a:rPr b="0" i="1" lang="ko-KR" sz="1600" u="none" cap="none" strike="noStrike">
                <a:solidFill>
                  <a:srgbClr val="808080"/>
                </a:solidFill>
                <a:latin typeface="Gulimche"/>
                <a:ea typeface="Gulimche"/>
                <a:cs typeface="Gulimche"/>
                <a:sym typeface="Gulimche"/>
              </a:rPr>
              <a:t>        </a:t>
            </a:r>
            <a:r>
              <a:rPr b="0" i="1" lang="ko-KR" sz="1600" u="none" cap="none" strike="noStrike">
                <a:solidFill>
                  <a:schemeClr val="dk1"/>
                </a:solidFill>
                <a:latin typeface="Gulimche"/>
                <a:ea typeface="Gulimche"/>
                <a:cs typeface="Gulimche"/>
                <a:sym typeface="Gulimche"/>
              </a:rPr>
              <a:t>self.conn = pymysql.connect(host='localhost', user='root',</a:t>
            </a:r>
            <a:br>
              <a:rPr b="0" i="1" lang="ko-KR" sz="1600" u="none" cap="none" strike="noStrike">
                <a:solidFill>
                  <a:schemeClr val="dk1"/>
                </a:solidFill>
                <a:latin typeface="Gulimche"/>
                <a:ea typeface="Gulimche"/>
                <a:cs typeface="Gulimche"/>
                <a:sym typeface="Gulimche"/>
              </a:rPr>
            </a:br>
            <a:r>
              <a:rPr b="0" i="1" lang="ko-KR" sz="1600" u="none" cap="none" strike="noStrike">
                <a:solidFill>
                  <a:schemeClr val="dk1"/>
                </a:solidFill>
                <a:latin typeface="Gulimche"/>
                <a:ea typeface="Gulimche"/>
                <a:cs typeface="Gulimche"/>
                <a:sym typeface="Gulimche"/>
              </a:rPr>
              <a:t>            password='20193878', db='INVESTAR', charset='utf8')</a:t>
            </a:r>
            <a:br>
              <a:rPr b="0" i="1" lang="ko-KR" sz="1600" u="none" cap="none" strike="noStrike">
                <a:solidFill>
                  <a:schemeClr val="dk1"/>
                </a:solidFill>
                <a:latin typeface="Gulimche"/>
                <a:ea typeface="Gulimche"/>
                <a:cs typeface="Gulimche"/>
                <a:sym typeface="Gulimche"/>
              </a:rPr>
            </a:br>
            <a:br>
              <a:rPr b="0" i="0" lang="ko-KR" sz="1600" u="none" cap="none" strike="noStrike">
                <a:solidFill>
                  <a:schemeClr val="dk1"/>
                </a:solidFill>
                <a:latin typeface="Gulimche"/>
                <a:ea typeface="Gulimche"/>
                <a:cs typeface="Gulimche"/>
                <a:sym typeface="Gulimche"/>
              </a:rPr>
            </a:br>
            <a:r>
              <a:rPr b="0" i="0" lang="ko-KR" sz="16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        </a:t>
            </a:r>
            <a:r>
              <a:rPr b="1" i="0" lang="ko-KR" sz="1600" u="none" cap="none" strike="noStrike">
                <a:solidFill>
                  <a:srgbClr val="000080"/>
                </a:solidFill>
                <a:latin typeface="Gulimche"/>
                <a:ea typeface="Gulimche"/>
                <a:cs typeface="Gulimche"/>
                <a:sym typeface="Gulimche"/>
              </a:rPr>
              <a:t>with </a:t>
            </a:r>
            <a:r>
              <a:rPr b="0" i="0" lang="ko-KR" sz="1600" u="none" cap="none" strike="noStrike">
                <a:solidFill>
                  <a:srgbClr val="94558D"/>
                </a:solidFill>
                <a:latin typeface="Gulimche"/>
                <a:ea typeface="Gulimche"/>
                <a:cs typeface="Gulimche"/>
                <a:sym typeface="Gulimche"/>
              </a:rPr>
              <a:t>self</a:t>
            </a:r>
            <a:r>
              <a:rPr b="0" i="0" lang="ko-KR" sz="16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.conn.cursor() </a:t>
            </a:r>
            <a:r>
              <a:rPr b="1" i="0" lang="ko-KR" sz="1600" u="none" cap="none" strike="noStrike">
                <a:solidFill>
                  <a:srgbClr val="000080"/>
                </a:solidFill>
                <a:latin typeface="Gulimche"/>
                <a:ea typeface="Gulimche"/>
                <a:cs typeface="Gulimche"/>
                <a:sym typeface="Gulimche"/>
              </a:rPr>
              <a:t>as </a:t>
            </a:r>
            <a:r>
              <a:rPr b="0" i="0" lang="ko-KR" sz="16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curs:</a:t>
            </a:r>
            <a:br>
              <a:rPr b="0" i="0" lang="ko-KR" sz="16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</a:br>
            <a:r>
              <a:rPr b="0" i="0" lang="ko-KR" sz="16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            sql = </a:t>
            </a:r>
            <a:r>
              <a:rPr b="1" i="0" lang="ko-KR" sz="1600" u="none" cap="none" strike="noStrike">
                <a:solidFill>
                  <a:srgbClr val="008000"/>
                </a:solidFill>
                <a:latin typeface="Gulimche"/>
                <a:ea typeface="Gulimche"/>
                <a:cs typeface="Gulimche"/>
                <a:sym typeface="Gulimche"/>
              </a:rPr>
              <a:t>"""</a:t>
            </a:r>
            <a:br>
              <a:rPr b="1" i="0" lang="ko-KR" sz="1600" u="none" cap="none" strike="noStrike">
                <a:solidFill>
                  <a:srgbClr val="008000"/>
                </a:solidFill>
                <a:latin typeface="Gulimche"/>
                <a:ea typeface="Gulimche"/>
                <a:cs typeface="Gulimche"/>
                <a:sym typeface="Gulimche"/>
              </a:rPr>
            </a:br>
            <a:r>
              <a:rPr b="1" i="0" lang="ko-KR" sz="1600" u="none" cap="none" strike="noStrike">
                <a:solidFill>
                  <a:srgbClr val="008000"/>
                </a:solidFill>
                <a:latin typeface="Gulimche"/>
                <a:ea typeface="Gulimche"/>
                <a:cs typeface="Gulimche"/>
                <a:sym typeface="Gulimche"/>
              </a:rPr>
              <a:t>            </a:t>
            </a:r>
            <a:br>
              <a:rPr b="1" i="0" lang="ko-KR" sz="1600" u="none" cap="none" strike="noStrike">
                <a:solidFill>
                  <a:srgbClr val="008000"/>
                </a:solidFill>
                <a:latin typeface="Gulimche"/>
                <a:ea typeface="Gulimche"/>
                <a:cs typeface="Gulimche"/>
                <a:sym typeface="Gulimche"/>
              </a:rPr>
            </a:br>
            <a:r>
              <a:rPr b="1" i="0" lang="ko-KR" sz="1600" u="none" cap="none" strike="noStrike">
                <a:solidFill>
                  <a:srgbClr val="008000"/>
                </a:solidFill>
                <a:latin typeface="Gulimche"/>
                <a:ea typeface="Gulimche"/>
                <a:cs typeface="Gulimche"/>
                <a:sym typeface="Gulimche"/>
              </a:rPr>
              <a:t>            """</a:t>
            </a:r>
            <a:br>
              <a:rPr b="1" i="0" lang="ko-KR" sz="1600" u="none" cap="none" strike="noStrike">
                <a:solidFill>
                  <a:srgbClr val="008000"/>
                </a:solidFill>
                <a:latin typeface="Gulimche"/>
                <a:ea typeface="Gulimche"/>
                <a:cs typeface="Gulimche"/>
                <a:sym typeface="Gulimche"/>
              </a:rPr>
            </a:br>
            <a:r>
              <a:rPr b="1" i="0" lang="ko-KR" sz="1600" u="none" cap="none" strike="noStrike">
                <a:solidFill>
                  <a:srgbClr val="008000"/>
                </a:solidFill>
                <a:latin typeface="Gulimche"/>
                <a:ea typeface="Gulimche"/>
                <a:cs typeface="Gulimche"/>
                <a:sym typeface="Gulimche"/>
              </a:rPr>
              <a:t>            </a:t>
            </a:r>
            <a:r>
              <a:rPr b="0" i="0" lang="ko-KR" sz="16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curs.execute(sql)</a:t>
            </a:r>
            <a:endParaRPr b="0" i="0" sz="1600" u="none" cap="none" strike="noStrike">
              <a:solidFill>
                <a:srgbClr val="000000"/>
              </a:solidFill>
              <a:latin typeface="Gulimche"/>
              <a:ea typeface="Gulimche"/>
              <a:cs typeface="Gulimche"/>
              <a:sym typeface="Gulimch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6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	   sql = </a:t>
            </a:r>
            <a:r>
              <a:rPr b="1" i="0" lang="ko-KR" sz="1600" u="none" cap="none" strike="noStrike">
                <a:solidFill>
                  <a:srgbClr val="008000"/>
                </a:solidFill>
                <a:latin typeface="Gulimche"/>
                <a:ea typeface="Gulimche"/>
                <a:cs typeface="Gulimche"/>
                <a:sym typeface="Gulimche"/>
              </a:rPr>
              <a:t>"""</a:t>
            </a:r>
            <a:br>
              <a:rPr b="1" i="0" lang="ko-KR" sz="1600" u="none" cap="none" strike="noStrike">
                <a:solidFill>
                  <a:srgbClr val="008000"/>
                </a:solidFill>
                <a:latin typeface="Gulimche"/>
                <a:ea typeface="Gulimche"/>
                <a:cs typeface="Gulimche"/>
                <a:sym typeface="Gulimche"/>
              </a:rPr>
            </a:br>
            <a:r>
              <a:rPr b="1" i="0" lang="ko-KR" sz="1600" u="none" cap="none" strike="noStrike">
                <a:solidFill>
                  <a:srgbClr val="008000"/>
                </a:solidFill>
                <a:latin typeface="Gulimche"/>
                <a:ea typeface="Gulimche"/>
                <a:cs typeface="Gulimche"/>
                <a:sym typeface="Gulimche"/>
              </a:rPr>
              <a:t>            </a:t>
            </a:r>
            <a:br>
              <a:rPr b="1" i="0" lang="ko-KR" sz="1600" u="none" cap="none" strike="noStrike">
                <a:solidFill>
                  <a:srgbClr val="008000"/>
                </a:solidFill>
                <a:latin typeface="Gulimche"/>
                <a:ea typeface="Gulimche"/>
                <a:cs typeface="Gulimche"/>
                <a:sym typeface="Gulimche"/>
              </a:rPr>
            </a:br>
            <a:r>
              <a:rPr b="1" i="0" lang="ko-KR" sz="1600" u="none" cap="none" strike="noStrike">
                <a:solidFill>
                  <a:srgbClr val="008000"/>
                </a:solidFill>
                <a:latin typeface="Gulimche"/>
                <a:ea typeface="Gulimche"/>
                <a:cs typeface="Gulimche"/>
                <a:sym typeface="Gulimche"/>
              </a:rPr>
              <a:t>            """</a:t>
            </a:r>
            <a:br>
              <a:rPr b="1" i="0" lang="ko-KR" sz="1600" u="none" cap="none" strike="noStrike">
                <a:solidFill>
                  <a:srgbClr val="008000"/>
                </a:solidFill>
                <a:latin typeface="Gulimche"/>
                <a:ea typeface="Gulimche"/>
                <a:cs typeface="Gulimche"/>
                <a:sym typeface="Gulimche"/>
              </a:rPr>
            </a:br>
            <a:r>
              <a:rPr b="1" i="0" lang="ko-KR" sz="1600" u="none" cap="none" strike="noStrike">
                <a:solidFill>
                  <a:srgbClr val="008000"/>
                </a:solidFill>
                <a:latin typeface="Gulimche"/>
                <a:ea typeface="Gulimche"/>
                <a:cs typeface="Gulimche"/>
                <a:sym typeface="Gulimche"/>
              </a:rPr>
              <a:t>            </a:t>
            </a:r>
            <a:r>
              <a:rPr b="0" i="0" lang="ko-KR" sz="16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curs.execute(sql)</a:t>
            </a:r>
            <a:br>
              <a:rPr b="0" i="0" lang="ko-KR" sz="16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</a:br>
            <a:r>
              <a:rPr b="0" i="0" lang="ko-KR" sz="16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        </a:t>
            </a:r>
            <a:r>
              <a:rPr b="0" i="0" lang="ko-KR" sz="1600" u="none" cap="none" strike="noStrike">
                <a:solidFill>
                  <a:srgbClr val="94558D"/>
                </a:solidFill>
                <a:latin typeface="Gulimche"/>
                <a:ea typeface="Gulimche"/>
                <a:cs typeface="Gulimche"/>
                <a:sym typeface="Gulimche"/>
              </a:rPr>
              <a:t>self</a:t>
            </a:r>
            <a:r>
              <a:rPr b="0" i="0" lang="ko-KR" sz="16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.conn.commit()</a:t>
            </a:r>
            <a:br>
              <a:rPr b="0" i="0" lang="ko-KR" sz="16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</a:br>
            <a:r>
              <a:rPr b="0" i="0" lang="ko-KR" sz="16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        </a:t>
            </a:r>
            <a:r>
              <a:rPr b="0" i="0" lang="ko-KR" sz="1600" u="none" cap="none" strike="noStrike">
                <a:solidFill>
                  <a:srgbClr val="94558D"/>
                </a:solidFill>
                <a:latin typeface="Gulimche"/>
                <a:ea typeface="Gulimche"/>
                <a:cs typeface="Gulimche"/>
                <a:sym typeface="Gulimche"/>
              </a:rPr>
              <a:t>self</a:t>
            </a:r>
            <a:r>
              <a:rPr b="0" i="0" lang="ko-KR" sz="16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.codes = dict()</a:t>
            </a:r>
            <a:br>
              <a:rPr b="0" i="0" lang="ko-KR" sz="16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</a:br>
            <a:r>
              <a:rPr b="0" i="0" lang="ko-KR" sz="16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               </a:t>
            </a:r>
            <a:br>
              <a:rPr b="0" i="0" lang="ko-KR" sz="16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</a:br>
            <a:r>
              <a:rPr b="0" i="0" lang="ko-KR" sz="16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    </a:t>
            </a:r>
            <a:r>
              <a:rPr b="1" i="0" lang="ko-KR" sz="2000" u="none" cap="none" strike="noStrike">
                <a:solidFill>
                  <a:srgbClr val="000080"/>
                </a:solidFill>
                <a:latin typeface="Gulimche"/>
                <a:ea typeface="Gulimche"/>
                <a:cs typeface="Gulimche"/>
                <a:sym typeface="Gulimche"/>
              </a:rPr>
              <a:t>def </a:t>
            </a:r>
            <a:r>
              <a:rPr b="1" i="0" lang="ko-KR" sz="2000" u="none" cap="none" strike="noStrike">
                <a:solidFill>
                  <a:srgbClr val="B200B2"/>
                </a:solidFill>
                <a:latin typeface="Gulimche"/>
                <a:ea typeface="Gulimche"/>
                <a:cs typeface="Gulimche"/>
                <a:sym typeface="Gulimche"/>
              </a:rPr>
              <a:t>__del__</a:t>
            </a:r>
            <a:r>
              <a:rPr b="1" i="0" lang="ko-KR" sz="20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(</a:t>
            </a:r>
            <a:r>
              <a:rPr b="1" i="0" lang="ko-KR" sz="2000" u="none" cap="none" strike="noStrike">
                <a:solidFill>
                  <a:srgbClr val="94558D"/>
                </a:solidFill>
                <a:latin typeface="Gulimche"/>
                <a:ea typeface="Gulimche"/>
                <a:cs typeface="Gulimche"/>
                <a:sym typeface="Gulimche"/>
              </a:rPr>
              <a:t>self</a:t>
            </a:r>
            <a:r>
              <a:rPr b="1" i="0" lang="ko-KR" sz="20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):</a:t>
            </a:r>
            <a:br>
              <a:rPr b="1" i="0" lang="ko-KR" sz="18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</a:br>
            <a:r>
              <a:rPr b="0" i="0" lang="ko-KR" sz="16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        </a:t>
            </a:r>
            <a:r>
              <a:rPr b="0" i="1" lang="ko-KR" sz="1600" u="none" cap="none" strike="noStrike">
                <a:solidFill>
                  <a:srgbClr val="808080"/>
                </a:solidFill>
                <a:latin typeface="Gulimche"/>
                <a:ea typeface="Gulimche"/>
                <a:cs typeface="Gulimche"/>
                <a:sym typeface="Gulimche"/>
              </a:rPr>
              <a:t>"""소멸자: MariaDB 연결 해제"""</a:t>
            </a:r>
            <a:br>
              <a:rPr b="0" i="1" lang="ko-KR" sz="1600" u="none" cap="none" strike="noStrike">
                <a:solidFill>
                  <a:srgbClr val="808080"/>
                </a:solidFill>
                <a:latin typeface="Gulimche"/>
                <a:ea typeface="Gulimche"/>
                <a:cs typeface="Gulimche"/>
                <a:sym typeface="Gulimche"/>
              </a:rPr>
            </a:br>
            <a:r>
              <a:rPr b="0" i="1" lang="ko-KR" sz="1600" u="none" cap="none" strike="noStrike">
                <a:solidFill>
                  <a:srgbClr val="808080"/>
                </a:solidFill>
                <a:latin typeface="Gulimche"/>
                <a:ea typeface="Gulimche"/>
                <a:cs typeface="Gulimche"/>
                <a:sym typeface="Gulimche"/>
              </a:rPr>
              <a:t>        </a:t>
            </a:r>
            <a:r>
              <a:rPr b="0" i="0" lang="ko-KR" sz="1600" u="none" cap="none" strike="noStrike">
                <a:solidFill>
                  <a:srgbClr val="94558D"/>
                </a:solidFill>
                <a:latin typeface="Gulimche"/>
                <a:ea typeface="Gulimche"/>
                <a:cs typeface="Gulimche"/>
                <a:sym typeface="Gulimche"/>
              </a:rPr>
              <a:t>self</a:t>
            </a:r>
            <a:r>
              <a:rPr b="0" i="0" lang="ko-KR" sz="16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.conn.close() </a:t>
            </a:r>
            <a:endParaRPr b="0" i="0" sz="16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ulimche"/>
              <a:buNone/>
            </a:pPr>
            <a:br>
              <a:rPr b="0" i="0" lang="ko-KR" sz="16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</a:br>
            <a:r>
              <a:rPr b="0" i="0" lang="ko-KR" sz="16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            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7"/>
          <p:cNvSpPr txBox="1"/>
          <p:nvPr/>
        </p:nvSpPr>
        <p:spPr>
          <a:xfrm>
            <a:off x="199424" y="156852"/>
            <a:ext cx="564776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 ver 2. pymysql 이용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9" name="Google Shape;139;p7"/>
          <p:cNvSpPr txBox="1"/>
          <p:nvPr/>
        </p:nvSpPr>
        <p:spPr>
          <a:xfrm>
            <a:off x="2409264" y="2939220"/>
            <a:ext cx="6127376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cap="none" strike="noStrike">
                <a:solidFill>
                  <a:srgbClr val="008000"/>
                </a:solidFill>
                <a:latin typeface="Gulimche"/>
                <a:ea typeface="Gulimche"/>
                <a:cs typeface="Gulimche"/>
                <a:sym typeface="Gulimche"/>
              </a:rPr>
              <a:t>CREATE TABLE IF NOT EXISTS company_info (</a:t>
            </a:r>
            <a:br>
              <a:rPr b="1" i="0" lang="ko-KR" sz="1800" u="none" cap="none" strike="noStrike">
                <a:solidFill>
                  <a:srgbClr val="008000"/>
                </a:solidFill>
                <a:latin typeface="Gulimche"/>
                <a:ea typeface="Gulimche"/>
                <a:cs typeface="Gulimche"/>
                <a:sym typeface="Gulimche"/>
              </a:rPr>
            </a:br>
            <a:r>
              <a:rPr b="1" i="0" lang="ko-KR" sz="1800" u="none" cap="none" strike="noStrike">
                <a:solidFill>
                  <a:srgbClr val="008000"/>
                </a:solidFill>
                <a:latin typeface="Gulimche"/>
                <a:ea typeface="Gulimche"/>
                <a:cs typeface="Gulimche"/>
                <a:sym typeface="Gulimche"/>
              </a:rPr>
              <a:t>                code VARCHAR(20),</a:t>
            </a:r>
            <a:br>
              <a:rPr b="1" i="0" lang="ko-KR" sz="1800" u="none" cap="none" strike="noStrike">
                <a:solidFill>
                  <a:srgbClr val="008000"/>
                </a:solidFill>
                <a:latin typeface="Gulimche"/>
                <a:ea typeface="Gulimche"/>
                <a:cs typeface="Gulimche"/>
                <a:sym typeface="Gulimche"/>
              </a:rPr>
            </a:br>
            <a:r>
              <a:rPr b="1" i="0" lang="ko-KR" sz="1800" u="none" cap="none" strike="noStrike">
                <a:solidFill>
                  <a:srgbClr val="008000"/>
                </a:solidFill>
                <a:latin typeface="Gulimche"/>
                <a:ea typeface="Gulimche"/>
                <a:cs typeface="Gulimche"/>
                <a:sym typeface="Gulimche"/>
              </a:rPr>
              <a:t>                company VARCHAR(40),</a:t>
            </a:r>
            <a:br>
              <a:rPr b="1" i="0" lang="ko-KR" sz="1800" u="none" cap="none" strike="noStrike">
                <a:solidFill>
                  <a:srgbClr val="008000"/>
                </a:solidFill>
                <a:latin typeface="Gulimche"/>
                <a:ea typeface="Gulimche"/>
                <a:cs typeface="Gulimche"/>
                <a:sym typeface="Gulimche"/>
              </a:rPr>
            </a:br>
            <a:r>
              <a:rPr b="1" i="0" lang="ko-KR" sz="1800" u="none" cap="none" strike="noStrike">
                <a:solidFill>
                  <a:srgbClr val="008000"/>
                </a:solidFill>
                <a:latin typeface="Gulimche"/>
                <a:ea typeface="Gulimche"/>
                <a:cs typeface="Gulimche"/>
                <a:sym typeface="Gulimche"/>
              </a:rPr>
              <a:t>                last_update DATE,</a:t>
            </a:r>
            <a:br>
              <a:rPr b="1" i="0" lang="ko-KR" sz="1800" u="none" cap="none" strike="noStrike">
                <a:solidFill>
                  <a:srgbClr val="008000"/>
                </a:solidFill>
                <a:latin typeface="Gulimche"/>
                <a:ea typeface="Gulimche"/>
                <a:cs typeface="Gulimche"/>
                <a:sym typeface="Gulimche"/>
              </a:rPr>
            </a:br>
            <a:r>
              <a:rPr b="1" i="0" lang="ko-KR" sz="1800" u="none" cap="none" strike="noStrike">
                <a:solidFill>
                  <a:srgbClr val="008000"/>
                </a:solidFill>
                <a:latin typeface="Gulimche"/>
                <a:ea typeface="Gulimche"/>
                <a:cs typeface="Gulimche"/>
                <a:sym typeface="Gulimche"/>
              </a:rPr>
              <a:t>                PRIMARY KEY (code))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" name="Google Shape;140;p7"/>
          <p:cNvSpPr txBox="1"/>
          <p:nvPr/>
        </p:nvSpPr>
        <p:spPr>
          <a:xfrm>
            <a:off x="6828863" y="3837871"/>
            <a:ext cx="6181164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cap="none" strike="noStrike">
                <a:solidFill>
                  <a:srgbClr val="008000"/>
                </a:solidFill>
                <a:latin typeface="Gulimche"/>
                <a:ea typeface="Gulimche"/>
                <a:cs typeface="Gulimche"/>
                <a:sym typeface="Gulimche"/>
              </a:rPr>
              <a:t>CREATE TABLE IF NOT EXISTS daily_price (</a:t>
            </a:r>
            <a:br>
              <a:rPr b="1" i="0" lang="ko-KR" sz="1800" u="none" cap="none" strike="noStrike">
                <a:solidFill>
                  <a:srgbClr val="008000"/>
                </a:solidFill>
                <a:latin typeface="Gulimche"/>
                <a:ea typeface="Gulimche"/>
                <a:cs typeface="Gulimche"/>
                <a:sym typeface="Gulimche"/>
              </a:rPr>
            </a:br>
            <a:r>
              <a:rPr b="1" i="0" lang="ko-KR" sz="1800" u="none" cap="none" strike="noStrike">
                <a:solidFill>
                  <a:srgbClr val="008000"/>
                </a:solidFill>
                <a:latin typeface="Gulimche"/>
                <a:ea typeface="Gulimche"/>
                <a:cs typeface="Gulimche"/>
                <a:sym typeface="Gulimche"/>
              </a:rPr>
              <a:t>                code VARCHAR(20),</a:t>
            </a:r>
            <a:br>
              <a:rPr b="1" i="0" lang="ko-KR" sz="1800" u="none" cap="none" strike="noStrike">
                <a:solidFill>
                  <a:srgbClr val="008000"/>
                </a:solidFill>
                <a:latin typeface="Gulimche"/>
                <a:ea typeface="Gulimche"/>
                <a:cs typeface="Gulimche"/>
                <a:sym typeface="Gulimche"/>
              </a:rPr>
            </a:br>
            <a:r>
              <a:rPr b="1" i="0" lang="ko-KR" sz="1800" u="none" cap="none" strike="noStrike">
                <a:solidFill>
                  <a:srgbClr val="008000"/>
                </a:solidFill>
                <a:latin typeface="Gulimche"/>
                <a:ea typeface="Gulimche"/>
                <a:cs typeface="Gulimche"/>
                <a:sym typeface="Gulimche"/>
              </a:rPr>
              <a:t>                date DATE,</a:t>
            </a:r>
            <a:br>
              <a:rPr b="1" i="0" lang="ko-KR" sz="1800" u="none" cap="none" strike="noStrike">
                <a:solidFill>
                  <a:srgbClr val="008000"/>
                </a:solidFill>
                <a:latin typeface="Gulimche"/>
                <a:ea typeface="Gulimche"/>
                <a:cs typeface="Gulimche"/>
                <a:sym typeface="Gulimche"/>
              </a:rPr>
            </a:br>
            <a:r>
              <a:rPr b="1" i="0" lang="ko-KR" sz="1800" u="none" cap="none" strike="noStrike">
                <a:solidFill>
                  <a:srgbClr val="008000"/>
                </a:solidFill>
                <a:latin typeface="Gulimche"/>
                <a:ea typeface="Gulimche"/>
                <a:cs typeface="Gulimche"/>
                <a:sym typeface="Gulimche"/>
              </a:rPr>
              <a:t>                open BIGINT(20),</a:t>
            </a:r>
            <a:br>
              <a:rPr b="1" i="0" lang="ko-KR" sz="1800" u="none" cap="none" strike="noStrike">
                <a:solidFill>
                  <a:srgbClr val="008000"/>
                </a:solidFill>
                <a:latin typeface="Gulimche"/>
                <a:ea typeface="Gulimche"/>
                <a:cs typeface="Gulimche"/>
                <a:sym typeface="Gulimche"/>
              </a:rPr>
            </a:br>
            <a:r>
              <a:rPr b="1" i="0" lang="ko-KR" sz="1800" u="none" cap="none" strike="noStrike">
                <a:solidFill>
                  <a:srgbClr val="008000"/>
                </a:solidFill>
                <a:latin typeface="Gulimche"/>
                <a:ea typeface="Gulimche"/>
                <a:cs typeface="Gulimche"/>
                <a:sym typeface="Gulimche"/>
              </a:rPr>
              <a:t>                high BIGINT(20),</a:t>
            </a:r>
            <a:br>
              <a:rPr b="1" i="0" lang="ko-KR" sz="1800" u="none" cap="none" strike="noStrike">
                <a:solidFill>
                  <a:srgbClr val="008000"/>
                </a:solidFill>
                <a:latin typeface="Gulimche"/>
                <a:ea typeface="Gulimche"/>
                <a:cs typeface="Gulimche"/>
                <a:sym typeface="Gulimche"/>
              </a:rPr>
            </a:br>
            <a:r>
              <a:rPr b="1" i="0" lang="ko-KR" sz="1800" u="none" cap="none" strike="noStrike">
                <a:solidFill>
                  <a:srgbClr val="008000"/>
                </a:solidFill>
                <a:latin typeface="Gulimche"/>
                <a:ea typeface="Gulimche"/>
                <a:cs typeface="Gulimche"/>
                <a:sym typeface="Gulimche"/>
              </a:rPr>
              <a:t>                low BIGINT(20),</a:t>
            </a:r>
            <a:br>
              <a:rPr b="1" i="0" lang="ko-KR" sz="1800" u="none" cap="none" strike="noStrike">
                <a:solidFill>
                  <a:srgbClr val="008000"/>
                </a:solidFill>
                <a:latin typeface="Gulimche"/>
                <a:ea typeface="Gulimche"/>
                <a:cs typeface="Gulimche"/>
                <a:sym typeface="Gulimche"/>
              </a:rPr>
            </a:br>
            <a:r>
              <a:rPr b="1" i="0" lang="ko-KR" sz="1800" u="none" cap="none" strike="noStrike">
                <a:solidFill>
                  <a:srgbClr val="008000"/>
                </a:solidFill>
                <a:latin typeface="Gulimche"/>
                <a:ea typeface="Gulimche"/>
                <a:cs typeface="Gulimche"/>
                <a:sym typeface="Gulimche"/>
              </a:rPr>
              <a:t>                close BIGINT(20),</a:t>
            </a:r>
            <a:br>
              <a:rPr b="1" i="0" lang="ko-KR" sz="1800" u="none" cap="none" strike="noStrike">
                <a:solidFill>
                  <a:srgbClr val="008000"/>
                </a:solidFill>
                <a:latin typeface="Gulimche"/>
                <a:ea typeface="Gulimche"/>
                <a:cs typeface="Gulimche"/>
                <a:sym typeface="Gulimche"/>
              </a:rPr>
            </a:br>
            <a:r>
              <a:rPr b="1" i="0" lang="ko-KR" sz="1800" u="none" cap="none" strike="noStrike">
                <a:solidFill>
                  <a:srgbClr val="008000"/>
                </a:solidFill>
                <a:latin typeface="Gulimche"/>
                <a:ea typeface="Gulimche"/>
                <a:cs typeface="Gulimche"/>
                <a:sym typeface="Gulimche"/>
              </a:rPr>
              <a:t>                diff BIGINT(20),</a:t>
            </a:r>
            <a:br>
              <a:rPr b="1" i="0" lang="ko-KR" sz="1800" u="none" cap="none" strike="noStrike">
                <a:solidFill>
                  <a:srgbClr val="008000"/>
                </a:solidFill>
                <a:latin typeface="Gulimche"/>
                <a:ea typeface="Gulimche"/>
                <a:cs typeface="Gulimche"/>
                <a:sym typeface="Gulimche"/>
              </a:rPr>
            </a:br>
            <a:r>
              <a:rPr b="1" i="0" lang="ko-KR" sz="1800" u="none" cap="none" strike="noStrike">
                <a:solidFill>
                  <a:srgbClr val="008000"/>
                </a:solidFill>
                <a:latin typeface="Gulimche"/>
                <a:ea typeface="Gulimche"/>
                <a:cs typeface="Gulimche"/>
                <a:sym typeface="Gulimche"/>
              </a:rPr>
              <a:t>                volume BIGINT(20),</a:t>
            </a:r>
            <a:br>
              <a:rPr b="1" i="0" lang="ko-KR" sz="1800" u="none" cap="none" strike="noStrike">
                <a:solidFill>
                  <a:srgbClr val="008000"/>
                </a:solidFill>
                <a:latin typeface="Gulimche"/>
                <a:ea typeface="Gulimche"/>
                <a:cs typeface="Gulimche"/>
                <a:sym typeface="Gulimche"/>
              </a:rPr>
            </a:br>
            <a:r>
              <a:rPr b="1" i="0" lang="ko-KR" sz="1800" u="none" cap="none" strike="noStrike">
                <a:solidFill>
                  <a:srgbClr val="008000"/>
                </a:solidFill>
                <a:latin typeface="Gulimche"/>
                <a:ea typeface="Gulimche"/>
                <a:cs typeface="Gulimche"/>
                <a:sym typeface="Gulimche"/>
              </a:rPr>
              <a:t>                PRIMARY KEY (code, date))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41" name="Google Shape;141;p7"/>
          <p:cNvCxnSpPr/>
          <p:nvPr/>
        </p:nvCxnSpPr>
        <p:spPr>
          <a:xfrm flipH="1" rot="10800000">
            <a:off x="1972235" y="3164541"/>
            <a:ext cx="519953" cy="161365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2" name="Google Shape;142;p7"/>
          <p:cNvCxnSpPr/>
          <p:nvPr/>
        </p:nvCxnSpPr>
        <p:spPr>
          <a:xfrm flipH="1" rot="10800000">
            <a:off x="2142565" y="4043082"/>
            <a:ext cx="4796117" cy="373466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"/>
          <p:cNvSpPr txBox="1"/>
          <p:nvPr>
            <p:ph type="title"/>
          </p:nvPr>
        </p:nvSpPr>
        <p:spPr>
          <a:xfrm>
            <a:off x="838200" y="276621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종목코드 구하기</a:t>
            </a:r>
            <a:endParaRPr/>
          </a:p>
        </p:txBody>
      </p:sp>
      <p:cxnSp>
        <p:nvCxnSpPr>
          <p:cNvPr id="148" name="Google Shape;148;p8"/>
          <p:cNvCxnSpPr/>
          <p:nvPr/>
        </p:nvCxnSpPr>
        <p:spPr>
          <a:xfrm>
            <a:off x="0" y="3910263"/>
            <a:ext cx="12192000" cy="0"/>
          </a:xfrm>
          <a:prstGeom prst="straightConnector1">
            <a:avLst/>
          </a:prstGeom>
          <a:noFill/>
          <a:ln cap="flat" cmpd="sng" w="698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9" name="Google Shape;149;p8"/>
          <p:cNvSpPr/>
          <p:nvPr/>
        </p:nvSpPr>
        <p:spPr>
          <a:xfrm>
            <a:off x="0" y="153575"/>
            <a:ext cx="2422798" cy="504056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"/>
          <p:cNvSpPr/>
          <p:nvPr/>
        </p:nvSpPr>
        <p:spPr>
          <a:xfrm>
            <a:off x="838200" y="2226440"/>
            <a:ext cx="10053918" cy="286232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2000"/>
              <a:buFont typeface="Gulimche"/>
              <a:buNone/>
            </a:pPr>
            <a:r>
              <a:rPr b="1" i="0" lang="ko-KR" sz="2000" u="none" cap="none" strike="noStrike">
                <a:solidFill>
                  <a:srgbClr val="000080"/>
                </a:solidFill>
                <a:latin typeface="Gulimche"/>
                <a:ea typeface="Gulimche"/>
                <a:cs typeface="Gulimche"/>
                <a:sym typeface="Gulimche"/>
              </a:rPr>
              <a:t>def </a:t>
            </a:r>
            <a:r>
              <a:rPr b="1" i="0" lang="ko-KR" sz="20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read_krx_code(</a:t>
            </a:r>
            <a:r>
              <a:rPr b="1" i="0" lang="ko-KR" sz="2000" u="none" cap="none" strike="noStrike">
                <a:solidFill>
                  <a:srgbClr val="94558D"/>
                </a:solidFill>
                <a:latin typeface="Gulimche"/>
                <a:ea typeface="Gulimche"/>
                <a:cs typeface="Gulimche"/>
                <a:sym typeface="Gulimche"/>
              </a:rPr>
              <a:t>self</a:t>
            </a:r>
            <a:r>
              <a:rPr b="1" i="0" lang="ko-KR" sz="20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):</a:t>
            </a:r>
            <a:br>
              <a:rPr b="0" i="0" lang="ko-KR" sz="16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</a:br>
            <a:r>
              <a:rPr b="0" i="0" lang="ko-KR" sz="16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    </a:t>
            </a:r>
            <a:r>
              <a:rPr b="0" i="1" lang="ko-KR" sz="1600" u="none" cap="none" strike="noStrike">
                <a:solidFill>
                  <a:srgbClr val="808080"/>
                </a:solidFill>
                <a:latin typeface="Gulimche"/>
                <a:ea typeface="Gulimche"/>
                <a:cs typeface="Gulimche"/>
                <a:sym typeface="Gulimche"/>
              </a:rPr>
              <a:t>"""KRX로부터 상장기업 목록 파일을 읽어와서 데이터프레임으로 반환"""</a:t>
            </a:r>
            <a:br>
              <a:rPr b="0" i="1" lang="ko-KR" sz="1600" u="none" cap="none" strike="noStrike">
                <a:solidFill>
                  <a:srgbClr val="808080"/>
                </a:solidFill>
                <a:latin typeface="Gulimche"/>
                <a:ea typeface="Gulimche"/>
                <a:cs typeface="Gulimche"/>
                <a:sym typeface="Gulimche"/>
              </a:rPr>
            </a:br>
            <a:r>
              <a:rPr b="0" i="1" lang="ko-KR" sz="1600" u="none" cap="none" strike="noStrike">
                <a:solidFill>
                  <a:srgbClr val="808080"/>
                </a:solidFill>
                <a:latin typeface="Gulimche"/>
                <a:ea typeface="Gulimche"/>
                <a:cs typeface="Gulimche"/>
                <a:sym typeface="Gulimche"/>
              </a:rPr>
              <a:t>    </a:t>
            </a:r>
            <a:r>
              <a:rPr b="0" i="0" lang="ko-KR" sz="16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url = </a:t>
            </a:r>
            <a:r>
              <a:rPr b="1" i="0" lang="ko-KR" sz="1600" u="none" cap="none" strike="noStrike">
                <a:solidFill>
                  <a:srgbClr val="008000"/>
                </a:solidFill>
                <a:latin typeface="Gulimche"/>
                <a:ea typeface="Gulimche"/>
                <a:cs typeface="Gulimche"/>
                <a:sym typeface="Gulimche"/>
              </a:rPr>
              <a:t>'http://kind.krx.co.kr/corpgeneral/corpList.do?method='</a:t>
            </a:r>
            <a:r>
              <a:rPr b="0" i="0" lang="ko-KR" sz="16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\</a:t>
            </a:r>
            <a:br>
              <a:rPr b="0" i="0" lang="ko-KR" sz="16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</a:br>
            <a:r>
              <a:rPr b="0" i="0" lang="ko-KR" sz="16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        </a:t>
            </a:r>
            <a:r>
              <a:rPr b="1" i="0" lang="ko-KR" sz="1600" u="none" cap="none" strike="noStrike">
                <a:solidFill>
                  <a:srgbClr val="008000"/>
                </a:solidFill>
                <a:latin typeface="Gulimche"/>
                <a:ea typeface="Gulimche"/>
                <a:cs typeface="Gulimche"/>
                <a:sym typeface="Gulimche"/>
              </a:rPr>
              <a:t>'download&amp;searchType=13'</a:t>
            </a:r>
            <a:br>
              <a:rPr b="1" i="0" lang="ko-KR" sz="1600" u="none" cap="none" strike="noStrike">
                <a:solidFill>
                  <a:srgbClr val="008000"/>
                </a:solidFill>
                <a:latin typeface="Gulimche"/>
                <a:ea typeface="Gulimche"/>
                <a:cs typeface="Gulimche"/>
                <a:sym typeface="Gulimche"/>
              </a:rPr>
            </a:br>
            <a:r>
              <a:rPr b="1" i="0" lang="ko-KR" sz="1600" u="none" cap="none" strike="noStrike">
                <a:solidFill>
                  <a:srgbClr val="008000"/>
                </a:solidFill>
                <a:latin typeface="Gulimche"/>
                <a:ea typeface="Gulimche"/>
                <a:cs typeface="Gulimche"/>
                <a:sym typeface="Gulimche"/>
              </a:rPr>
              <a:t>    </a:t>
            </a:r>
            <a:r>
              <a:rPr b="0" i="0" lang="ko-KR" sz="16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krx = pd.read_html(url, </a:t>
            </a:r>
            <a:r>
              <a:rPr b="0" i="0" lang="ko-KR" sz="1600" u="none" cap="none" strike="noStrike">
                <a:solidFill>
                  <a:srgbClr val="660099"/>
                </a:solidFill>
                <a:latin typeface="Gulimche"/>
                <a:ea typeface="Gulimche"/>
                <a:cs typeface="Gulimche"/>
                <a:sym typeface="Gulimche"/>
              </a:rPr>
              <a:t>header</a:t>
            </a:r>
            <a:r>
              <a:rPr b="0" i="0" lang="ko-KR" sz="16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=</a:t>
            </a:r>
            <a:r>
              <a:rPr b="0" i="0" lang="ko-KR" sz="1600" u="none" cap="none" strike="noStrike">
                <a:solidFill>
                  <a:srgbClr val="0000FF"/>
                </a:solidFill>
                <a:latin typeface="Gulimche"/>
                <a:ea typeface="Gulimche"/>
                <a:cs typeface="Gulimche"/>
                <a:sym typeface="Gulimche"/>
              </a:rPr>
              <a:t>0</a:t>
            </a:r>
            <a:r>
              <a:rPr b="0" i="0" lang="ko-KR" sz="16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)[</a:t>
            </a:r>
            <a:r>
              <a:rPr b="0" i="0" lang="ko-KR" sz="1600" u="none" cap="none" strike="noStrike">
                <a:solidFill>
                  <a:srgbClr val="0000FF"/>
                </a:solidFill>
                <a:latin typeface="Gulimche"/>
                <a:ea typeface="Gulimche"/>
                <a:cs typeface="Gulimche"/>
                <a:sym typeface="Gulimche"/>
              </a:rPr>
              <a:t>0</a:t>
            </a:r>
            <a:r>
              <a:rPr b="0" i="0" lang="ko-KR" sz="16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]</a:t>
            </a:r>
            <a:endParaRPr b="0" i="0" sz="1600" u="none" cap="none" strike="noStrike">
              <a:solidFill>
                <a:srgbClr val="000000"/>
              </a:solidFill>
              <a:latin typeface="Gulimche"/>
              <a:ea typeface="Gulimche"/>
              <a:cs typeface="Gulimche"/>
              <a:sym typeface="Gulimch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ulimche"/>
              <a:buNone/>
            </a:pPr>
            <a:br>
              <a:rPr b="0" i="0" lang="ko-KR" sz="16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</a:br>
            <a:r>
              <a:rPr b="0" i="0" lang="ko-KR" sz="16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    </a:t>
            </a:r>
            <a:r>
              <a:rPr b="0" i="1" lang="ko-KR" sz="1600" u="none" cap="none" strike="noStrike">
                <a:solidFill>
                  <a:srgbClr val="808080"/>
                </a:solidFill>
                <a:latin typeface="Gulimche"/>
                <a:ea typeface="Gulimche"/>
                <a:cs typeface="Gulimche"/>
                <a:sym typeface="Gulimche"/>
              </a:rPr>
              <a:t>""＂종목코드와 회사명 column만 남겨두기"""</a:t>
            </a:r>
            <a:br>
              <a:rPr b="0" i="0" lang="ko-KR" sz="16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</a:br>
            <a:r>
              <a:rPr b="0" i="0" lang="ko-KR" sz="16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    krx = krx[[</a:t>
            </a:r>
            <a:r>
              <a:rPr b="1" i="0" lang="ko-KR" sz="1600" u="none" cap="none" strike="noStrike">
                <a:solidFill>
                  <a:srgbClr val="008000"/>
                </a:solidFill>
                <a:latin typeface="Gulimche"/>
                <a:ea typeface="Gulimche"/>
                <a:cs typeface="Gulimche"/>
                <a:sym typeface="Gulimche"/>
              </a:rPr>
              <a:t>'종목코드'</a:t>
            </a:r>
            <a:r>
              <a:rPr b="0" i="0" lang="ko-KR" sz="16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, </a:t>
            </a:r>
            <a:r>
              <a:rPr b="1" i="0" lang="ko-KR" sz="1600" u="none" cap="none" strike="noStrike">
                <a:solidFill>
                  <a:srgbClr val="008000"/>
                </a:solidFill>
                <a:latin typeface="Gulimche"/>
                <a:ea typeface="Gulimche"/>
                <a:cs typeface="Gulimche"/>
                <a:sym typeface="Gulimche"/>
              </a:rPr>
              <a:t>'회사명'</a:t>
            </a:r>
            <a:r>
              <a:rPr b="0" i="0" lang="ko-KR" sz="16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]]</a:t>
            </a:r>
            <a:br>
              <a:rPr b="0" i="0" lang="ko-KR" sz="16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</a:br>
            <a:r>
              <a:rPr b="0" i="0" lang="ko-KR" sz="16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    krx = krx.rename(</a:t>
            </a:r>
            <a:r>
              <a:rPr b="0" i="0" lang="ko-KR" sz="1600" u="none" cap="none" strike="noStrike">
                <a:solidFill>
                  <a:srgbClr val="660099"/>
                </a:solidFill>
                <a:latin typeface="Gulimche"/>
                <a:ea typeface="Gulimche"/>
                <a:cs typeface="Gulimche"/>
                <a:sym typeface="Gulimche"/>
              </a:rPr>
              <a:t>columns</a:t>
            </a:r>
            <a:r>
              <a:rPr b="0" i="0" lang="ko-KR" sz="16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={</a:t>
            </a:r>
            <a:r>
              <a:rPr b="1" i="0" lang="ko-KR" sz="1600" u="none" cap="none" strike="noStrike">
                <a:solidFill>
                  <a:srgbClr val="008000"/>
                </a:solidFill>
                <a:latin typeface="Gulimche"/>
                <a:ea typeface="Gulimche"/>
                <a:cs typeface="Gulimche"/>
                <a:sym typeface="Gulimche"/>
              </a:rPr>
              <a:t>'종목코드'</a:t>
            </a:r>
            <a:r>
              <a:rPr b="0" i="0" lang="ko-KR" sz="16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: </a:t>
            </a:r>
            <a:r>
              <a:rPr b="1" i="0" lang="ko-KR" sz="1600" u="none" cap="none" strike="noStrike">
                <a:solidFill>
                  <a:srgbClr val="008000"/>
                </a:solidFill>
                <a:latin typeface="Gulimche"/>
                <a:ea typeface="Gulimche"/>
                <a:cs typeface="Gulimche"/>
                <a:sym typeface="Gulimche"/>
              </a:rPr>
              <a:t>'code'</a:t>
            </a:r>
            <a:r>
              <a:rPr b="0" i="0" lang="ko-KR" sz="16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, </a:t>
            </a:r>
            <a:r>
              <a:rPr b="1" i="0" lang="ko-KR" sz="1600" u="none" cap="none" strike="noStrike">
                <a:solidFill>
                  <a:srgbClr val="008000"/>
                </a:solidFill>
                <a:latin typeface="Gulimche"/>
                <a:ea typeface="Gulimche"/>
                <a:cs typeface="Gulimche"/>
                <a:sym typeface="Gulimche"/>
              </a:rPr>
              <a:t>'회사명'</a:t>
            </a:r>
            <a:r>
              <a:rPr b="0" i="0" lang="ko-KR" sz="16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: </a:t>
            </a:r>
            <a:r>
              <a:rPr b="1" i="0" lang="ko-KR" sz="1600" u="none" cap="none" strike="noStrike">
                <a:solidFill>
                  <a:srgbClr val="008000"/>
                </a:solidFill>
                <a:latin typeface="Gulimche"/>
                <a:ea typeface="Gulimche"/>
                <a:cs typeface="Gulimche"/>
                <a:sym typeface="Gulimche"/>
              </a:rPr>
              <a:t>'company'</a:t>
            </a:r>
            <a:r>
              <a:rPr b="0" i="0" lang="ko-KR" sz="16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})</a:t>
            </a:r>
            <a:br>
              <a:rPr b="0" i="0" lang="ko-KR" sz="16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</a:br>
            <a:r>
              <a:rPr b="0" i="0" lang="ko-KR" sz="16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    krx.code = krx.code.map(</a:t>
            </a:r>
            <a:r>
              <a:rPr b="1" i="0" lang="ko-KR" sz="1600" u="none" cap="none" strike="noStrike">
                <a:solidFill>
                  <a:srgbClr val="008000"/>
                </a:solidFill>
                <a:latin typeface="Gulimche"/>
                <a:ea typeface="Gulimche"/>
                <a:cs typeface="Gulimche"/>
                <a:sym typeface="Gulimche"/>
              </a:rPr>
              <a:t>'{:06d}'</a:t>
            </a:r>
            <a:r>
              <a:rPr b="0" i="0" lang="ko-KR" sz="16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.format)</a:t>
            </a:r>
            <a:br>
              <a:rPr b="0" i="0" lang="ko-KR" sz="16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</a:br>
            <a:r>
              <a:rPr b="0" i="0" lang="ko-KR" sz="16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    </a:t>
            </a:r>
            <a:r>
              <a:rPr b="1" i="0" lang="ko-KR" sz="1600" u="none" cap="none" strike="noStrike">
                <a:solidFill>
                  <a:srgbClr val="000080"/>
                </a:solidFill>
                <a:latin typeface="Gulimche"/>
                <a:ea typeface="Gulimche"/>
                <a:cs typeface="Gulimche"/>
                <a:sym typeface="Gulimche"/>
              </a:rPr>
              <a:t>return </a:t>
            </a:r>
            <a:r>
              <a:rPr b="0" i="0" lang="ko-KR" sz="16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krx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2021-03-18T17:54:36Z</dcterms:created>
  <dc:creator>es3442@naver.com</dc:creator>
</cp:coreProperties>
</file>