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gvky+ks+zeb23DqoXx2BQuxsnd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localhost:8000/balance/" TargetMode="External"/><Relationship Id="rId4" Type="http://schemas.openxmlformats.org/officeDocument/2006/relationships/hyperlink" Target="http://localhost:8000/balance/" TargetMode="External"/><Relationship Id="rId5" Type="http://schemas.openxmlformats.org/officeDocument/2006/relationships/hyperlink" Target="http://localhost:8000/balance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localhost:8000/balance/?035420=30&amp;005930=10" TargetMode="External"/><Relationship Id="rId4" Type="http://schemas.openxmlformats.org/officeDocument/2006/relationships/hyperlink" Target="http://localhost:8000/balance/?035420=30&amp;005930=10" TargetMode="External"/><Relationship Id="rId5" Type="http://schemas.openxmlformats.org/officeDocument/2006/relationships/hyperlink" Target="http://localhost:8000/balance/?035420=30&amp;005930=10" TargetMode="External"/><Relationship Id="rId6" Type="http://schemas.openxmlformats.org/officeDocument/2006/relationships/hyperlink" Target="http://localhost:8000/balance/?035420=30&amp;005930=10" TargetMode="External"/><Relationship Id="rId7" Type="http://schemas.openxmlformats.org/officeDocument/2006/relationships/hyperlink" Target="http://localhost:8000/balance/?035420=30&amp;005930=10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hyperlink" Target="https://developerdk.tistory.com/96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1"/>
          <p:cNvCxnSpPr/>
          <p:nvPr/>
        </p:nvCxnSpPr>
        <p:spPr>
          <a:xfrm>
            <a:off x="0" y="3910263"/>
            <a:ext cx="12192000" cy="0"/>
          </a:xfrm>
          <a:prstGeom prst="straightConnector1">
            <a:avLst/>
          </a:prstGeom>
          <a:noFill/>
          <a:ln cap="flat" cmpd="sng" w="698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5" name="Google Shape;85;p1"/>
          <p:cNvSpPr txBox="1"/>
          <p:nvPr>
            <p:ph type="ctrTitle"/>
          </p:nvPr>
        </p:nvSpPr>
        <p:spPr>
          <a:xfrm>
            <a:off x="2223247" y="1364938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/>
              <a:t>장고 웹 서버 구축 및 자동화</a:t>
            </a:r>
            <a:endParaRPr/>
          </a:p>
        </p:txBody>
      </p:sp>
      <p:sp>
        <p:nvSpPr>
          <p:cNvPr id="86" name="Google Shape;86;p1"/>
          <p:cNvSpPr txBox="1"/>
          <p:nvPr>
            <p:ph idx="1" type="subTitle"/>
          </p:nvPr>
        </p:nvSpPr>
        <p:spPr>
          <a:xfrm>
            <a:off x="7524750" y="5811371"/>
            <a:ext cx="466725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20193878 최은서</a:t>
            </a:r>
            <a:endParaRPr/>
          </a:p>
        </p:txBody>
      </p:sp>
      <p:sp>
        <p:nvSpPr>
          <p:cNvPr id="87" name="Google Shape;87;p1"/>
          <p:cNvSpPr txBox="1"/>
          <p:nvPr/>
        </p:nvSpPr>
        <p:spPr>
          <a:xfrm>
            <a:off x="419100" y="683559"/>
            <a:ext cx="33460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[CUAI-금융스터디]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0" y="153575"/>
            <a:ext cx="2422798" cy="504056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"/>
          <p:cNvSpPr txBox="1"/>
          <p:nvPr>
            <p:ph type="title"/>
          </p:nvPr>
        </p:nvSpPr>
        <p:spPr>
          <a:xfrm>
            <a:off x="838199" y="409950"/>
            <a:ext cx="1051560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백 트레이더를 활용한 백테스트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6" name="Google Shape;176;p10"/>
          <p:cNvCxnSpPr/>
          <p:nvPr/>
        </p:nvCxnSpPr>
        <p:spPr>
          <a:xfrm>
            <a:off x="0" y="3910263"/>
            <a:ext cx="12192000" cy="0"/>
          </a:xfrm>
          <a:prstGeom prst="straightConnector1">
            <a:avLst/>
          </a:prstGeom>
          <a:noFill/>
          <a:ln cap="flat" cmpd="sng" w="69850">
            <a:solidFill>
              <a:srgbClr val="FF636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7" name="Google Shape;177;p10"/>
          <p:cNvSpPr/>
          <p:nvPr/>
        </p:nvSpPr>
        <p:spPr>
          <a:xfrm>
            <a:off x="0" y="153575"/>
            <a:ext cx="2422798" cy="504056"/>
          </a:xfrm>
          <a:prstGeom prst="rect">
            <a:avLst/>
          </a:prstGeom>
          <a:solidFill>
            <a:srgbClr val="FF6362"/>
          </a:solidFill>
          <a:ln cap="flat" cmpd="sng" w="9525">
            <a:solidFill>
              <a:srgbClr val="FF636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0"/>
          <p:cNvSpPr txBox="1"/>
          <p:nvPr>
            <p:ph idx="1" type="body"/>
          </p:nvPr>
        </p:nvSpPr>
        <p:spPr>
          <a:xfrm>
            <a:off x="838200" y="1833357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 sz="2400">
                <a:latin typeface="Arial"/>
                <a:ea typeface="Arial"/>
                <a:cs typeface="Arial"/>
                <a:sym typeface="Arial"/>
              </a:rPr>
              <a:t>퀸트 투자의 핵심 요소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 sz="2400">
                <a:latin typeface="Arial"/>
                <a:ea typeface="Arial"/>
                <a:cs typeface="Arial"/>
                <a:sym typeface="Arial"/>
              </a:rPr>
              <a:t>특정 투자 전략을 시장에 적용해보기 전, 과거 데이터를 사용해 해당 전략이 얼마나 효과적인지 검증.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 sz="2400">
                <a:latin typeface="Arial"/>
                <a:ea typeface="Arial"/>
                <a:cs typeface="Arial"/>
                <a:sym typeface="Arial"/>
              </a:rPr>
              <a:t>과거 데이터이기 때문에 미래보장 X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 sz="2400">
                <a:latin typeface="Arial"/>
                <a:ea typeface="Arial"/>
                <a:cs typeface="Arial"/>
                <a:sym typeface="Arial"/>
              </a:rPr>
              <a:t>	=&gt; 최대한 긴 기간 + 다량의 데이터 이용</a:t>
            </a:r>
            <a:endParaRPr/>
          </a:p>
        </p:txBody>
      </p:sp>
      <p:sp>
        <p:nvSpPr>
          <p:cNvPr id="179" name="Google Shape;179;p10"/>
          <p:cNvSpPr txBox="1"/>
          <p:nvPr/>
        </p:nvSpPr>
        <p:spPr>
          <a:xfrm>
            <a:off x="1117599" y="2453556"/>
            <a:ext cx="80633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오로지 ‘숫자‘ 에만 기반해 투자 결정을 내리는 방식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/>
          <p:nvPr>
            <p:ph type="title"/>
          </p:nvPr>
        </p:nvSpPr>
        <p:spPr>
          <a:xfrm>
            <a:off x="838199" y="409950"/>
            <a:ext cx="1098624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백테스트 소프트웨어 기본기능</a:t>
            </a:r>
            <a:endParaRPr/>
          </a:p>
        </p:txBody>
      </p:sp>
      <p:cxnSp>
        <p:nvCxnSpPr>
          <p:cNvPr id="185" name="Google Shape;185;p11"/>
          <p:cNvCxnSpPr/>
          <p:nvPr/>
        </p:nvCxnSpPr>
        <p:spPr>
          <a:xfrm>
            <a:off x="0" y="3910263"/>
            <a:ext cx="12192000" cy="0"/>
          </a:xfrm>
          <a:prstGeom prst="straightConnector1">
            <a:avLst/>
          </a:prstGeom>
          <a:noFill/>
          <a:ln cap="flat" cmpd="sng" w="698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6" name="Google Shape;186;p11"/>
          <p:cNvSpPr/>
          <p:nvPr/>
        </p:nvSpPr>
        <p:spPr>
          <a:xfrm>
            <a:off x="0" y="153575"/>
            <a:ext cx="2422798" cy="504056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1"/>
          <p:cNvSpPr txBox="1"/>
          <p:nvPr>
            <p:ph idx="1" type="body"/>
          </p:nvPr>
        </p:nvSpPr>
        <p:spPr>
          <a:xfrm>
            <a:off x="838200" y="1780799"/>
            <a:ext cx="10515600" cy="47454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사용자 입력 : 초기투자금액, 매매기법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과거의 지정된 기간동안 사용자가 선택한 매매기법에 따라 초기투자금액을 운용했을 때 발생하는 최종수익을 알려줌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7747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통계적 지표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	1. CAGR(연평균 성장률)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	2. MDD(최대 손실 낙폭)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	3. 상관계수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	4. 샤프지수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"/>
          <p:cNvSpPr txBox="1"/>
          <p:nvPr>
            <p:ph type="title"/>
          </p:nvPr>
        </p:nvSpPr>
        <p:spPr>
          <a:xfrm>
            <a:off x="838199" y="409950"/>
            <a:ext cx="1051560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백 트레이더를 활용한 백테스트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" name="Google Shape;193;p12"/>
          <p:cNvCxnSpPr/>
          <p:nvPr/>
        </p:nvCxnSpPr>
        <p:spPr>
          <a:xfrm>
            <a:off x="-8963" y="3928193"/>
            <a:ext cx="12192000" cy="0"/>
          </a:xfrm>
          <a:prstGeom prst="straightConnector1">
            <a:avLst/>
          </a:prstGeom>
          <a:noFill/>
          <a:ln cap="flat" cmpd="sng" w="69850">
            <a:solidFill>
              <a:srgbClr val="FF636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4" name="Google Shape;194;p12"/>
          <p:cNvSpPr/>
          <p:nvPr/>
        </p:nvSpPr>
        <p:spPr>
          <a:xfrm>
            <a:off x="0" y="153575"/>
            <a:ext cx="2422798" cy="504056"/>
          </a:xfrm>
          <a:prstGeom prst="rect">
            <a:avLst/>
          </a:prstGeom>
          <a:solidFill>
            <a:srgbClr val="FF6362"/>
          </a:solidFill>
          <a:ln cap="flat" cmpd="sng" w="9525">
            <a:solidFill>
              <a:srgbClr val="FF636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2"/>
          <p:cNvSpPr txBox="1"/>
          <p:nvPr>
            <p:ph idx="1" type="body"/>
          </p:nvPr>
        </p:nvSpPr>
        <p:spPr>
          <a:xfrm>
            <a:off x="963710" y="1851287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 sz="2400">
                <a:latin typeface="Arial"/>
                <a:ea typeface="Arial"/>
                <a:cs typeface="Arial"/>
                <a:sym typeface="Arial"/>
              </a:rPr>
              <a:t>2) 엔씨소프트 주식, 상대적 강도지수(RSI) =&gt; 수익율 확인</a:t>
            </a:r>
            <a:endParaRPr/>
          </a:p>
        </p:txBody>
      </p:sp>
      <p:sp>
        <p:nvSpPr>
          <p:cNvPr id="196" name="Google Shape;196;p12"/>
          <p:cNvSpPr txBox="1"/>
          <p:nvPr/>
        </p:nvSpPr>
        <p:spPr>
          <a:xfrm>
            <a:off x="1063811" y="1354284"/>
            <a:ext cx="58390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1) 설치 Pip install backtrader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2"/>
          <p:cNvSpPr txBox="1"/>
          <p:nvPr/>
        </p:nvSpPr>
        <p:spPr>
          <a:xfrm>
            <a:off x="3935510" y="2450096"/>
            <a:ext cx="80413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가격의 움직임의 강도를 백분율로, 언제 추세가 전환될 지 예측하는데 유용</a:t>
            </a:r>
            <a:endParaRPr/>
          </a:p>
        </p:txBody>
      </p:sp>
      <p:pic>
        <p:nvPicPr>
          <p:cNvPr descr="텍스트이(가) 표시된 사진&#10;&#10;자동 생성된 설명" id="198" name="Google Shape;19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9509" y="2990430"/>
            <a:ext cx="9144000" cy="1450181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2"/>
          <p:cNvSpPr txBox="1"/>
          <p:nvPr/>
        </p:nvSpPr>
        <p:spPr>
          <a:xfrm>
            <a:off x="3523134" y="4476384"/>
            <a:ext cx="845371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70 이상일때 과매수 구간으로 보고 매도시점으로 해석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 이하이면 과매도 구간으로 보고 매수시점으로 해석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" name="Google Shape;204;p13"/>
          <p:cNvCxnSpPr/>
          <p:nvPr/>
        </p:nvCxnSpPr>
        <p:spPr>
          <a:xfrm>
            <a:off x="0" y="3354450"/>
            <a:ext cx="12192000" cy="0"/>
          </a:xfrm>
          <a:prstGeom prst="straightConnector1">
            <a:avLst/>
          </a:prstGeom>
          <a:noFill/>
          <a:ln cap="flat" cmpd="sng" w="698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5" name="Google Shape;205;p13"/>
          <p:cNvSpPr/>
          <p:nvPr/>
        </p:nvSpPr>
        <p:spPr>
          <a:xfrm>
            <a:off x="0" y="153575"/>
            <a:ext cx="2422798" cy="504056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3"/>
          <p:cNvSpPr txBox="1"/>
          <p:nvPr>
            <p:ph type="title"/>
          </p:nvPr>
        </p:nvSpPr>
        <p:spPr>
          <a:xfrm>
            <a:off x="309280" y="452811"/>
            <a:ext cx="114344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RSI를 이용한 단순 백테스트 예제</a:t>
            </a:r>
            <a:br>
              <a:rPr lang="ko-KR">
                <a:latin typeface="Arial"/>
                <a:ea typeface="Arial"/>
                <a:cs typeface="Arial"/>
                <a:sym typeface="Arial"/>
              </a:rPr>
            </a:br>
            <a:r>
              <a:rPr lang="ko-KR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sz="3600">
                <a:latin typeface="Arial"/>
                <a:ea typeface="Arial"/>
                <a:cs typeface="Arial"/>
                <a:sym typeface="Arial"/>
              </a:rPr>
              <a:t>종목 : 엔시소프트, 초기투자금액 : 천만원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9280" y="2077610"/>
            <a:ext cx="4065496" cy="450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25035" y="1687349"/>
            <a:ext cx="6292383" cy="5170651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3"/>
          <p:cNvSpPr txBox="1"/>
          <p:nvPr/>
        </p:nvSpPr>
        <p:spPr>
          <a:xfrm>
            <a:off x="3810000" y="3840197"/>
            <a:ext cx="172271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매수시점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매도시점</a:t>
            </a:r>
            <a:endParaRPr/>
          </a:p>
        </p:txBody>
      </p:sp>
      <p:sp>
        <p:nvSpPr>
          <p:cNvPr id="210" name="Google Shape;210;p13"/>
          <p:cNvSpPr txBox="1"/>
          <p:nvPr/>
        </p:nvSpPr>
        <p:spPr>
          <a:xfrm>
            <a:off x="578224" y="5225062"/>
            <a:ext cx="398929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한계 : 수수료, 세금계산X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주식 매매단위  30으로 고정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=&gt; 실제 매매와 차이O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5" name="Google Shape;215;p14"/>
          <p:cNvCxnSpPr/>
          <p:nvPr/>
        </p:nvCxnSpPr>
        <p:spPr>
          <a:xfrm>
            <a:off x="0" y="3354450"/>
            <a:ext cx="12192000" cy="0"/>
          </a:xfrm>
          <a:prstGeom prst="straightConnector1">
            <a:avLst/>
          </a:prstGeom>
          <a:noFill/>
          <a:ln cap="flat" cmpd="sng" w="698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6" name="Google Shape;216;p14"/>
          <p:cNvSpPr/>
          <p:nvPr/>
        </p:nvSpPr>
        <p:spPr>
          <a:xfrm>
            <a:off x="0" y="153575"/>
            <a:ext cx="2422798" cy="504056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4"/>
          <p:cNvSpPr txBox="1"/>
          <p:nvPr>
            <p:ph type="title"/>
          </p:nvPr>
        </p:nvSpPr>
        <p:spPr>
          <a:xfrm>
            <a:off x="309280" y="-48239"/>
            <a:ext cx="114344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RSI_SMA를 이용해 보완</a:t>
            </a:r>
            <a:endParaRPr/>
          </a:p>
        </p:txBody>
      </p:sp>
      <p:sp>
        <p:nvSpPr>
          <p:cNvPr id="218" name="Google Shape;218;p14"/>
          <p:cNvSpPr txBox="1"/>
          <p:nvPr/>
        </p:nvSpPr>
        <p:spPr>
          <a:xfrm>
            <a:off x="2608730" y="46231"/>
            <a:ext cx="398929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21일 단순 이동 평균에 대한 RSI_SMA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테이블이(가) 표시된 사진&#10;&#10;자동 생성된 설명" id="219" name="Google Shape;21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9279" y="1612619"/>
            <a:ext cx="4991751" cy="1758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4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9279" y="1002842"/>
            <a:ext cx="4065496" cy="450633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4"/>
          <p:cNvSpPr txBox="1"/>
          <p:nvPr/>
        </p:nvSpPr>
        <p:spPr>
          <a:xfrm>
            <a:off x="5301030" y="1002842"/>
            <a:ext cx="6113928" cy="877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매매발생 횟수 : 1 -&gt; 3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수익률 : 29% -&gt; 43%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2" name="Google Shape;222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42210" y="1981070"/>
            <a:ext cx="6006352" cy="430198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4"/>
          <p:cNvSpPr txBox="1"/>
          <p:nvPr/>
        </p:nvSpPr>
        <p:spPr>
          <a:xfrm>
            <a:off x="105422" y="3371076"/>
            <a:ext cx="6113928" cy="37782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그래프 종류 (위에서부터)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현금/전체 자산비율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빨:현금, 파:자산가치, 빨간박스(14302): 남은 최종현금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매수/매도 결과에 따른 수익금액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파란 원 : 수익, 빨간 원 : 손실, 원의 크기 : +- 금액 크기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주가 차트 및 매수/매도 시점(매수, 매도 시점 표시)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RSI SMA 그래프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주가 흐름에 따른 상대적 강도 지수의 단순이동 평균(30 괌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>
            <p:ph type="title"/>
          </p:nvPr>
        </p:nvSpPr>
        <p:spPr>
          <a:xfrm>
            <a:off x="838200" y="365125"/>
            <a:ext cx="896918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웹으로 계좌 잔고 확인하기</a:t>
            </a:r>
            <a:endParaRPr/>
          </a:p>
        </p:txBody>
      </p:sp>
      <p:cxnSp>
        <p:nvCxnSpPr>
          <p:cNvPr id="94" name="Google Shape;94;p2"/>
          <p:cNvCxnSpPr/>
          <p:nvPr/>
        </p:nvCxnSpPr>
        <p:spPr>
          <a:xfrm>
            <a:off x="0" y="3558063"/>
            <a:ext cx="12192000" cy="0"/>
          </a:xfrm>
          <a:prstGeom prst="straightConnector1">
            <a:avLst/>
          </a:prstGeom>
          <a:noFill/>
          <a:ln cap="flat" cmpd="sng" w="69850">
            <a:solidFill>
              <a:srgbClr val="FFA60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838200" y="1631575"/>
            <a:ext cx="10970100" cy="48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http://localhost:8000/</a:t>
            </a:r>
            <a:r>
              <a:rPr b="1" lang="ko-KR" u="sng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balance</a:t>
            </a:r>
            <a:r>
              <a:rPr lang="ko-KR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/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?</a:t>
            </a:r>
            <a:r>
              <a:rPr b="1" lang="ko-KR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KEY1=VALUE1</a:t>
            </a:r>
            <a:r>
              <a:rPr b="1" lang="ko-KR">
                <a:latin typeface="Arial"/>
                <a:ea typeface="Arial"/>
                <a:cs typeface="Arial"/>
                <a:sym typeface="Arial"/>
              </a:rPr>
              <a:t>&amp;</a:t>
            </a:r>
            <a:r>
              <a:rPr b="1" lang="ko-KR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KEY2=VALUE2...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ko-KR" sz="2400">
                <a:latin typeface="Arial"/>
                <a:ea typeface="Arial"/>
                <a:cs typeface="Arial"/>
                <a:sym typeface="Arial"/>
              </a:rPr>
              <a:t>GET 방식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ko-KR" sz="2400">
                <a:latin typeface="Arial"/>
                <a:ea typeface="Arial"/>
                <a:cs typeface="Arial"/>
                <a:sym typeface="Arial"/>
              </a:rPr>
              <a:t>&lt;Dictionary&gt; :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ko-KR" sz="2400">
                <a:latin typeface="Arial"/>
                <a:ea typeface="Arial"/>
                <a:cs typeface="Arial"/>
                <a:sym typeface="Arial"/>
              </a:rPr>
              <a:t>{‘Key1’:[‘VALUE1’], ‘KEY2’:[‘VALUE2a’, ‘VALUE2b’]}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ko-KR" sz="2400">
                <a:latin typeface="Arial"/>
                <a:ea typeface="Arial"/>
                <a:cs typeface="Arial"/>
                <a:sym typeface="Arial"/>
              </a:rPr>
              <a:t>형태로 서버에 전달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0" y="153575"/>
            <a:ext cx="2422798" cy="504056"/>
          </a:xfrm>
          <a:prstGeom prst="rect">
            <a:avLst/>
          </a:prstGeom>
          <a:solidFill>
            <a:srgbClr val="FFA6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>
            <p:ph type="title"/>
          </p:nvPr>
        </p:nvSpPr>
        <p:spPr>
          <a:xfrm>
            <a:off x="838200" y="409950"/>
            <a:ext cx="807271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1) balance 애플리케이션 생성</a:t>
            </a:r>
            <a:endParaRPr/>
          </a:p>
        </p:txBody>
      </p:sp>
      <p:cxnSp>
        <p:nvCxnSpPr>
          <p:cNvPr id="102" name="Google Shape;102;p3"/>
          <p:cNvCxnSpPr/>
          <p:nvPr/>
        </p:nvCxnSpPr>
        <p:spPr>
          <a:xfrm>
            <a:off x="0" y="3910263"/>
            <a:ext cx="12192000" cy="0"/>
          </a:xfrm>
          <a:prstGeom prst="straightConnector1">
            <a:avLst/>
          </a:prstGeom>
          <a:noFill/>
          <a:ln cap="flat" cmpd="sng" w="698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3" name="Google Shape;103;p3"/>
          <p:cNvSpPr/>
          <p:nvPr/>
        </p:nvSpPr>
        <p:spPr>
          <a:xfrm>
            <a:off x="0" y="153575"/>
            <a:ext cx="2422798" cy="504056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3"/>
          <p:cNvSpPr txBox="1"/>
          <p:nvPr>
            <p:ph idx="1" type="body"/>
          </p:nvPr>
        </p:nvSpPr>
        <p:spPr>
          <a:xfrm>
            <a:off x="838200" y="178080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[cmd] python manage.py startapp balance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[Investar/settings.py] INSTALLED_APPS 에 ‘balance’ 추가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[Investar/urls.py]</a:t>
            </a:r>
            <a:endParaRPr/>
          </a:p>
          <a:p>
            <a:pPr indent="-508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[balance/views.py] 수정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[balance.html]생성 : View에서 템플릿으로 context 전달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[b_style.css] : css 이용해서 스타일링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"/>
          <p:cNvSpPr/>
          <p:nvPr/>
        </p:nvSpPr>
        <p:spPr>
          <a:xfrm>
            <a:off x="4141694" y="2947737"/>
            <a:ext cx="7368988" cy="3693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800"/>
              <a:buFont typeface="Gulimche"/>
              <a:buNone/>
            </a:pPr>
            <a:r>
              <a:rPr b="1" i="0" lang="ko-KR" sz="18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from </a:t>
            </a:r>
            <a:r>
              <a:rPr b="0" i="0" lang="ko-KR" sz="18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balance </a:t>
            </a:r>
            <a:r>
              <a:rPr b="1" i="0" lang="ko-KR" sz="18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import </a:t>
            </a:r>
            <a:r>
              <a:rPr b="0" i="0" lang="ko-KR" sz="18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views </a:t>
            </a:r>
            <a:r>
              <a:rPr b="1" i="0" lang="ko-KR" sz="18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as </a:t>
            </a:r>
            <a:r>
              <a:rPr b="0" i="0" lang="ko-KR" sz="18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balance_views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"/>
          <p:cNvSpPr/>
          <p:nvPr/>
        </p:nvSpPr>
        <p:spPr>
          <a:xfrm>
            <a:off x="4141703" y="3356275"/>
            <a:ext cx="7490400" cy="36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ulimche"/>
              <a:buNone/>
            </a:pPr>
            <a:r>
              <a:rPr b="0" i="0" lang="ko-KR" sz="18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path(</a:t>
            </a:r>
            <a:r>
              <a:rPr b="1" i="0" lang="ko-KR" sz="1800" u="none" cap="none" strike="noStrike">
                <a:solidFill>
                  <a:srgbClr val="008080"/>
                </a:solidFill>
                <a:latin typeface="Gulimche"/>
                <a:ea typeface="Gulimche"/>
                <a:cs typeface="Gulimche"/>
                <a:sym typeface="Gulimche"/>
              </a:rPr>
              <a:t>'balance/'</a:t>
            </a:r>
            <a:r>
              <a:rPr b="0" i="0" lang="ko-KR" sz="18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, balance_views.main_view)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Google Shape;111;p4"/>
          <p:cNvCxnSpPr/>
          <p:nvPr/>
        </p:nvCxnSpPr>
        <p:spPr>
          <a:xfrm>
            <a:off x="0" y="3910263"/>
            <a:ext cx="12192000" cy="0"/>
          </a:xfrm>
          <a:prstGeom prst="straightConnector1">
            <a:avLst/>
          </a:prstGeom>
          <a:noFill/>
          <a:ln cap="flat" cmpd="sng" w="698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2" name="Google Shape;112;p4"/>
          <p:cNvSpPr/>
          <p:nvPr/>
        </p:nvSpPr>
        <p:spPr>
          <a:xfrm>
            <a:off x="0" y="153575"/>
            <a:ext cx="2422798" cy="504056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4"/>
          <p:cNvSpPr txBox="1"/>
          <p:nvPr>
            <p:ph idx="1" type="body"/>
          </p:nvPr>
        </p:nvSpPr>
        <p:spPr>
          <a:xfrm>
            <a:off x="838200" y="89870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ko-KR"/>
              <a:t>Cf) 현재가, 등락률 뷰티풀 스프로 구하기</a:t>
            </a:r>
            <a:endParaRPr/>
          </a:p>
        </p:txBody>
      </p:sp>
      <p:pic>
        <p:nvPicPr>
          <p:cNvPr descr="텍스트이(가) 표시된 사진&#10;&#10;자동 생성된 설명" id="114" name="Google Shape;11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2397" y="1901576"/>
            <a:ext cx="9716633" cy="3765033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4"/>
          <p:cNvSpPr/>
          <p:nvPr/>
        </p:nvSpPr>
        <p:spPr>
          <a:xfrm>
            <a:off x="3380510" y="1901576"/>
            <a:ext cx="858982" cy="22747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16;p4"/>
          <p:cNvSpPr/>
          <p:nvPr/>
        </p:nvSpPr>
        <p:spPr>
          <a:xfrm>
            <a:off x="2764542" y="5034578"/>
            <a:ext cx="858982" cy="22747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p4"/>
          <p:cNvSpPr/>
          <p:nvPr/>
        </p:nvSpPr>
        <p:spPr>
          <a:xfrm>
            <a:off x="2764542" y="5459428"/>
            <a:ext cx="858982" cy="22747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Google Shape;122;p5"/>
          <p:cNvCxnSpPr/>
          <p:nvPr/>
        </p:nvCxnSpPr>
        <p:spPr>
          <a:xfrm>
            <a:off x="0" y="3910263"/>
            <a:ext cx="12192000" cy="0"/>
          </a:xfrm>
          <a:prstGeom prst="straightConnector1">
            <a:avLst/>
          </a:prstGeom>
          <a:noFill/>
          <a:ln cap="flat" cmpd="sng" w="698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텍스트이(가) 표시된 사진&#10;&#10;자동 생성된 설명" id="123" name="Google Shape;123;p5"/>
          <p:cNvPicPr preferRelativeResize="0"/>
          <p:nvPr/>
        </p:nvPicPr>
        <p:blipFill rotWithShape="1">
          <a:blip r:embed="rId3">
            <a:alphaModFix/>
          </a:blip>
          <a:srcRect b="39799" l="4350" r="8780" t="11312"/>
          <a:stretch/>
        </p:blipFill>
        <p:spPr>
          <a:xfrm>
            <a:off x="1428767" y="805398"/>
            <a:ext cx="7998691" cy="566481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5"/>
          <p:cNvSpPr/>
          <p:nvPr/>
        </p:nvSpPr>
        <p:spPr>
          <a:xfrm>
            <a:off x="0" y="153575"/>
            <a:ext cx="2422798" cy="504056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5"/>
          <p:cNvSpPr/>
          <p:nvPr/>
        </p:nvSpPr>
        <p:spPr>
          <a:xfrm>
            <a:off x="5666509" y="2207499"/>
            <a:ext cx="364836" cy="232871"/>
          </a:xfrm>
          <a:prstGeom prst="rect">
            <a:avLst/>
          </a:prstGeom>
          <a:noFill/>
          <a:ln cap="flat" cmpd="sng" w="5715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" name="Google Shape;126;p5"/>
          <p:cNvSpPr/>
          <p:nvPr/>
        </p:nvSpPr>
        <p:spPr>
          <a:xfrm>
            <a:off x="2764542" y="5459428"/>
            <a:ext cx="858982" cy="22747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" name="Google Shape;127;p5"/>
          <p:cNvSpPr/>
          <p:nvPr/>
        </p:nvSpPr>
        <p:spPr>
          <a:xfrm>
            <a:off x="5671131" y="3902375"/>
            <a:ext cx="364836" cy="232871"/>
          </a:xfrm>
          <a:prstGeom prst="rect">
            <a:avLst/>
          </a:prstGeom>
          <a:noFill/>
          <a:ln cap="flat" cmpd="sng" w="5715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/>
          <p:nvPr/>
        </p:nvSpPr>
        <p:spPr>
          <a:xfrm>
            <a:off x="0" y="153575"/>
            <a:ext cx="2422798" cy="504056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6"/>
          <p:cNvSpPr txBox="1"/>
          <p:nvPr>
            <p:ph idx="1" type="body"/>
          </p:nvPr>
        </p:nvSpPr>
        <p:spPr>
          <a:xfrm>
            <a:off x="943622" y="146655"/>
            <a:ext cx="6093673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ko-KR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[balance/</a:t>
            </a:r>
            <a:r>
              <a:rPr lang="ko-KR">
                <a:latin typeface="Arial"/>
                <a:ea typeface="Arial"/>
                <a:cs typeface="Arial"/>
                <a:sym typeface="Arial"/>
              </a:rPr>
              <a:t>views.py]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6"/>
          <p:cNvSpPr/>
          <p:nvPr/>
        </p:nvSpPr>
        <p:spPr>
          <a:xfrm>
            <a:off x="-1" y="776431"/>
            <a:ext cx="6615900" cy="289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400"/>
              <a:buFont typeface="Gulimche"/>
              <a:buNone/>
            </a:pPr>
            <a:r>
              <a:rPr b="1" i="0" lang="ko-KR" sz="14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from </a:t>
            </a: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django.shortcuts </a:t>
            </a:r>
            <a:r>
              <a:rPr b="1" i="0" lang="ko-KR" sz="14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import </a:t>
            </a: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render</a:t>
            </a:r>
            <a:b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1" i="0" lang="ko-KR" sz="14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from </a:t>
            </a: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bs4 </a:t>
            </a:r>
            <a:r>
              <a:rPr b="1" i="0" lang="ko-KR" sz="14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import </a:t>
            </a: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BeautifulSoup</a:t>
            </a:r>
            <a:b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1" i="0" lang="ko-KR" sz="14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from </a:t>
            </a: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urllib.request </a:t>
            </a:r>
            <a:r>
              <a:rPr b="1" i="0" lang="ko-KR" sz="14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import </a:t>
            </a: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urlopen</a:t>
            </a:r>
            <a:b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</a:br>
            <a:b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1" i="0" lang="ko-KR" sz="14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def </a:t>
            </a: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get_data(symbol):</a:t>
            </a:r>
            <a:b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    url = </a:t>
            </a:r>
            <a:r>
              <a:rPr b="1" i="0" lang="ko-KR" sz="1400" u="none" cap="none" strike="noStrike">
                <a:solidFill>
                  <a:srgbClr val="008080"/>
                </a:solidFill>
                <a:latin typeface="Gulimche"/>
                <a:ea typeface="Gulimche"/>
                <a:cs typeface="Gulimche"/>
                <a:sym typeface="Gulimche"/>
              </a:rPr>
              <a:t>'http://finance.naver.com/item/sise.nhn?code={}'</a:t>
            </a: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.format(symbol)</a:t>
            </a:r>
            <a:b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    </a:t>
            </a:r>
            <a:r>
              <a:rPr b="1" i="0" lang="ko-KR" sz="14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with </a:t>
            </a: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urlopen(url) </a:t>
            </a:r>
            <a:r>
              <a:rPr b="1" i="0" lang="ko-KR" sz="14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as </a:t>
            </a: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doc:</a:t>
            </a:r>
            <a:b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        soup = BeautifulSoup(doc, </a:t>
            </a:r>
            <a:r>
              <a:rPr b="1" i="0" lang="ko-KR" sz="1400" u="none" cap="none" strike="noStrike">
                <a:solidFill>
                  <a:srgbClr val="008080"/>
                </a:solidFill>
                <a:latin typeface="Gulimche"/>
                <a:ea typeface="Gulimche"/>
                <a:cs typeface="Gulimche"/>
                <a:sym typeface="Gulimche"/>
              </a:rPr>
              <a:t>"lxml"</a:t>
            </a: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, </a:t>
            </a:r>
            <a:r>
              <a:rPr b="0" i="0" lang="ko-KR" sz="1400" u="none" cap="none" strike="noStrike">
                <a:solidFill>
                  <a:srgbClr val="660099"/>
                </a:solidFill>
                <a:latin typeface="Gulimche"/>
                <a:ea typeface="Gulimche"/>
                <a:cs typeface="Gulimche"/>
                <a:sym typeface="Gulimche"/>
              </a:rPr>
              <a:t>from_encoding</a:t>
            </a: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=</a:t>
            </a:r>
            <a:r>
              <a:rPr b="1" i="0" lang="ko-KR" sz="1400" u="none" cap="none" strike="noStrike">
                <a:solidFill>
                  <a:srgbClr val="008080"/>
                </a:solidFill>
                <a:latin typeface="Gulimche"/>
                <a:ea typeface="Gulimche"/>
                <a:cs typeface="Gulimche"/>
                <a:sym typeface="Gulimche"/>
              </a:rPr>
              <a:t>"euc-kr"</a:t>
            </a: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)</a:t>
            </a:r>
            <a:b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        cur_price = soup.find(</a:t>
            </a:r>
            <a:r>
              <a:rPr b="1" i="0" lang="ko-KR" sz="1400" u="none" cap="none" strike="noStrike">
                <a:solidFill>
                  <a:srgbClr val="008080"/>
                </a:solidFill>
                <a:latin typeface="Gulimche"/>
                <a:ea typeface="Gulimche"/>
                <a:cs typeface="Gulimche"/>
                <a:sym typeface="Gulimche"/>
              </a:rPr>
              <a:t>'strong'</a:t>
            </a: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, </a:t>
            </a:r>
            <a:r>
              <a:rPr b="0" i="0" lang="ko-KR" sz="1400" u="none" cap="none" strike="noStrike">
                <a:solidFill>
                  <a:srgbClr val="660099"/>
                </a:solidFill>
                <a:latin typeface="Gulimche"/>
                <a:ea typeface="Gulimche"/>
                <a:cs typeface="Gulimche"/>
                <a:sym typeface="Gulimche"/>
              </a:rPr>
              <a:t>id</a:t>
            </a: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=</a:t>
            </a:r>
            <a:r>
              <a:rPr b="1" i="0" lang="ko-KR" sz="1400" u="none" cap="none" strike="noStrike">
                <a:solidFill>
                  <a:srgbClr val="008080"/>
                </a:solidFill>
                <a:latin typeface="Gulimche"/>
                <a:ea typeface="Gulimche"/>
                <a:cs typeface="Gulimche"/>
                <a:sym typeface="Gulimche"/>
              </a:rPr>
              <a:t>'_nowVal'</a:t>
            </a: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)  </a:t>
            </a:r>
            <a:r>
              <a:rPr b="0" i="1" lang="ko-KR" sz="1400" u="none" cap="none" strike="noStrike">
                <a:solidFill>
                  <a:srgbClr val="808080"/>
                </a:solidFill>
                <a:latin typeface="Gulimche"/>
                <a:ea typeface="Gulimche"/>
                <a:cs typeface="Gulimche"/>
                <a:sym typeface="Gulimche"/>
              </a:rPr>
              <a:t># ①</a:t>
            </a:r>
            <a:br>
              <a:rPr b="0" i="1" lang="ko-KR" sz="1400" u="none" cap="none" strike="noStrike">
                <a:solidFill>
                  <a:srgbClr val="80808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1" lang="ko-KR" sz="1400" u="none" cap="none" strike="noStrike">
                <a:solidFill>
                  <a:srgbClr val="808080"/>
                </a:solidFill>
                <a:latin typeface="Gulimche"/>
                <a:ea typeface="Gulimche"/>
                <a:cs typeface="Gulimche"/>
                <a:sym typeface="Gulimche"/>
              </a:rPr>
              <a:t>        </a:t>
            </a: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cur_rate = soup.find(</a:t>
            </a:r>
            <a:r>
              <a:rPr b="1" i="0" lang="ko-KR" sz="1400" u="none" cap="none" strike="noStrike">
                <a:solidFill>
                  <a:srgbClr val="008080"/>
                </a:solidFill>
                <a:latin typeface="Gulimche"/>
                <a:ea typeface="Gulimche"/>
                <a:cs typeface="Gulimche"/>
                <a:sym typeface="Gulimche"/>
              </a:rPr>
              <a:t>'strong'</a:t>
            </a: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, </a:t>
            </a:r>
            <a:r>
              <a:rPr b="0" i="0" lang="ko-KR" sz="1400" u="none" cap="none" strike="noStrike">
                <a:solidFill>
                  <a:srgbClr val="660099"/>
                </a:solidFill>
                <a:latin typeface="Gulimche"/>
                <a:ea typeface="Gulimche"/>
                <a:cs typeface="Gulimche"/>
                <a:sym typeface="Gulimche"/>
              </a:rPr>
              <a:t>id</a:t>
            </a: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=</a:t>
            </a:r>
            <a:r>
              <a:rPr b="1" i="0" lang="ko-KR" sz="1400" u="none" cap="none" strike="noStrike">
                <a:solidFill>
                  <a:srgbClr val="008080"/>
                </a:solidFill>
                <a:latin typeface="Gulimche"/>
                <a:ea typeface="Gulimche"/>
                <a:cs typeface="Gulimche"/>
                <a:sym typeface="Gulimche"/>
              </a:rPr>
              <a:t>'_rate'</a:t>
            </a: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)  </a:t>
            </a:r>
            <a:r>
              <a:rPr b="0" i="1" lang="ko-KR" sz="1400" u="none" cap="none" strike="noStrike">
                <a:solidFill>
                  <a:srgbClr val="808080"/>
                </a:solidFill>
                <a:latin typeface="Gulimche"/>
                <a:ea typeface="Gulimche"/>
                <a:cs typeface="Gulimche"/>
                <a:sym typeface="Gulimche"/>
              </a:rPr>
              <a:t># ②</a:t>
            </a:r>
            <a:br>
              <a:rPr b="0" i="1" lang="ko-KR" sz="1400" u="none" cap="none" strike="noStrike">
                <a:solidFill>
                  <a:srgbClr val="80808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1" lang="ko-KR" sz="1400" u="none" cap="none" strike="noStrike">
                <a:solidFill>
                  <a:srgbClr val="808080"/>
                </a:solidFill>
                <a:latin typeface="Gulimche"/>
                <a:ea typeface="Gulimche"/>
                <a:cs typeface="Gulimche"/>
                <a:sym typeface="Gulimche"/>
              </a:rPr>
              <a:t>        </a:t>
            </a: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stock = soup.find(</a:t>
            </a:r>
            <a:r>
              <a:rPr b="1" i="0" lang="ko-KR" sz="1400" u="none" cap="none" strike="noStrike">
                <a:solidFill>
                  <a:srgbClr val="008080"/>
                </a:solidFill>
                <a:latin typeface="Gulimche"/>
                <a:ea typeface="Gulimche"/>
                <a:cs typeface="Gulimche"/>
                <a:sym typeface="Gulimche"/>
              </a:rPr>
              <a:t>'title'</a:t>
            </a: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)  </a:t>
            </a:r>
            <a:r>
              <a:rPr b="0" i="1" lang="ko-KR" sz="1400" u="none" cap="none" strike="noStrike">
                <a:solidFill>
                  <a:srgbClr val="808080"/>
                </a:solidFill>
                <a:latin typeface="Gulimche"/>
                <a:ea typeface="Gulimche"/>
                <a:cs typeface="Gulimche"/>
                <a:sym typeface="Gulimche"/>
              </a:rPr>
              <a:t># ③</a:t>
            </a:r>
            <a:br>
              <a:rPr b="0" i="1" lang="ko-KR" sz="1400" u="none" cap="none" strike="noStrike">
                <a:solidFill>
                  <a:srgbClr val="80808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1" lang="ko-KR" sz="1400" u="none" cap="none" strike="noStrike">
                <a:solidFill>
                  <a:srgbClr val="808080"/>
                </a:solidFill>
                <a:latin typeface="Gulimche"/>
                <a:ea typeface="Gulimche"/>
                <a:cs typeface="Gulimche"/>
                <a:sym typeface="Gulimche"/>
              </a:rPr>
              <a:t>        </a:t>
            </a: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stock_name = stock.text.split(</a:t>
            </a:r>
            <a:r>
              <a:rPr b="1" i="0" lang="ko-KR" sz="1400" u="none" cap="none" strike="noStrike">
                <a:solidFill>
                  <a:srgbClr val="008080"/>
                </a:solidFill>
                <a:latin typeface="Gulimche"/>
                <a:ea typeface="Gulimche"/>
                <a:cs typeface="Gulimche"/>
                <a:sym typeface="Gulimche"/>
              </a:rPr>
              <a:t>':'</a:t>
            </a: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)[</a:t>
            </a:r>
            <a:r>
              <a:rPr b="0" i="0" lang="ko-KR" sz="1400" u="none" cap="none" strike="noStrike">
                <a:solidFill>
                  <a:srgbClr val="0000FF"/>
                </a:solidFill>
                <a:latin typeface="Gulimche"/>
                <a:ea typeface="Gulimche"/>
                <a:cs typeface="Gulimche"/>
                <a:sym typeface="Gulimche"/>
              </a:rPr>
              <a:t>0</a:t>
            </a: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].strip()  </a:t>
            </a:r>
            <a:r>
              <a:rPr b="0" i="1" lang="ko-KR" sz="1400" u="none" cap="none" strike="noStrike">
                <a:solidFill>
                  <a:srgbClr val="808080"/>
                </a:solidFill>
                <a:latin typeface="Gulimche"/>
                <a:ea typeface="Gulimche"/>
                <a:cs typeface="Gulimche"/>
                <a:sym typeface="Gulimche"/>
              </a:rPr>
              <a:t># ④</a:t>
            </a:r>
            <a:br>
              <a:rPr b="0" i="1" lang="ko-KR" sz="1400" u="none" cap="none" strike="noStrike">
                <a:solidFill>
                  <a:srgbClr val="80808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1" lang="ko-KR" sz="1400" u="none" cap="none" strike="noStrike">
                <a:solidFill>
                  <a:srgbClr val="808080"/>
                </a:solidFill>
                <a:latin typeface="Gulimche"/>
                <a:ea typeface="Gulimche"/>
                <a:cs typeface="Gulimche"/>
                <a:sym typeface="Gulimche"/>
              </a:rPr>
              <a:t>        </a:t>
            </a:r>
            <a:r>
              <a:rPr b="1" i="0" lang="ko-KR" sz="14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return </a:t>
            </a: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cur_price.</a:t>
            </a:r>
            <a:r>
              <a:rPr b="1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text</a:t>
            </a: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, cur_rate.</a:t>
            </a:r>
            <a:r>
              <a:rPr b="1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text.strip()</a:t>
            </a: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, </a:t>
            </a:r>
            <a:r>
              <a:rPr b="1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stock_name</a:t>
            </a:r>
            <a:endParaRPr b="1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6"/>
          <p:cNvSpPr txBox="1"/>
          <p:nvPr/>
        </p:nvSpPr>
        <p:spPr>
          <a:xfrm>
            <a:off x="6427693" y="2672239"/>
            <a:ext cx="6615954" cy="418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4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def </a:t>
            </a:r>
            <a:r>
              <a:rPr b="1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main_view(request)</a:t>
            </a: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:</a:t>
            </a:r>
            <a:b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    querydict = request.GET.copy()</a:t>
            </a:r>
            <a:b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    mylist = querydict.lists() //  </a:t>
            </a:r>
            <a:r>
              <a:rPr b="0" i="1" lang="ko-KR" sz="1400" u="none" cap="none" strike="noStrike">
                <a:solidFill>
                  <a:srgbClr val="808080"/>
                </a:solidFill>
                <a:latin typeface="Gulimche"/>
                <a:ea typeface="Gulimche"/>
                <a:cs typeface="Gulimche"/>
                <a:sym typeface="Gulimche"/>
              </a:rPr>
              <a:t># ⑤</a:t>
            </a:r>
            <a:br>
              <a:rPr b="0" i="1" lang="ko-KR" sz="1400" u="none" cap="none" strike="noStrike">
                <a:solidFill>
                  <a:srgbClr val="80808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1" lang="ko-KR" sz="1400" u="none" cap="none" strike="noStrike">
                <a:solidFill>
                  <a:srgbClr val="808080"/>
                </a:solidFill>
                <a:latin typeface="Gulimche"/>
                <a:ea typeface="Gulimche"/>
                <a:cs typeface="Gulimche"/>
                <a:sym typeface="Gulimche"/>
              </a:rPr>
              <a:t>    </a:t>
            </a: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rows = []</a:t>
            </a:r>
            <a:b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    total = </a:t>
            </a:r>
            <a:r>
              <a:rPr b="0" i="0" lang="ko-KR" sz="1400" u="none" cap="none" strike="noStrike">
                <a:solidFill>
                  <a:srgbClr val="0000FF"/>
                </a:solidFill>
                <a:latin typeface="Gulimche"/>
                <a:ea typeface="Gulimche"/>
                <a:cs typeface="Gulimche"/>
                <a:sym typeface="Gulimche"/>
              </a:rPr>
              <a:t>0</a:t>
            </a:r>
            <a:br>
              <a:rPr b="0" i="0" lang="ko-KR" sz="1400" u="none" cap="none" strike="noStrike">
                <a:solidFill>
                  <a:srgbClr val="0000FF"/>
                </a:solidFill>
                <a:latin typeface="Gulimche"/>
                <a:ea typeface="Gulimche"/>
                <a:cs typeface="Gulimche"/>
                <a:sym typeface="Gulimche"/>
              </a:rPr>
            </a:br>
            <a:br>
              <a:rPr b="0" i="0" lang="ko-KR" sz="1400" u="none" cap="none" strike="noStrike">
                <a:solidFill>
                  <a:srgbClr val="0000FF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0" lang="ko-KR" sz="1400" u="none" cap="none" strike="noStrike">
                <a:solidFill>
                  <a:srgbClr val="0000FF"/>
                </a:solidFill>
                <a:latin typeface="Gulimche"/>
                <a:ea typeface="Gulimche"/>
                <a:cs typeface="Gulimche"/>
                <a:sym typeface="Gulimche"/>
              </a:rPr>
              <a:t>    </a:t>
            </a:r>
            <a:r>
              <a:rPr b="1" i="0" lang="ko-KR" sz="14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for </a:t>
            </a: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x </a:t>
            </a:r>
            <a:r>
              <a:rPr b="1" i="0" lang="ko-KR" sz="14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in </a:t>
            </a: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mylist:</a:t>
            </a:r>
            <a:b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        cur_price, cur_rate, stock_name = get_data(</a:t>
            </a:r>
            <a:r>
              <a:rPr b="1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x[</a:t>
            </a:r>
            <a:r>
              <a:rPr b="1" i="0" lang="ko-KR" sz="1400" u="none" cap="none" strike="noStrike">
                <a:solidFill>
                  <a:srgbClr val="0000FF"/>
                </a:solidFill>
                <a:latin typeface="Gulimche"/>
                <a:ea typeface="Gulimche"/>
                <a:cs typeface="Gulimche"/>
                <a:sym typeface="Gulimche"/>
              </a:rPr>
              <a:t>0</a:t>
            </a:r>
            <a:r>
              <a:rPr b="1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]</a:t>
            </a: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)  </a:t>
            </a:r>
            <a:r>
              <a:rPr b="0" i="1" lang="ko-KR" sz="1400" u="none" cap="none" strike="noStrike">
                <a:solidFill>
                  <a:srgbClr val="808080"/>
                </a:solidFill>
                <a:latin typeface="Gulimche"/>
                <a:ea typeface="Gulimche"/>
                <a:cs typeface="Gulimche"/>
                <a:sym typeface="Gulimche"/>
              </a:rPr>
              <a:t># ⑥</a:t>
            </a:r>
            <a:br>
              <a:rPr b="0" i="1" lang="ko-KR" sz="1400" u="none" cap="none" strike="noStrike">
                <a:solidFill>
                  <a:srgbClr val="80808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1" lang="ko-KR" sz="1400" u="none" cap="none" strike="noStrike">
                <a:solidFill>
                  <a:srgbClr val="808080"/>
                </a:solidFill>
                <a:latin typeface="Gulimche"/>
                <a:ea typeface="Gulimche"/>
                <a:cs typeface="Gulimche"/>
                <a:sym typeface="Gulimche"/>
              </a:rPr>
              <a:t>        </a:t>
            </a: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price = cur_price.replace(</a:t>
            </a:r>
            <a:r>
              <a:rPr b="1" i="0" lang="ko-KR" sz="1400" u="none" cap="none" strike="noStrike">
                <a:solidFill>
                  <a:srgbClr val="008080"/>
                </a:solidFill>
                <a:latin typeface="Gulimche"/>
                <a:ea typeface="Gulimche"/>
                <a:cs typeface="Gulimche"/>
                <a:sym typeface="Gulimche"/>
              </a:rPr>
              <a:t>','</a:t>
            </a: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, </a:t>
            </a:r>
            <a:r>
              <a:rPr b="1" i="0" lang="ko-KR" sz="1400" u="none" cap="none" strike="noStrike">
                <a:solidFill>
                  <a:srgbClr val="008080"/>
                </a:solidFill>
                <a:latin typeface="Gulimche"/>
                <a:ea typeface="Gulimche"/>
                <a:cs typeface="Gulimche"/>
                <a:sym typeface="Gulimche"/>
              </a:rPr>
              <a:t>‘’</a:t>
            </a: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) </a:t>
            </a:r>
            <a:r>
              <a:rPr b="0" i="1" lang="ko-KR" sz="1400" u="none" cap="none" strike="noStrike">
                <a:solidFill>
                  <a:srgbClr val="808080"/>
                </a:solidFill>
                <a:latin typeface="Gulimche"/>
                <a:ea typeface="Gulimche"/>
                <a:cs typeface="Gulimche"/>
                <a:sym typeface="Gulimche"/>
              </a:rPr>
              <a:t># 현재가</a:t>
            </a:r>
            <a:b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        stock_count = </a:t>
            </a:r>
            <a:r>
              <a:rPr b="0" i="0" lang="ko-KR" sz="14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format</a:t>
            </a: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(</a:t>
            </a:r>
            <a:r>
              <a:rPr b="0" i="0" lang="ko-KR" sz="14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int</a:t>
            </a: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(</a:t>
            </a:r>
            <a:r>
              <a:rPr b="1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x[</a:t>
            </a:r>
            <a:r>
              <a:rPr b="1" i="0" lang="ko-KR" sz="1400" u="none" cap="none" strike="noStrike">
                <a:solidFill>
                  <a:srgbClr val="0000FF"/>
                </a:solidFill>
                <a:latin typeface="Gulimche"/>
                <a:ea typeface="Gulimche"/>
                <a:cs typeface="Gulimche"/>
                <a:sym typeface="Gulimche"/>
              </a:rPr>
              <a:t>1</a:t>
            </a:r>
            <a:r>
              <a:rPr b="1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][</a:t>
            </a:r>
            <a:r>
              <a:rPr b="1" i="0" lang="ko-KR" sz="1400" u="none" cap="none" strike="noStrike">
                <a:solidFill>
                  <a:srgbClr val="0000FF"/>
                </a:solidFill>
                <a:latin typeface="Gulimche"/>
                <a:ea typeface="Gulimche"/>
                <a:cs typeface="Gulimche"/>
                <a:sym typeface="Gulimche"/>
              </a:rPr>
              <a:t>0</a:t>
            </a:r>
            <a:r>
              <a:rPr b="1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]</a:t>
            </a: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), </a:t>
            </a:r>
            <a:r>
              <a:rPr b="1" i="0" lang="ko-KR" sz="1400" u="none" cap="none" strike="noStrike">
                <a:solidFill>
                  <a:srgbClr val="008080"/>
                </a:solidFill>
                <a:latin typeface="Gulimche"/>
                <a:ea typeface="Gulimche"/>
                <a:cs typeface="Gulimche"/>
                <a:sym typeface="Gulimche"/>
              </a:rPr>
              <a:t>','</a:t>
            </a: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)  </a:t>
            </a:r>
            <a:r>
              <a:rPr b="0" i="1" lang="ko-KR" sz="1400" u="none" cap="none" strike="noStrike">
                <a:solidFill>
                  <a:srgbClr val="808080"/>
                </a:solidFill>
                <a:latin typeface="Gulimche"/>
                <a:ea typeface="Gulimche"/>
                <a:cs typeface="Gulimche"/>
                <a:sym typeface="Gulimche"/>
              </a:rPr>
              <a:t># ⑦ 주식수</a:t>
            </a:r>
            <a:br>
              <a:rPr b="0" i="1" lang="ko-KR" sz="1400" u="none" cap="none" strike="noStrike">
                <a:solidFill>
                  <a:srgbClr val="80808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1" lang="ko-KR" sz="1400" u="none" cap="none" strike="noStrike">
                <a:solidFill>
                  <a:srgbClr val="808080"/>
                </a:solidFill>
                <a:latin typeface="Gulimche"/>
                <a:ea typeface="Gulimche"/>
                <a:cs typeface="Gulimche"/>
                <a:sym typeface="Gulimche"/>
              </a:rPr>
              <a:t>        </a:t>
            </a: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sum = </a:t>
            </a:r>
            <a:r>
              <a:rPr b="0" i="0" lang="ko-KR" sz="14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int</a:t>
            </a: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(price) * </a:t>
            </a:r>
            <a:r>
              <a:rPr b="0" i="0" lang="ko-KR" sz="14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int</a:t>
            </a: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(x[</a:t>
            </a:r>
            <a:r>
              <a:rPr b="0" i="0" lang="ko-KR" sz="1400" u="none" cap="none" strike="noStrike">
                <a:solidFill>
                  <a:srgbClr val="0000FF"/>
                </a:solidFill>
                <a:latin typeface="Gulimche"/>
                <a:ea typeface="Gulimche"/>
                <a:cs typeface="Gulimche"/>
                <a:sym typeface="Gulimche"/>
              </a:rPr>
              <a:t>1</a:t>
            </a: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][</a:t>
            </a:r>
            <a:r>
              <a:rPr b="0" i="0" lang="ko-KR" sz="1400" u="none" cap="none" strike="noStrike">
                <a:solidFill>
                  <a:srgbClr val="0000FF"/>
                </a:solidFill>
                <a:latin typeface="Gulimche"/>
                <a:ea typeface="Gulimche"/>
                <a:cs typeface="Gulimche"/>
                <a:sym typeface="Gulimche"/>
              </a:rPr>
              <a:t>0</a:t>
            </a: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])</a:t>
            </a:r>
            <a:b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        stock_sum = </a:t>
            </a:r>
            <a:r>
              <a:rPr b="0" i="0" lang="ko-KR" sz="14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format</a:t>
            </a: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(sum, </a:t>
            </a:r>
            <a:r>
              <a:rPr b="1" i="0" lang="ko-KR" sz="1400" u="none" cap="none" strike="noStrike">
                <a:solidFill>
                  <a:srgbClr val="008080"/>
                </a:solidFill>
                <a:latin typeface="Gulimche"/>
                <a:ea typeface="Gulimche"/>
                <a:cs typeface="Gulimche"/>
                <a:sym typeface="Gulimche"/>
              </a:rPr>
              <a:t>','</a:t>
            </a: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)</a:t>
            </a:r>
            <a:r>
              <a:rPr b="0" i="1" lang="ko-KR" sz="1400" u="none" cap="none" strike="noStrike">
                <a:solidFill>
                  <a:srgbClr val="808080"/>
                </a:solidFill>
                <a:latin typeface="Gulimche"/>
                <a:ea typeface="Gulimche"/>
                <a:cs typeface="Gulimche"/>
                <a:sym typeface="Gulimche"/>
              </a:rPr>
              <a:t> # 평가금액</a:t>
            </a:r>
            <a:b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        rows.append([stock_name, x[</a:t>
            </a:r>
            <a:r>
              <a:rPr b="0" i="0" lang="ko-KR" sz="1400" u="none" cap="none" strike="noStrike">
                <a:solidFill>
                  <a:srgbClr val="0000FF"/>
                </a:solidFill>
                <a:latin typeface="Gulimche"/>
                <a:ea typeface="Gulimche"/>
                <a:cs typeface="Gulimche"/>
                <a:sym typeface="Gulimche"/>
              </a:rPr>
              <a:t>0</a:t>
            </a: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], cur_price, </a:t>
            </a:r>
            <a:endParaRPr b="0" i="0" sz="1400" u="none" cap="none" strike="noStrike">
              <a:solidFill>
                <a:srgbClr val="000000"/>
              </a:solidFill>
              <a:latin typeface="Gulimche"/>
              <a:ea typeface="Gulimche"/>
              <a:cs typeface="Gulimche"/>
              <a:sym typeface="Gulimch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		stock_count, cur_rate,stock_sum])  </a:t>
            </a:r>
            <a:r>
              <a:rPr b="0" i="1" lang="ko-KR" sz="1400" u="none" cap="none" strike="noStrike">
                <a:solidFill>
                  <a:srgbClr val="808080"/>
                </a:solidFill>
                <a:latin typeface="Gulimche"/>
                <a:ea typeface="Gulimche"/>
                <a:cs typeface="Gulimche"/>
                <a:sym typeface="Gulimche"/>
              </a:rPr>
              <a:t># ⑧</a:t>
            </a:r>
            <a:br>
              <a:rPr b="0" i="1" lang="ko-KR" sz="1400" u="none" cap="none" strike="noStrike">
                <a:solidFill>
                  <a:srgbClr val="80808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1" lang="ko-KR" sz="1400" u="none" cap="none" strike="noStrike">
                <a:solidFill>
                  <a:srgbClr val="808080"/>
                </a:solidFill>
                <a:latin typeface="Gulimche"/>
                <a:ea typeface="Gulimche"/>
                <a:cs typeface="Gulimche"/>
                <a:sym typeface="Gulimche"/>
              </a:rPr>
              <a:t>        </a:t>
            </a: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total = total + </a:t>
            </a:r>
            <a:r>
              <a:rPr b="0" i="0" lang="ko-KR" sz="14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int</a:t>
            </a: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(price) * </a:t>
            </a:r>
            <a:r>
              <a:rPr b="0" i="0" lang="ko-KR" sz="14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int</a:t>
            </a: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(x[</a:t>
            </a:r>
            <a:r>
              <a:rPr b="0" i="0" lang="ko-KR" sz="1400" u="none" cap="none" strike="noStrike">
                <a:solidFill>
                  <a:srgbClr val="0000FF"/>
                </a:solidFill>
                <a:latin typeface="Gulimche"/>
                <a:ea typeface="Gulimche"/>
                <a:cs typeface="Gulimche"/>
                <a:sym typeface="Gulimche"/>
              </a:rPr>
              <a:t>1</a:t>
            </a: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][</a:t>
            </a:r>
            <a:r>
              <a:rPr b="0" i="0" lang="ko-KR" sz="1400" u="none" cap="none" strike="noStrike">
                <a:solidFill>
                  <a:srgbClr val="0000FF"/>
                </a:solidFill>
                <a:latin typeface="Gulimche"/>
                <a:ea typeface="Gulimche"/>
                <a:cs typeface="Gulimche"/>
                <a:sym typeface="Gulimche"/>
              </a:rPr>
              <a:t>0</a:t>
            </a: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])  </a:t>
            </a:r>
            <a:r>
              <a:rPr b="0" i="1" lang="ko-KR" sz="1400" u="none" cap="none" strike="noStrike">
                <a:solidFill>
                  <a:srgbClr val="808080"/>
                </a:solidFill>
                <a:latin typeface="Gulimche"/>
                <a:ea typeface="Gulimche"/>
                <a:cs typeface="Gulimche"/>
                <a:sym typeface="Gulimche"/>
              </a:rPr>
              <a:t># ⑨</a:t>
            </a:r>
            <a:br>
              <a:rPr b="0" i="1" lang="ko-KR" sz="1400" u="none" cap="none" strike="noStrike">
                <a:solidFill>
                  <a:srgbClr val="808080"/>
                </a:solidFill>
                <a:latin typeface="Gulimche"/>
                <a:ea typeface="Gulimche"/>
                <a:cs typeface="Gulimche"/>
                <a:sym typeface="Gulimche"/>
              </a:rPr>
            </a:br>
            <a:br>
              <a:rPr b="0" i="1" lang="ko-KR" sz="1400" u="none" cap="none" strike="noStrike">
                <a:solidFill>
                  <a:srgbClr val="80808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1" lang="ko-KR" sz="1400" u="none" cap="none" strike="noStrike">
                <a:solidFill>
                  <a:srgbClr val="808080"/>
                </a:solidFill>
                <a:latin typeface="Gulimche"/>
                <a:ea typeface="Gulimche"/>
                <a:cs typeface="Gulimche"/>
                <a:sym typeface="Gulimche"/>
              </a:rPr>
              <a:t>    </a:t>
            </a: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total_amount = </a:t>
            </a:r>
            <a:r>
              <a:rPr b="0" i="0" lang="ko-KR" sz="14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format</a:t>
            </a: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(total, </a:t>
            </a:r>
            <a:r>
              <a:rPr b="1" i="0" lang="ko-KR" sz="1400" u="none" cap="none" strike="noStrike">
                <a:solidFill>
                  <a:srgbClr val="008080"/>
                </a:solidFill>
                <a:latin typeface="Gulimche"/>
                <a:ea typeface="Gulimche"/>
                <a:cs typeface="Gulimche"/>
                <a:sym typeface="Gulimche"/>
              </a:rPr>
              <a:t>',’</a:t>
            </a: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) </a:t>
            </a:r>
            <a:r>
              <a:rPr b="0" i="1" lang="ko-KR" sz="1400" u="none" cap="none" strike="noStrike">
                <a:solidFill>
                  <a:srgbClr val="808080"/>
                </a:solidFill>
                <a:latin typeface="Gulimche"/>
                <a:ea typeface="Gulimche"/>
                <a:cs typeface="Gulimche"/>
                <a:sym typeface="Gulimche"/>
              </a:rPr>
              <a:t># </a:t>
            </a:r>
            <a:r>
              <a:rPr i="1" lang="ko-KR" sz="1400">
                <a:solidFill>
                  <a:srgbClr val="808080"/>
                </a:solidFill>
                <a:latin typeface="Gulimche"/>
                <a:ea typeface="Gulimche"/>
                <a:cs typeface="Gulimche"/>
                <a:sym typeface="Gulimche"/>
              </a:rPr>
              <a:t>계좌잔고</a:t>
            </a:r>
            <a:b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    values = {</a:t>
            </a:r>
            <a:r>
              <a:rPr b="1" i="0" lang="ko-KR" sz="1400" u="none" cap="none" strike="noStrike">
                <a:solidFill>
                  <a:srgbClr val="008080"/>
                </a:solidFill>
                <a:latin typeface="Gulimche"/>
                <a:ea typeface="Gulimche"/>
                <a:cs typeface="Gulimche"/>
                <a:sym typeface="Gulimche"/>
              </a:rPr>
              <a:t>'rows' </a:t>
            </a: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: rows, </a:t>
            </a:r>
            <a:r>
              <a:rPr b="1" i="0" lang="ko-KR" sz="1400" u="none" cap="none" strike="noStrike">
                <a:solidFill>
                  <a:srgbClr val="008080"/>
                </a:solidFill>
                <a:latin typeface="Gulimche"/>
                <a:ea typeface="Gulimche"/>
                <a:cs typeface="Gulimche"/>
                <a:sym typeface="Gulimche"/>
              </a:rPr>
              <a:t>'total' </a:t>
            </a: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: total_amount}  </a:t>
            </a:r>
            <a:r>
              <a:rPr b="0" i="1" lang="ko-KR" sz="1400" u="none" cap="none" strike="noStrike">
                <a:solidFill>
                  <a:srgbClr val="808080"/>
                </a:solidFill>
                <a:latin typeface="Gulimche"/>
                <a:ea typeface="Gulimche"/>
                <a:cs typeface="Gulimche"/>
                <a:sym typeface="Gulimche"/>
              </a:rPr>
              <a:t># ⑩</a:t>
            </a:r>
            <a:br>
              <a:rPr b="0" i="1" lang="ko-KR" sz="1400" u="none" cap="none" strike="noStrike">
                <a:solidFill>
                  <a:srgbClr val="808080"/>
                </a:solidFill>
                <a:latin typeface="Gulimche"/>
                <a:ea typeface="Gulimche"/>
                <a:cs typeface="Gulimche"/>
                <a:sym typeface="Gulimche"/>
              </a:rPr>
            </a:br>
            <a:r>
              <a:rPr b="0" i="1" lang="ko-KR" sz="1400" u="none" cap="none" strike="noStrike">
                <a:solidFill>
                  <a:srgbClr val="808080"/>
                </a:solidFill>
                <a:latin typeface="Gulimche"/>
                <a:ea typeface="Gulimche"/>
                <a:cs typeface="Gulimche"/>
                <a:sym typeface="Gulimche"/>
              </a:rPr>
              <a:t>    </a:t>
            </a:r>
            <a:r>
              <a:rPr b="1" i="0" lang="ko-KR" sz="1400" u="none" cap="none" strike="noStrike">
                <a:solidFill>
                  <a:srgbClr val="000080"/>
                </a:solidFill>
                <a:latin typeface="Gulimche"/>
                <a:ea typeface="Gulimche"/>
                <a:cs typeface="Gulimche"/>
                <a:sym typeface="Gulimche"/>
              </a:rPr>
              <a:t>return </a:t>
            </a: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render(request, </a:t>
            </a:r>
            <a:r>
              <a:rPr b="1" i="0" lang="ko-KR" sz="1400" u="none" cap="none" strike="noStrike">
                <a:solidFill>
                  <a:srgbClr val="008080"/>
                </a:solidFill>
                <a:latin typeface="Gulimche"/>
                <a:ea typeface="Gulimche"/>
                <a:cs typeface="Gulimche"/>
                <a:sym typeface="Gulimche"/>
              </a:rPr>
              <a:t>'balance.html'</a:t>
            </a:r>
            <a:r>
              <a:rPr b="0" i="0" lang="ko-KR" sz="1400" u="none" cap="none" strike="noStrike">
                <a:solidFill>
                  <a:srgbClr val="000000"/>
                </a:solidFill>
                <a:latin typeface="Gulimche"/>
                <a:ea typeface="Gulimche"/>
                <a:cs typeface="Gulimche"/>
                <a:sym typeface="Gulimche"/>
              </a:rPr>
              <a:t>, values)  </a:t>
            </a:r>
            <a:r>
              <a:rPr b="0" i="1" lang="ko-KR" sz="1400" u="none" cap="none" strike="noStrike">
                <a:solidFill>
                  <a:srgbClr val="808080"/>
                </a:solidFill>
                <a:latin typeface="Gulimche"/>
                <a:ea typeface="Gulimche"/>
                <a:cs typeface="Gulimche"/>
                <a:sym typeface="Gulimche"/>
              </a:rPr>
              <a:t># ⑪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" name="Google Shape;136;p6"/>
          <p:cNvSpPr txBox="1"/>
          <p:nvPr/>
        </p:nvSpPr>
        <p:spPr>
          <a:xfrm>
            <a:off x="57182" y="3788329"/>
            <a:ext cx="6501586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Id가 _nowVal인 &lt;strong&gt;태그 찾기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&lt;strong class=“tah p11” id=“_nowVal”&gt;</a:t>
            </a:r>
            <a:r>
              <a:rPr b="1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172,000</a:t>
            </a: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&lt;/strong&gt;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Id가 _rate인 &lt;strong&gt;태그 찾기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&lt;strong id=“_rate”&gt;&lt;span class=“tah p11 nv01”&gt;</a:t>
            </a:r>
            <a:r>
              <a:rPr b="1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-0.58%</a:t>
            </a: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&lt;/span&gt;&lt;/strong&gt;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&lt;title&gt;태그 찾기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&lt;title&gt;</a:t>
            </a:r>
            <a:r>
              <a:rPr b="1"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Naver</a:t>
            </a: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네이버 금융&lt;/title&gt;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;기준으로 분리하여 종목명(naver) 구함.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Cf)strip([chars]) 이면 char를 String의 왼쪽과 오른쪽에서 제거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Strip()은 띄어쓰기를 제거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37;p6"/>
          <p:cNvSpPr txBox="1"/>
          <p:nvPr/>
        </p:nvSpPr>
        <p:spPr>
          <a:xfrm>
            <a:off x="6043297" y="290023"/>
            <a:ext cx="7800108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http://localhost:8000/balance/?</a:t>
            </a:r>
            <a:r>
              <a:rPr b="1" lang="ko-KR" sz="14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035420</a:t>
            </a:r>
            <a:r>
              <a:rPr lang="ko-KR" sz="14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=</a:t>
            </a:r>
            <a:r>
              <a:rPr b="1" lang="ko-KR" sz="14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30</a:t>
            </a:r>
            <a:r>
              <a:rPr lang="ko-KR" sz="14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&amp;005930=10</a:t>
            </a: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url을 list로 변환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mylist 출력X dict_itemiterator' object is not subscriptable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Row에 종목명, 종목코드, 현재가, 주식수, 등락률, 평가금액을 저장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7"/>
          <p:cNvCxnSpPr/>
          <p:nvPr/>
        </p:nvCxnSpPr>
        <p:spPr>
          <a:xfrm>
            <a:off x="0" y="3910263"/>
            <a:ext cx="12192000" cy="0"/>
          </a:xfrm>
          <a:prstGeom prst="straightConnector1">
            <a:avLst/>
          </a:prstGeom>
          <a:noFill/>
          <a:ln cap="flat" cmpd="sng" w="698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3" name="Google Shape;143;p7"/>
          <p:cNvSpPr/>
          <p:nvPr/>
        </p:nvSpPr>
        <p:spPr>
          <a:xfrm>
            <a:off x="0" y="153575"/>
            <a:ext cx="2422798" cy="504056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텍스트이(가) 표시된 사진&#10;&#10;자동 생성된 설명" id="144" name="Google Shape;14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9664" y="1165414"/>
            <a:ext cx="8152671" cy="2561288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7"/>
          <p:cNvSpPr/>
          <p:nvPr/>
        </p:nvSpPr>
        <p:spPr>
          <a:xfrm>
            <a:off x="6267143" y="1275169"/>
            <a:ext cx="725327" cy="239866"/>
          </a:xfrm>
          <a:prstGeom prst="rect">
            <a:avLst/>
          </a:prstGeom>
          <a:noFill/>
          <a:ln cap="flat" cmpd="sng" w="5715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" name="Google Shape;146;p7"/>
          <p:cNvSpPr/>
          <p:nvPr/>
        </p:nvSpPr>
        <p:spPr>
          <a:xfrm>
            <a:off x="3389473" y="2235266"/>
            <a:ext cx="850833" cy="283815"/>
          </a:xfrm>
          <a:prstGeom prst="rect">
            <a:avLst/>
          </a:prstGeom>
          <a:noFill/>
          <a:ln cap="flat" cmpd="sng" w="5715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" name="Google Shape;147;p7"/>
          <p:cNvSpPr/>
          <p:nvPr/>
        </p:nvSpPr>
        <p:spPr>
          <a:xfrm>
            <a:off x="7387731" y="1275169"/>
            <a:ext cx="850833" cy="283815"/>
          </a:xfrm>
          <a:prstGeom prst="rect">
            <a:avLst/>
          </a:prstGeom>
          <a:noFill/>
          <a:ln cap="flat" cmpd="sng" w="5715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" name="Google Shape;148;p7"/>
          <p:cNvSpPr/>
          <p:nvPr/>
        </p:nvSpPr>
        <p:spPr>
          <a:xfrm>
            <a:off x="3403325" y="2601440"/>
            <a:ext cx="850833" cy="283815"/>
          </a:xfrm>
          <a:prstGeom prst="rect">
            <a:avLst/>
          </a:prstGeom>
          <a:noFill/>
          <a:ln cap="flat" cmpd="sng" w="5715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" name="Google Shape;149;p7"/>
          <p:cNvSpPr/>
          <p:nvPr/>
        </p:nvSpPr>
        <p:spPr>
          <a:xfrm>
            <a:off x="8642789" y="1275169"/>
            <a:ext cx="850833" cy="283815"/>
          </a:xfrm>
          <a:prstGeom prst="rect">
            <a:avLst/>
          </a:prstGeom>
          <a:noFill/>
          <a:ln cap="flat" cmpd="sng" w="5715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150;p7"/>
          <p:cNvSpPr/>
          <p:nvPr/>
        </p:nvSpPr>
        <p:spPr>
          <a:xfrm>
            <a:off x="3389472" y="2926908"/>
            <a:ext cx="850833" cy="283815"/>
          </a:xfrm>
          <a:prstGeom prst="rect">
            <a:avLst/>
          </a:prstGeom>
          <a:noFill/>
          <a:ln cap="flat" cmpd="sng" w="5715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"/>
          <p:cNvSpPr txBox="1"/>
          <p:nvPr>
            <p:ph type="title"/>
          </p:nvPr>
        </p:nvSpPr>
        <p:spPr>
          <a:xfrm>
            <a:off x="838200" y="365125"/>
            <a:ext cx="1092349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슬랙으로 알림 메시지 보내기</a:t>
            </a:r>
            <a:endParaRPr/>
          </a:p>
        </p:txBody>
      </p:sp>
      <p:sp>
        <p:nvSpPr>
          <p:cNvPr id="156" name="Google Shape;156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 sz="2400">
                <a:latin typeface="Arial"/>
                <a:ea typeface="Arial"/>
                <a:cs typeface="Arial"/>
                <a:sym typeface="Arial"/>
              </a:rPr>
              <a:t>Workspace 만들기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 sz="2400">
                <a:latin typeface="Arial"/>
                <a:ea typeface="Arial"/>
                <a:cs typeface="Arial"/>
                <a:sym typeface="Arial"/>
              </a:rPr>
              <a:t>슬랙 앱 생성하기(workspace 도 선택)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 sz="2400">
                <a:latin typeface="Arial"/>
                <a:ea typeface="Arial"/>
                <a:cs typeface="Arial"/>
                <a:sym typeface="Arial"/>
              </a:rPr>
              <a:t>Token 발급하기(Bot User Oauth Access Token 사용)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ko-KR" sz="2400">
                <a:latin typeface="Arial"/>
                <a:ea typeface="Arial"/>
                <a:cs typeface="Arial"/>
                <a:sym typeface="Arial"/>
              </a:rPr>
              <a:t>슬랙으로 메시지 보내기(python 에서) by </a:t>
            </a:r>
            <a:r>
              <a:rPr lang="ko-KR" sz="2400" strike="sngStrike">
                <a:latin typeface="Arial"/>
                <a:ea typeface="Arial"/>
                <a:cs typeface="Arial"/>
                <a:sym typeface="Arial"/>
              </a:rPr>
              <a:t>pip install slacker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7" name="Google Shape;157;p8"/>
          <p:cNvCxnSpPr/>
          <p:nvPr/>
        </p:nvCxnSpPr>
        <p:spPr>
          <a:xfrm>
            <a:off x="0" y="3910263"/>
            <a:ext cx="12192000" cy="0"/>
          </a:xfrm>
          <a:prstGeom prst="straightConnector1">
            <a:avLst/>
          </a:prstGeom>
          <a:noFill/>
          <a:ln cap="flat" cmpd="sng" w="69850">
            <a:solidFill>
              <a:srgbClr val="58508D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8" name="Google Shape;158;p8"/>
          <p:cNvSpPr/>
          <p:nvPr/>
        </p:nvSpPr>
        <p:spPr>
          <a:xfrm>
            <a:off x="0" y="153575"/>
            <a:ext cx="2422798" cy="504056"/>
          </a:xfrm>
          <a:prstGeom prst="rect">
            <a:avLst/>
          </a:prstGeom>
          <a:solidFill>
            <a:srgbClr val="58508D"/>
          </a:solidFill>
          <a:ln cap="flat" cmpd="sng" w="9525">
            <a:solidFill>
              <a:srgbClr val="58508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8"/>
          <p:cNvSpPr txBox="1"/>
          <p:nvPr/>
        </p:nvSpPr>
        <p:spPr>
          <a:xfrm>
            <a:off x="510987" y="153575"/>
            <a:ext cx="4141693" cy="464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(시스템 </a:t>
            </a: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자동화)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텍스트이(가) 표시된 사진&#10;&#10;자동 생성된 설명" id="160" name="Google Shape;160;p8"/>
          <p:cNvPicPr preferRelativeResize="0"/>
          <p:nvPr/>
        </p:nvPicPr>
        <p:blipFill rotWithShape="1">
          <a:blip r:embed="rId3">
            <a:alphaModFix/>
          </a:blip>
          <a:srcRect b="26138" l="0" r="0" t="0"/>
          <a:stretch/>
        </p:blipFill>
        <p:spPr>
          <a:xfrm>
            <a:off x="1325311" y="4722647"/>
            <a:ext cx="7963590" cy="1407192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8"/>
          <p:cNvSpPr txBox="1"/>
          <p:nvPr/>
        </p:nvSpPr>
        <p:spPr>
          <a:xfrm>
            <a:off x="8296836" y="4296989"/>
            <a:ext cx="611392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https://developerdk.tistory.com/96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"/>
          <p:cNvSpPr txBox="1"/>
          <p:nvPr>
            <p:ph idx="1" type="body"/>
          </p:nvPr>
        </p:nvSpPr>
        <p:spPr>
          <a:xfrm>
            <a:off x="838200" y="991907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 sz="2400">
                <a:latin typeface="Arial"/>
                <a:ea typeface="Arial"/>
                <a:cs typeface="Arial"/>
                <a:sym typeface="Arial"/>
              </a:rPr>
              <a:t>Pip install requests 로 다시 사용할 것!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7" name="Google Shape;167;p9"/>
          <p:cNvCxnSpPr/>
          <p:nvPr/>
        </p:nvCxnSpPr>
        <p:spPr>
          <a:xfrm>
            <a:off x="0" y="3910263"/>
            <a:ext cx="12192000" cy="0"/>
          </a:xfrm>
          <a:prstGeom prst="straightConnector1">
            <a:avLst/>
          </a:prstGeom>
          <a:noFill/>
          <a:ln cap="flat" cmpd="sng" w="69850">
            <a:solidFill>
              <a:srgbClr val="58508D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8" name="Google Shape;168;p9"/>
          <p:cNvSpPr/>
          <p:nvPr/>
        </p:nvSpPr>
        <p:spPr>
          <a:xfrm>
            <a:off x="0" y="153575"/>
            <a:ext cx="2422798" cy="504056"/>
          </a:xfrm>
          <a:prstGeom prst="rect">
            <a:avLst/>
          </a:prstGeom>
          <a:solidFill>
            <a:srgbClr val="58508D"/>
          </a:solidFill>
          <a:ln cap="flat" cmpd="sng" w="9525">
            <a:solidFill>
              <a:srgbClr val="58508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9"/>
          <p:cNvSpPr txBox="1"/>
          <p:nvPr/>
        </p:nvSpPr>
        <p:spPr>
          <a:xfrm>
            <a:off x="510987" y="153575"/>
            <a:ext cx="4141693" cy="464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(시스템 </a:t>
            </a: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자동화)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텍스트이(가) 표시된 사진&#10;&#10;자동 생성된 설명" id="170" name="Google Shape;17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3711" y="1745673"/>
            <a:ext cx="7379641" cy="2544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2021-03-18T17:54:36Z</dcterms:created>
  <dc:creator>es3442@naver.com</dc:creator>
</cp:coreProperties>
</file>