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5" r:id="rId5"/>
    <p:sldId id="266" r:id="rId6"/>
    <p:sldId id="268" r:id="rId7"/>
    <p:sldId id="270" r:id="rId8"/>
    <p:sldId id="26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hzuy0bul3SEZQLc+NyCZy6hFQ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304E6E-8E54-418E-B111-5B4D1EC3D9D0}">
  <a:tblStyle styleId="{45304E6E-8E54-418E-B111-5B4D1EC3D9D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/>
    <p:restoredTop sz="94718"/>
  </p:normalViewPr>
  <p:slideViewPr>
    <p:cSldViewPr snapToGrid="0">
      <p:cViewPr varScale="1">
        <p:scale>
          <a:sx n="156" d="100"/>
          <a:sy n="156" d="100"/>
        </p:scale>
        <p:origin x="51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44dcee17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소모임에서 다룰 세부 주제 와 관련 내용에 대해 간단하게 기술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c44dcee17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4dcee17b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소모임에서 다룰 세부 주제 와 관련 내용에 대해 간단하게 기술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c44dcee17b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4dcee17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c44dcee17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4dcee17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algn="just">
              <a:lnSpc>
                <a:spcPct val="150000"/>
              </a:lnSpc>
              <a:buSzPts val="1200"/>
            </a:pPr>
            <a:r>
              <a:rPr lang="en-US" altLang="ko-KR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Categorical / Numeric </a:t>
            </a:r>
            <a:r>
              <a:rPr lang="ko-KR" altLang="en-US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데이터 </a:t>
            </a:r>
            <a:r>
              <a:rPr lang="ko-KR" altLang="en-US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결측치</a:t>
            </a:r>
            <a:r>
              <a:rPr lang="ko-KR" altLang="en-US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처리 방안</a:t>
            </a:r>
          </a:p>
          <a:p>
            <a:pPr marL="50800" marR="50800" lvl="0" algn="just">
              <a:lnSpc>
                <a:spcPct val="150000"/>
              </a:lnSpc>
              <a:buSzPts val="1200"/>
            </a:pPr>
            <a:r>
              <a:rPr lang="ko-KR" altLang="en-US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인코딩</a:t>
            </a:r>
            <a:r>
              <a:rPr lang="ko-KR" altLang="en-US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방식</a:t>
            </a:r>
            <a:endParaRPr lang="en-US" altLang="ko-KR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50800" marR="50800" lvl="0" algn="just">
              <a:lnSpc>
                <a:spcPct val="150000"/>
              </a:lnSpc>
              <a:buSzPts val="1200"/>
            </a:pPr>
            <a:r>
              <a:rPr lang="ko-KR" altLang="en-US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스케일링 방식 </a:t>
            </a:r>
            <a:endParaRPr lang="en-US" altLang="ko-KR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50800" marR="50800" lvl="0" algn="just">
              <a:lnSpc>
                <a:spcPct val="150000"/>
              </a:lnSpc>
              <a:buSzPts val="1200"/>
            </a:pPr>
            <a:r>
              <a:rPr lang="ko-KR" altLang="en-US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모델링 방식</a:t>
            </a:r>
            <a:endParaRPr lang="en-US" altLang="ko-KR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c44dcee17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50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4dcee17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c44dcee17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0598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4dcee17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c44dcee17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5455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4dcee17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c44dcee17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5551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4dcee17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c44dcee17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222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5356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44dcee17b_2_1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 dirty="0">
                <a:solidFill>
                  <a:srgbClr val="F2F2F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스터디 활동 </a:t>
            </a:r>
            <a:r>
              <a:rPr lang="ko" altLang="en-US" sz="2700" b="1" i="0" u="none" strike="noStrike" cap="none" dirty="0">
                <a:solidFill>
                  <a:srgbClr val="F2F2F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보고</a:t>
            </a:r>
            <a:endParaRPr sz="2700" b="1" i="0" u="none" strike="noStrike" cap="none" dirty="0">
              <a:solidFill>
                <a:srgbClr val="F2F2F2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55" name="Google Shape;55;gc44dcee17b_2_10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스터디 활동 </a:t>
            </a:r>
            <a:r>
              <a:rPr lang="ko" altLang="en-US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보고</a:t>
            </a:r>
            <a:endParaRPr sz="23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56" name="Google Shape;56;gc44dcee17b_2_1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57" name="Google Shape;57;gc44dcee17b_2_1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  <p:sp>
          <p:nvSpPr>
            <p:cNvPr id="58" name="Google Shape;58;gc44dcee17b_2_1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  <p:sp>
          <p:nvSpPr>
            <p:cNvPr id="59" name="Google Shape;59;gc44dcee17b_2_1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</p:grpSp>
      <p:sp>
        <p:nvSpPr>
          <p:cNvPr id="60" name="Google Shape;60;gc44dcee17b_2_10"/>
          <p:cNvSpPr/>
          <p:nvPr/>
        </p:nvSpPr>
        <p:spPr>
          <a:xfrm>
            <a:off x="385998" y="1811848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61" name="Google Shape;61;gc44dcee17b_2_10"/>
          <p:cNvSpPr txBox="1"/>
          <p:nvPr/>
        </p:nvSpPr>
        <p:spPr>
          <a:xfrm>
            <a:off x="507878" y="1858181"/>
            <a:ext cx="3226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altLang="en-US" sz="1400" b="0" i="0" u="none" strike="noStrike" cap="none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활동</a:t>
            </a: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 개요</a:t>
            </a:r>
            <a:endParaRPr sz="1100" b="0" i="0" u="none" strike="noStrike" cap="none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62" name="Google Shape;62;gc44dcee17b_2_10"/>
          <p:cNvSpPr/>
          <p:nvPr/>
        </p:nvSpPr>
        <p:spPr>
          <a:xfrm>
            <a:off x="385998" y="2636095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63" name="Google Shape;63;gc44dcee17b_2_10"/>
          <p:cNvSpPr txBox="1"/>
          <p:nvPr/>
        </p:nvSpPr>
        <p:spPr>
          <a:xfrm>
            <a:off x="507878" y="2682428"/>
            <a:ext cx="3226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altLang="en-US" sz="1400" b="0" i="0" u="none" strike="noStrike" cap="none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활동내용</a:t>
            </a: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 보고</a:t>
            </a:r>
            <a:endParaRPr sz="1100" b="0" i="0" u="none" strike="noStrike" cap="none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65" name="Google Shape;65;gc44dcee17b_2_10"/>
          <p:cNvSpPr txBox="1"/>
          <p:nvPr/>
        </p:nvSpPr>
        <p:spPr>
          <a:xfrm>
            <a:off x="5057641" y="4331368"/>
            <a:ext cx="3258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스터디 모임 인증사진</a:t>
            </a:r>
            <a:endParaRPr sz="1100" b="0" i="0" u="none" strike="noStrike" cap="none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66" name="Google Shape;66;gc44dcee17b_2_10"/>
          <p:cNvSpPr txBox="1"/>
          <p:nvPr/>
        </p:nvSpPr>
        <p:spPr>
          <a:xfrm>
            <a:off x="385998" y="1223267"/>
            <a:ext cx="32268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" altLang="en-US" sz="2100" b="0" i="0" u="none" strike="noStrike" cap="none" dirty="0">
                <a:solidFill>
                  <a:srgbClr val="004DA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자율주행</a:t>
            </a:r>
            <a:r>
              <a:rPr lang="ko-KR" altLang="en-US" sz="2100" b="0" i="0" u="none" strike="noStrike" cap="none" dirty="0">
                <a:solidFill>
                  <a:srgbClr val="004DA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 </a:t>
            </a:r>
            <a:r>
              <a:rPr lang="en-US" altLang="ko-KR" sz="2100" dirty="0">
                <a:solidFill>
                  <a:srgbClr val="004DA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sz="2100" b="0" i="0" u="none" strike="noStrike" cap="none">
                <a:solidFill>
                  <a:srgbClr val="004DA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팀</a:t>
            </a:r>
            <a:endParaRPr sz="1100" b="0" i="0" u="none" strike="noStrike" cap="none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67" name="Google Shape;67;gc44dcee17b_2_10"/>
          <p:cNvSpPr/>
          <p:nvPr/>
        </p:nvSpPr>
        <p:spPr>
          <a:xfrm>
            <a:off x="385998" y="3506675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68" name="Google Shape;68;gc44dcee17b_2_10"/>
          <p:cNvSpPr txBox="1"/>
          <p:nvPr/>
        </p:nvSpPr>
        <p:spPr>
          <a:xfrm>
            <a:off x="507878" y="3553009"/>
            <a:ext cx="32268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altLang="en-US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</a:t>
            </a:r>
            <a:r>
              <a:rPr lang="ko-KR" altLang="en-US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활동 계획</a:t>
            </a:r>
            <a:endParaRPr sz="1100" b="0" i="0" u="none" strike="noStrike" cap="none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69" name="Google Shape;69;gc44dcee17b_2_10"/>
          <p:cNvSpPr/>
          <p:nvPr/>
        </p:nvSpPr>
        <p:spPr>
          <a:xfrm>
            <a:off x="385998" y="4377256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70" name="Google Shape;70;gc44dcee17b_2_10"/>
          <p:cNvSpPr txBox="1"/>
          <p:nvPr/>
        </p:nvSpPr>
        <p:spPr>
          <a:xfrm>
            <a:off x="507878" y="4423589"/>
            <a:ext cx="3226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기타</a:t>
            </a:r>
            <a:endParaRPr sz="1100" b="0" i="0" u="none" strike="noStrike" cap="none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pic>
        <p:nvPicPr>
          <p:cNvPr id="6" name="그림 5" descr="텍스트, 사람, 실내, 가장이(가) 표시된 사진&#10;&#10;자동 생성된 설명">
            <a:extLst>
              <a:ext uri="{FF2B5EF4-FFF2-40B4-BE49-F238E27FC236}">
                <a16:creationId xmlns:a16="http://schemas.microsoft.com/office/drawing/2014/main" id="{7173074B-CC42-5C4C-B6B7-D9870D392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323" y="674575"/>
            <a:ext cx="5224798" cy="3004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4dcee17b_2_5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 dirty="0">
                <a:solidFill>
                  <a:srgbClr val="F2F2F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스터디 </a:t>
            </a:r>
            <a:r>
              <a:rPr lang="ko-KR" altLang="en-US" sz="2700" b="1" dirty="0">
                <a:solidFill>
                  <a:srgbClr val="F2F2F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활동 개요</a:t>
            </a:r>
            <a:endParaRPr sz="2700" b="1" i="0" u="none" strike="noStrike" cap="none" dirty="0">
              <a:solidFill>
                <a:srgbClr val="F2F2F2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grpSp>
        <p:nvGrpSpPr>
          <p:cNvPr id="98" name="Google Shape;98;gc44dcee17b_2_5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99" name="Google Shape;99;gc44dcee17b_2_5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  <p:sp>
          <p:nvSpPr>
            <p:cNvPr id="100" name="Google Shape;100;gc44dcee17b_2_5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  <p:sp>
          <p:nvSpPr>
            <p:cNvPr id="101" name="Google Shape;101;gc44dcee17b_2_5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</p:grpSp>
      <p:sp>
        <p:nvSpPr>
          <p:cNvPr id="102" name="Google Shape;102;gc44dcee17b_2_50"/>
          <p:cNvSpPr/>
          <p:nvPr/>
        </p:nvSpPr>
        <p:spPr>
          <a:xfrm>
            <a:off x="325858" y="1404061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103" name="Google Shape;103;gc44dcee17b_2_50"/>
          <p:cNvSpPr txBox="1"/>
          <p:nvPr/>
        </p:nvSpPr>
        <p:spPr>
          <a:xfrm>
            <a:off x="447738" y="1450394"/>
            <a:ext cx="3226800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600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활동 개요</a:t>
            </a:r>
            <a:endParaRPr sz="1200" b="0" i="0" u="none" strike="noStrike" cap="none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104" name="Google Shape;104;gc44dcee17b_2_50"/>
          <p:cNvSpPr/>
          <p:nvPr/>
        </p:nvSpPr>
        <p:spPr>
          <a:xfrm>
            <a:off x="325858" y="3509268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105" name="Google Shape;105;gc44dcee17b_2_50"/>
          <p:cNvSpPr txBox="1"/>
          <p:nvPr/>
        </p:nvSpPr>
        <p:spPr>
          <a:xfrm>
            <a:off x="447738" y="3555601"/>
            <a:ext cx="3226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 b="0" i="0" u="none" strike="noStrike" cap="none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참고자료</a:t>
            </a:r>
            <a:endParaRPr b="0" i="0" u="none" strike="noStrike" cap="none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106" name="Google Shape;106;gc44dcee17b_2_50"/>
          <p:cNvSpPr txBox="1"/>
          <p:nvPr/>
        </p:nvSpPr>
        <p:spPr>
          <a:xfrm>
            <a:off x="566399" y="674575"/>
            <a:ext cx="5508335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2300" b="1" i="0" u="none" strike="noStrike" cap="none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스터디 활동 </a:t>
            </a:r>
            <a:r>
              <a:rPr lang="ko" altLang="en-US" sz="23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개요</a:t>
            </a:r>
            <a:r>
              <a:rPr lang="ko" sz="2300" b="1" i="0" u="none" strike="noStrike" cap="none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 </a:t>
            </a:r>
            <a:r>
              <a:rPr lang="ko" sz="2100" b="1" i="0" u="none" strike="noStrike" cap="none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|</a:t>
            </a:r>
            <a:r>
              <a:rPr lang="ko" altLang="en-US" sz="2100" b="1" i="0" u="none" strike="noStrike" cap="none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 선형</a:t>
            </a:r>
            <a:r>
              <a:rPr lang="ko-KR" altLang="en-US" sz="2100" b="1" i="0" u="none" strike="noStrike" cap="none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 회귀</a:t>
            </a:r>
            <a:r>
              <a:rPr lang="en-US" altLang="ko-KR" sz="2100" b="1" i="0" u="none" strike="noStrike" cap="none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,</a:t>
            </a:r>
            <a:r>
              <a:rPr lang="ko-KR" altLang="en-US" sz="2100" b="1" i="0" u="none" strike="noStrike" cap="none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 다중 선형 회귀</a:t>
            </a:r>
            <a:endParaRPr sz="2300" b="1" i="0" u="none" strike="noStrike" cap="none" dirty="0">
              <a:solidFill>
                <a:srgbClr val="75707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107" name="Google Shape;107;gc44dcee17b_2_50"/>
          <p:cNvSpPr txBox="1"/>
          <p:nvPr/>
        </p:nvSpPr>
        <p:spPr>
          <a:xfrm>
            <a:off x="447738" y="1879690"/>
            <a:ext cx="8004300" cy="103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50800" marR="508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u="none" strike="noStrike" cap="none" dirty="0">
                <a:solidFill>
                  <a:srgbClr val="000000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  <a:sym typeface="Arial"/>
              </a:rPr>
              <a:t>가설</a:t>
            </a:r>
            <a:r>
              <a:rPr lang="ko-KR" altLang="en-US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수립</a:t>
            </a:r>
            <a:r>
              <a:rPr lang="en-US" altLang="ko-KR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,</a:t>
            </a:r>
            <a:r>
              <a:rPr lang="ko-KR" altLang="en-US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손실 계산하기</a:t>
            </a:r>
            <a:r>
              <a:rPr lang="en-US" altLang="ko-KR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,</a:t>
            </a:r>
            <a:r>
              <a:rPr lang="ko-KR" altLang="en-US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경사 </a:t>
            </a:r>
            <a:r>
              <a:rPr lang="ko-KR" altLang="en-US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하강법에</a:t>
            </a:r>
            <a:r>
              <a:rPr lang="ko-KR" altLang="en-US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대해서 알아보고 선형 회귀 구현하기</a:t>
            </a:r>
            <a:endParaRPr lang="en-US" altLang="ko-KR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50800" marR="508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u="none" strike="noStrike" cap="none" dirty="0">
                <a:solidFill>
                  <a:srgbClr val="000000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  <a:sym typeface="Arial"/>
              </a:rPr>
              <a:t>다중 선형 회귀 구현하기</a:t>
            </a:r>
            <a:endParaRPr lang="en-US" altLang="ko-KR" u="none" strike="noStrike" cap="none" dirty="0">
              <a:solidFill>
                <a:srgbClr val="000000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  <a:sym typeface="Arial"/>
            </a:endParaRPr>
          </a:p>
          <a:p>
            <a:pPr marL="50800" marR="508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u="none" strike="noStrike" cap="none" dirty="0">
                <a:solidFill>
                  <a:srgbClr val="000000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  <a:sym typeface="Arial"/>
              </a:rPr>
              <a:t>미니 배치와 데이터 로드</a:t>
            </a:r>
            <a:endParaRPr u="none" strike="noStrike" cap="none" dirty="0">
              <a:solidFill>
                <a:srgbClr val="000000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  <a:sym typeface="Arial"/>
            </a:endParaRPr>
          </a:p>
        </p:txBody>
      </p:sp>
      <p:sp>
        <p:nvSpPr>
          <p:cNvPr id="109" name="Google Shape;109;gc44dcee17b_2_50"/>
          <p:cNvSpPr txBox="1"/>
          <p:nvPr/>
        </p:nvSpPr>
        <p:spPr>
          <a:xfrm>
            <a:off x="465650" y="3976921"/>
            <a:ext cx="8593289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r>
              <a:rPr lang="en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hlinkClick r:id="rId3"/>
              </a:rPr>
              <a:t>https://wikidocs.net/53560</a:t>
            </a:r>
            <a:r>
              <a:rPr lang="en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</a:t>
            </a:r>
            <a:r>
              <a:rPr lang="en-US" altLang="ko-KR" sz="12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PyTorch</a:t>
            </a:r>
            <a:r>
              <a:rPr lang="ko-KR" altLang="en-US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로 시작하는 딥 러닝 입문</a:t>
            </a:r>
            <a:br>
              <a:rPr lang="ko-KR" altLang="en-US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</a:br>
            <a:endParaRPr sz="1200" u="none" strike="noStrike" cap="none" dirty="0">
              <a:solidFill>
                <a:srgbClr val="000000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44dcee17b_2_3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 dirty="0">
                <a:solidFill>
                  <a:srgbClr val="F2F2F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스터디 활동 </a:t>
            </a:r>
            <a:r>
              <a:rPr lang="ko" altLang="en-US" sz="2700" b="1" i="0" u="none" strike="noStrike" cap="none" dirty="0">
                <a:solidFill>
                  <a:srgbClr val="F2F2F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보고</a:t>
            </a:r>
            <a:endParaRPr sz="2700" b="1" i="0" u="none" strike="noStrike" cap="none" dirty="0">
              <a:solidFill>
                <a:srgbClr val="F2F2F2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76" name="Google Shape;76;gc44dcee17b_2_30"/>
          <p:cNvSpPr txBox="1">
            <a:spLocks noGrp="1"/>
          </p:cNvSpPr>
          <p:nvPr>
            <p:ph type="subTitle" idx="1"/>
          </p:nvPr>
        </p:nvSpPr>
        <p:spPr>
          <a:xfrm>
            <a:off x="566399" y="674575"/>
            <a:ext cx="5501248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ko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스터디 활동 </a:t>
            </a:r>
            <a:r>
              <a:rPr lang="ko" altLang="en-US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보고</a:t>
            </a:r>
            <a:r>
              <a:rPr lang="ko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" sz="2100" b="1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| </a:t>
            </a:r>
            <a:r>
              <a:rPr lang="ko-KR" altLang="en-US" sz="2100" b="1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선형 회귀</a:t>
            </a:r>
            <a:endParaRPr sz="2300" b="1" dirty="0">
              <a:solidFill>
                <a:srgbClr val="75707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77" name="Google Shape;77;gc44dcee17b_2_3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78" name="Google Shape;78;gc44dcee17b_2_3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  <p:sp>
          <p:nvSpPr>
            <p:cNvPr id="79" name="Google Shape;79;gc44dcee17b_2_3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  <p:sp>
          <p:nvSpPr>
            <p:cNvPr id="80" name="Google Shape;80;gc44dcee17b_2_3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</p:grpSp>
      <p:sp>
        <p:nvSpPr>
          <p:cNvPr id="10" name="Google Shape;102;gc44dcee17b_2_50">
            <a:extLst>
              <a:ext uri="{FF2B5EF4-FFF2-40B4-BE49-F238E27FC236}">
                <a16:creationId xmlns:a16="http://schemas.microsoft.com/office/drawing/2014/main" id="{2A915A73-8854-B246-899E-5F00CC11832A}"/>
              </a:ext>
            </a:extLst>
          </p:cNvPr>
          <p:cNvSpPr/>
          <p:nvPr/>
        </p:nvSpPr>
        <p:spPr>
          <a:xfrm>
            <a:off x="325858" y="1304828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11" name="Google Shape;103;gc44dcee17b_2_50">
            <a:extLst>
              <a:ext uri="{FF2B5EF4-FFF2-40B4-BE49-F238E27FC236}">
                <a16:creationId xmlns:a16="http://schemas.microsoft.com/office/drawing/2014/main" id="{51227BD6-44A2-1C46-8CEC-F9C1350779E2}"/>
              </a:ext>
            </a:extLst>
          </p:cNvPr>
          <p:cNvSpPr txBox="1"/>
          <p:nvPr/>
        </p:nvSpPr>
        <p:spPr>
          <a:xfrm>
            <a:off x="447738" y="1351161"/>
            <a:ext cx="5467048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선형 회귀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(</a:t>
            </a:r>
            <a:r>
              <a:rPr lang="ko-KR" altLang="en-US" sz="1600" b="0" i="0" u="none" strike="noStrike" cap="none" dirty="0" err="1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비용함수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: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 평균 제곱 오차 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/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 </a:t>
            </a:r>
            <a:r>
              <a:rPr lang="ko-KR" altLang="en-US" sz="1600" b="0" i="0" u="none" strike="noStrike" cap="none" dirty="0" err="1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옵티마이저</a:t>
            </a:r>
            <a:r>
              <a:rPr lang="en-US" altLang="ko-KR" sz="1600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600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경사하강법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72FA08-5182-774D-A6B3-2C2E2F6839FF}"/>
              </a:ext>
            </a:extLst>
          </p:cNvPr>
          <p:cNvSpPr/>
          <p:nvPr/>
        </p:nvSpPr>
        <p:spPr>
          <a:xfrm>
            <a:off x="282608" y="1955904"/>
            <a:ext cx="45791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가설 수립</a:t>
            </a:r>
            <a:endParaRPr lang="en-US" altLang="ko-KR" dirty="0"/>
          </a:p>
          <a:p>
            <a:r>
              <a:rPr lang="ko-KR" altLang="en-US" dirty="0"/>
              <a:t>선형 회귀 </a:t>
            </a:r>
            <a:r>
              <a:rPr lang="en-US" altLang="ko-KR" dirty="0"/>
              <a:t>=</a:t>
            </a:r>
            <a:r>
              <a:rPr lang="ko-KR" altLang="en-US" dirty="0"/>
              <a:t> 학습 데이터와 가장 </a:t>
            </a:r>
            <a:r>
              <a:rPr lang="ko-KR" altLang="en-US" dirty="0" err="1"/>
              <a:t>잘맞는</a:t>
            </a:r>
            <a:r>
              <a:rPr lang="ko-KR" altLang="en-US" dirty="0"/>
              <a:t> 직선을 찾는 것</a:t>
            </a:r>
            <a:endParaRPr lang="en-US" altLang="ko-KR" dirty="0"/>
          </a:p>
          <a:p>
            <a:r>
              <a:rPr lang="en-US" altLang="ko-KR" dirty="0"/>
              <a:t>y = </a:t>
            </a:r>
            <a:r>
              <a:rPr lang="en-US" altLang="ko-KR" dirty="0" err="1"/>
              <a:t>Wx</a:t>
            </a:r>
            <a:r>
              <a:rPr lang="en-US" altLang="ko-KR" dirty="0"/>
              <a:t> + b</a:t>
            </a:r>
          </a:p>
          <a:p>
            <a:r>
              <a:rPr lang="en-US" altLang="ko-KR" dirty="0"/>
              <a:t>W(</a:t>
            </a:r>
            <a:r>
              <a:rPr lang="ko-KR" altLang="en-US" dirty="0"/>
              <a:t>가중치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b(</a:t>
            </a:r>
            <a:r>
              <a:rPr lang="ko-KR" altLang="en-US" dirty="0"/>
              <a:t>편향</a:t>
            </a:r>
            <a:r>
              <a:rPr lang="en-US" altLang="ko-KR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E9E5B0-483E-3E42-889E-7B2463BF0D63}"/>
              </a:ext>
            </a:extLst>
          </p:cNvPr>
          <p:cNvSpPr/>
          <p:nvPr/>
        </p:nvSpPr>
        <p:spPr>
          <a:xfrm>
            <a:off x="282608" y="3617145"/>
            <a:ext cx="457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비용 함수</a:t>
            </a:r>
            <a:r>
              <a:rPr lang="en-US" altLang="ko-KR" dirty="0"/>
              <a:t>(</a:t>
            </a:r>
            <a:r>
              <a:rPr lang="ko-KR" altLang="en-US" dirty="0"/>
              <a:t>손실 함수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D38D0B8-0256-F04C-A822-BAC147D8A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58" y="3931107"/>
            <a:ext cx="3416300" cy="711200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AD5CD695-3B3C-ED4B-9676-06D86B432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413" y="2877724"/>
            <a:ext cx="4581196" cy="18198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44dcee17b_2_3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 dirty="0">
                <a:solidFill>
                  <a:srgbClr val="F2F2F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스터디 활동 </a:t>
            </a:r>
            <a:r>
              <a:rPr lang="ko" altLang="en-US" sz="2700" b="1" i="0" u="none" strike="noStrike" cap="none" dirty="0">
                <a:solidFill>
                  <a:srgbClr val="F2F2F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보고</a:t>
            </a:r>
            <a:endParaRPr sz="2700" b="1" i="0" u="none" strike="noStrike" cap="none" dirty="0">
              <a:solidFill>
                <a:srgbClr val="F2F2F2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76" name="Google Shape;76;gc44dcee17b_2_30"/>
          <p:cNvSpPr txBox="1">
            <a:spLocks noGrp="1"/>
          </p:cNvSpPr>
          <p:nvPr>
            <p:ph type="subTitle" idx="1"/>
          </p:nvPr>
        </p:nvSpPr>
        <p:spPr>
          <a:xfrm>
            <a:off x="566399" y="674575"/>
            <a:ext cx="5501248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ko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스터디 활동 </a:t>
            </a:r>
            <a:r>
              <a:rPr lang="ko" altLang="en-US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보고</a:t>
            </a:r>
            <a:r>
              <a:rPr lang="ko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" sz="2100" b="1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| </a:t>
            </a:r>
            <a:r>
              <a:rPr lang="ko-KR" altLang="en-US" sz="2100" b="1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경사 </a:t>
            </a:r>
            <a:r>
              <a:rPr lang="ko-KR" altLang="en-US" sz="2100" b="1" dirty="0" err="1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하강법</a:t>
            </a:r>
            <a:endParaRPr sz="2300" b="1" dirty="0">
              <a:solidFill>
                <a:srgbClr val="75707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77" name="Google Shape;77;gc44dcee17b_2_30"/>
          <p:cNvGrpSpPr/>
          <p:nvPr/>
        </p:nvGrpSpPr>
        <p:grpSpPr>
          <a:xfrm>
            <a:off x="7272592" y="-2534"/>
            <a:ext cx="1443039" cy="202298"/>
            <a:chOff x="3023419" y="1430594"/>
            <a:chExt cx="2164450" cy="2156700"/>
          </a:xfrm>
        </p:grpSpPr>
        <p:sp>
          <p:nvSpPr>
            <p:cNvPr id="78" name="Google Shape;78;gc44dcee17b_2_3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  <p:sp>
          <p:nvSpPr>
            <p:cNvPr id="79" name="Google Shape;79;gc44dcee17b_2_3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  <p:sp>
          <p:nvSpPr>
            <p:cNvPr id="80" name="Google Shape;80;gc44dcee17b_2_3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</p:grpSp>
      <p:sp>
        <p:nvSpPr>
          <p:cNvPr id="10" name="Google Shape;102;gc44dcee17b_2_50">
            <a:extLst>
              <a:ext uri="{FF2B5EF4-FFF2-40B4-BE49-F238E27FC236}">
                <a16:creationId xmlns:a16="http://schemas.microsoft.com/office/drawing/2014/main" id="{2A915A73-8854-B246-899E-5F00CC11832A}"/>
              </a:ext>
            </a:extLst>
          </p:cNvPr>
          <p:cNvSpPr/>
          <p:nvPr/>
        </p:nvSpPr>
        <p:spPr>
          <a:xfrm>
            <a:off x="325858" y="1304828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11" name="Google Shape;103;gc44dcee17b_2_50">
            <a:extLst>
              <a:ext uri="{FF2B5EF4-FFF2-40B4-BE49-F238E27FC236}">
                <a16:creationId xmlns:a16="http://schemas.microsoft.com/office/drawing/2014/main" id="{51227BD6-44A2-1C46-8CEC-F9C1350779E2}"/>
              </a:ext>
            </a:extLst>
          </p:cNvPr>
          <p:cNvSpPr txBox="1"/>
          <p:nvPr/>
        </p:nvSpPr>
        <p:spPr>
          <a:xfrm>
            <a:off x="447738" y="1351161"/>
            <a:ext cx="4579160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경사 </a:t>
            </a:r>
            <a:r>
              <a:rPr lang="ko-KR" altLang="en-US" sz="1600" b="0" i="0" u="none" strike="noStrike" cap="none" dirty="0" err="1">
                <a:solidFill>
                  <a:schemeClr val="dk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하강법</a:t>
            </a:r>
            <a:endParaRPr sz="1200" b="0" i="0" u="none" strike="noStrike" cap="none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1390DF-5A21-F144-AA29-9BC86275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188" y="1925356"/>
            <a:ext cx="2793442" cy="27499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6092C3-488D-D244-AD6E-48CD3E866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58" y="1925356"/>
            <a:ext cx="2318529" cy="2233523"/>
          </a:xfrm>
          <a:prstGeom prst="rect">
            <a:avLst/>
          </a:prstGeom>
        </p:spPr>
      </p:pic>
      <p:pic>
        <p:nvPicPr>
          <p:cNvPr id="13" name="그림 12" descr="텍스트, 안테나이(가) 표시된 사진&#10;&#10;자동 생성된 설명">
            <a:extLst>
              <a:ext uri="{FF2B5EF4-FFF2-40B4-BE49-F238E27FC236}">
                <a16:creationId xmlns:a16="http://schemas.microsoft.com/office/drawing/2014/main" id="{B5CEF58E-91AF-2C46-8A6C-BBBFD1FD6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840" y="1673228"/>
            <a:ext cx="2318529" cy="25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3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44dcee17b_2_3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 dirty="0">
                <a:solidFill>
                  <a:srgbClr val="F2F2F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스터디 활동 </a:t>
            </a:r>
            <a:r>
              <a:rPr lang="ko" altLang="en-US" sz="2700" b="1" i="0" u="none" strike="noStrike" cap="none" dirty="0">
                <a:solidFill>
                  <a:srgbClr val="F2F2F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보고</a:t>
            </a:r>
            <a:endParaRPr sz="2700" b="1" i="0" u="none" strike="noStrike" cap="none" dirty="0">
              <a:solidFill>
                <a:srgbClr val="F2F2F2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76" name="Google Shape;76;gc44dcee17b_2_30"/>
          <p:cNvSpPr txBox="1">
            <a:spLocks noGrp="1"/>
          </p:cNvSpPr>
          <p:nvPr>
            <p:ph type="subTitle" idx="1"/>
          </p:nvPr>
        </p:nvSpPr>
        <p:spPr>
          <a:xfrm>
            <a:off x="566399" y="674575"/>
            <a:ext cx="6213668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ko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스터디 활동 </a:t>
            </a:r>
            <a:r>
              <a:rPr lang="ko" altLang="en-US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보고</a:t>
            </a:r>
            <a:r>
              <a:rPr lang="ko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" sz="2100" b="1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|</a:t>
            </a:r>
            <a:r>
              <a:rPr lang="ko" altLang="en-US" sz="2100" b="1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다중</a:t>
            </a:r>
            <a:r>
              <a:rPr lang="ko-KR" altLang="en-US" sz="2100" b="1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선형 회귀</a:t>
            </a:r>
            <a:endParaRPr sz="2300" b="1" dirty="0">
              <a:solidFill>
                <a:srgbClr val="75707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77" name="Google Shape;77;gc44dcee17b_2_3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78" name="Google Shape;78;gc44dcee17b_2_3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  <p:sp>
          <p:nvSpPr>
            <p:cNvPr id="79" name="Google Shape;79;gc44dcee17b_2_3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  <p:sp>
          <p:nvSpPr>
            <p:cNvPr id="80" name="Google Shape;80;gc44dcee17b_2_3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</p:grpSp>
      <p:sp>
        <p:nvSpPr>
          <p:cNvPr id="10" name="Google Shape;102;gc44dcee17b_2_50">
            <a:extLst>
              <a:ext uri="{FF2B5EF4-FFF2-40B4-BE49-F238E27FC236}">
                <a16:creationId xmlns:a16="http://schemas.microsoft.com/office/drawing/2014/main" id="{2A915A73-8854-B246-899E-5F00CC11832A}"/>
              </a:ext>
            </a:extLst>
          </p:cNvPr>
          <p:cNvSpPr/>
          <p:nvPr/>
        </p:nvSpPr>
        <p:spPr>
          <a:xfrm>
            <a:off x="325858" y="1304828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11" name="Google Shape;103;gc44dcee17b_2_50">
            <a:extLst>
              <a:ext uri="{FF2B5EF4-FFF2-40B4-BE49-F238E27FC236}">
                <a16:creationId xmlns:a16="http://schemas.microsoft.com/office/drawing/2014/main" id="{51227BD6-44A2-1C46-8CEC-F9C1350779E2}"/>
              </a:ext>
            </a:extLst>
          </p:cNvPr>
          <p:cNvSpPr txBox="1"/>
          <p:nvPr/>
        </p:nvSpPr>
        <p:spPr>
          <a:xfrm>
            <a:off x="447738" y="1351161"/>
            <a:ext cx="4579160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다중 선형 회귀</a:t>
            </a:r>
            <a:endParaRPr sz="1600" b="0" i="0" u="none" strike="noStrike" cap="none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599A64D-C3FD-E14E-8780-B66DF2100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0" y="2395980"/>
            <a:ext cx="3881214" cy="207294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1E80F5-602E-F84A-B211-CAB7354EEAE5}"/>
              </a:ext>
            </a:extLst>
          </p:cNvPr>
          <p:cNvSpPr/>
          <p:nvPr/>
        </p:nvSpPr>
        <p:spPr>
          <a:xfrm>
            <a:off x="342958" y="1872760"/>
            <a:ext cx="457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가설 수립</a:t>
            </a:r>
            <a:endParaRPr lang="en-US" altLang="ko-KR" dirty="0"/>
          </a:p>
          <a:p>
            <a:r>
              <a:rPr lang="en" altLang="ko-Kore-KR" dirty="0"/>
              <a:t> H(x)=w1x1+w2x2+w3x3+b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B5CB54B-4E01-4041-829F-356348FD3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928" y="2571750"/>
            <a:ext cx="4799522" cy="176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44dcee17b_2_3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altLang="en-US" sz="2700" b="1" dirty="0">
                <a:solidFill>
                  <a:srgbClr val="F2F2F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</a:t>
            </a:r>
            <a:r>
              <a:rPr lang="ko" sz="2700" b="1" i="0" u="none" strike="noStrike" cap="none" dirty="0">
                <a:solidFill>
                  <a:srgbClr val="F2F2F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 활동 </a:t>
            </a:r>
            <a:r>
              <a:rPr lang="ko" altLang="en-US" sz="2700" b="1" i="0" u="none" strike="noStrike" cap="none" dirty="0">
                <a:solidFill>
                  <a:srgbClr val="F2F2F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계획</a:t>
            </a:r>
            <a:endParaRPr sz="2700" b="1" i="0" u="none" strike="noStrike" cap="none" dirty="0">
              <a:solidFill>
                <a:srgbClr val="F2F2F2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76" name="Google Shape;76;gc44dcee17b_2_30"/>
          <p:cNvSpPr txBox="1">
            <a:spLocks noGrp="1"/>
          </p:cNvSpPr>
          <p:nvPr>
            <p:ph type="subTitle" idx="1"/>
          </p:nvPr>
        </p:nvSpPr>
        <p:spPr>
          <a:xfrm>
            <a:off x="566399" y="674575"/>
            <a:ext cx="5501248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ko" altLang="en-US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스터디</a:t>
            </a:r>
            <a:r>
              <a:rPr lang="ko-KR" altLang="en-US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활동 보고</a:t>
            </a:r>
            <a:r>
              <a:rPr lang="ko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" sz="2100" b="1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| </a:t>
            </a:r>
            <a:r>
              <a:rPr lang="ko-KR" altLang="en-US" sz="2100" b="1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미니 배치와 데이터 로드</a:t>
            </a:r>
            <a:r>
              <a:rPr lang="en-US" altLang="ko-KR" sz="2400" b="1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sz="2300" b="1" dirty="0">
              <a:solidFill>
                <a:srgbClr val="75707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77" name="Google Shape;77;gc44dcee17b_2_3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78" name="Google Shape;78;gc44dcee17b_2_3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  <p:sp>
          <p:nvSpPr>
            <p:cNvPr id="79" name="Google Shape;79;gc44dcee17b_2_3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  <p:sp>
          <p:nvSpPr>
            <p:cNvPr id="80" name="Google Shape;80;gc44dcee17b_2_3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</p:grpSp>
      <p:sp>
        <p:nvSpPr>
          <p:cNvPr id="10" name="Google Shape;102;gc44dcee17b_2_50">
            <a:extLst>
              <a:ext uri="{FF2B5EF4-FFF2-40B4-BE49-F238E27FC236}">
                <a16:creationId xmlns:a16="http://schemas.microsoft.com/office/drawing/2014/main" id="{2A915A73-8854-B246-899E-5F00CC11832A}"/>
              </a:ext>
            </a:extLst>
          </p:cNvPr>
          <p:cNvSpPr/>
          <p:nvPr/>
        </p:nvSpPr>
        <p:spPr>
          <a:xfrm>
            <a:off x="325858" y="1304828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11" name="Google Shape;103;gc44dcee17b_2_50">
            <a:extLst>
              <a:ext uri="{FF2B5EF4-FFF2-40B4-BE49-F238E27FC236}">
                <a16:creationId xmlns:a16="http://schemas.microsoft.com/office/drawing/2014/main" id="{51227BD6-44A2-1C46-8CEC-F9C1350779E2}"/>
              </a:ext>
            </a:extLst>
          </p:cNvPr>
          <p:cNvSpPr txBox="1"/>
          <p:nvPr/>
        </p:nvSpPr>
        <p:spPr>
          <a:xfrm>
            <a:off x="478719" y="1355875"/>
            <a:ext cx="457916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미니 배치와 배치 크기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이터레이션</a:t>
            </a:r>
            <a:endParaRPr sz="1200" b="0" i="0" u="none" strike="noStrike" cap="none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4262BA-6B3B-7A4A-BEDD-78539D505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58" y="1929746"/>
            <a:ext cx="3265190" cy="1776762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EBB0EA5-E7EF-CB46-95B6-A8C2BE82B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674" y="1454892"/>
            <a:ext cx="3035989" cy="307128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30DF9B-337C-484D-98B7-C4770505E9A0}"/>
              </a:ext>
            </a:extLst>
          </p:cNvPr>
          <p:cNvSpPr/>
          <p:nvPr/>
        </p:nvSpPr>
        <p:spPr>
          <a:xfrm>
            <a:off x="325858" y="3836675"/>
            <a:ext cx="4579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전체 데이터를 더 작은 단위로 나눠서 학습하는 개념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배치 경사 </a:t>
            </a:r>
            <a:r>
              <a:rPr lang="ko-KR" altLang="en-US" dirty="0" err="1"/>
              <a:t>하강법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8BF070DD-483A-5D4E-BF94-5EEE5BE72ABD}"/>
              </a:ext>
            </a:extLst>
          </p:cNvPr>
          <p:cNvSpPr/>
          <p:nvPr/>
        </p:nvSpPr>
        <p:spPr>
          <a:xfrm>
            <a:off x="4176263" y="2654764"/>
            <a:ext cx="370936" cy="32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6016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44dcee17b_2_3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altLang="en-US" sz="2700" b="1" dirty="0">
                <a:solidFill>
                  <a:srgbClr val="F2F2F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</a:t>
            </a:r>
            <a:r>
              <a:rPr lang="ko" sz="2700" b="1" i="0" u="none" strike="noStrike" cap="none" dirty="0">
                <a:solidFill>
                  <a:srgbClr val="F2F2F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 활동 </a:t>
            </a:r>
            <a:r>
              <a:rPr lang="ko" altLang="en-US" sz="2700" b="1" i="0" u="none" strike="noStrike" cap="none" dirty="0">
                <a:solidFill>
                  <a:srgbClr val="F2F2F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rPr>
              <a:t>계획</a:t>
            </a:r>
            <a:endParaRPr sz="2700" b="1" i="0" u="none" strike="noStrike" cap="none" dirty="0">
              <a:solidFill>
                <a:srgbClr val="F2F2F2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Arial"/>
            </a:endParaRPr>
          </a:p>
        </p:txBody>
      </p:sp>
      <p:sp>
        <p:nvSpPr>
          <p:cNvPr id="76" name="Google Shape;76;gc44dcee17b_2_30"/>
          <p:cNvSpPr txBox="1">
            <a:spLocks noGrp="1"/>
          </p:cNvSpPr>
          <p:nvPr>
            <p:ph type="subTitle" idx="1"/>
          </p:nvPr>
        </p:nvSpPr>
        <p:spPr>
          <a:xfrm>
            <a:off x="566399" y="674575"/>
            <a:ext cx="6662842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ko" altLang="en-US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</a:t>
            </a:r>
            <a:r>
              <a:rPr lang="ko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활동 </a:t>
            </a:r>
            <a:r>
              <a:rPr lang="ko" altLang="en-US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계획</a:t>
            </a:r>
            <a:r>
              <a:rPr lang="ko" sz="2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" sz="2100" b="1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| </a:t>
            </a:r>
            <a:r>
              <a:rPr lang="ko-KR" altLang="en-US" sz="2100" b="1" dirty="0" err="1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로지스틱</a:t>
            </a:r>
            <a:r>
              <a:rPr lang="ko-KR" altLang="en-US" sz="2100" b="1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회귀</a:t>
            </a:r>
            <a:r>
              <a:rPr lang="en-US" altLang="ko-KR" sz="2100" b="1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100" b="1" dirty="0">
                <a:solidFill>
                  <a:srgbClr val="75707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소프트 맥스 회귀</a:t>
            </a:r>
            <a:endParaRPr sz="2300" b="1" dirty="0">
              <a:solidFill>
                <a:srgbClr val="75707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77" name="Google Shape;77;gc44dcee17b_2_3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78" name="Google Shape;78;gc44dcee17b_2_3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  <p:sp>
          <p:nvSpPr>
            <p:cNvPr id="79" name="Google Shape;79;gc44dcee17b_2_3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  <p:sp>
          <p:nvSpPr>
            <p:cNvPr id="80" name="Google Shape;80;gc44dcee17b_2_3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B14208-BCD8-E14E-BFE1-E5776C2F2092}"/>
              </a:ext>
            </a:extLst>
          </p:cNvPr>
          <p:cNvSpPr/>
          <p:nvPr/>
        </p:nvSpPr>
        <p:spPr>
          <a:xfrm>
            <a:off x="282608" y="1569692"/>
            <a:ext cx="4579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EFF182-52A1-BF44-BB50-D18039197D7D}"/>
              </a:ext>
            </a:extLst>
          </p:cNvPr>
          <p:cNvSpPr/>
          <p:nvPr/>
        </p:nvSpPr>
        <p:spPr>
          <a:xfrm>
            <a:off x="282608" y="2196688"/>
            <a:ext cx="4579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인공 신경망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, </a:t>
            </a:r>
            <a:r>
              <a:rPr lang="ko-KR" altLang="en-US" dirty="0"/>
              <a:t>신경망 구축하기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C6C3AD-9329-D84C-88BA-A6F84C75526E}"/>
              </a:ext>
            </a:extLst>
          </p:cNvPr>
          <p:cNvSpPr/>
          <p:nvPr/>
        </p:nvSpPr>
        <p:spPr>
          <a:xfrm>
            <a:off x="282608" y="2827875"/>
            <a:ext cx="5574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작동 원리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Upsampling</a:t>
            </a:r>
            <a:r>
              <a:rPr lang="en-US" altLang="ko-KR" dirty="0"/>
              <a:t>, Residual Blocks, Skip</a:t>
            </a:r>
            <a:r>
              <a:rPr lang="ko-KR" altLang="en-US" dirty="0"/>
              <a:t> </a:t>
            </a:r>
            <a:r>
              <a:rPr lang="en-US" altLang="ko-KR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09090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gc44dcee17b_2_3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78" name="Google Shape;78;gc44dcee17b_2_3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  <p:sp>
          <p:nvSpPr>
            <p:cNvPr id="79" name="Google Shape;79;gc44dcee17b_2_3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  <p:sp>
          <p:nvSpPr>
            <p:cNvPr id="80" name="Google Shape;80;gc44dcee17b_2_3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Arial"/>
              </a:endParaRPr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CF79DF36-6DB1-EA4E-925E-BA2FF7446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75450"/>
            <a:ext cx="9144000" cy="792600"/>
          </a:xfrm>
        </p:spPr>
        <p:txBody>
          <a:bodyPr/>
          <a:lstStyle/>
          <a:p>
            <a:r>
              <a:rPr lang="ko-Kore-KR" altLang="en-US" dirty="0"/>
              <a:t>감사합니다</a:t>
            </a:r>
            <a:r>
              <a:rPr lang="en-US" altLang="ko-Kore-KR" dirty="0"/>
              <a:t>!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82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281</Words>
  <Application>Microsoft Macintosh PowerPoint</Application>
  <PresentationFormat>화면 슬라이드 쇼(16:9)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Apple SD Gothic Neo</vt:lpstr>
      <vt:lpstr>Apple SD Gothic Neo UltraLight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정도현</cp:lastModifiedBy>
  <cp:revision>19</cp:revision>
  <dcterms:modified xsi:type="dcterms:W3CDTF">2021-05-11T03:40:21Z</dcterms:modified>
</cp:coreProperties>
</file>