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3" r:id="rId7"/>
    <p:sldId id="262" r:id="rId8"/>
    <p:sldId id="271" r:id="rId9"/>
    <p:sldId id="274" r:id="rId10"/>
    <p:sldId id="270" r:id="rId11"/>
    <p:sldId id="275" r:id="rId12"/>
    <p:sldId id="280" r:id="rId13"/>
    <p:sldId id="281" r:id="rId14"/>
    <p:sldId id="284" r:id="rId15"/>
    <p:sldId id="273" r:id="rId16"/>
  </p:sldIdLst>
  <p:sldSz cx="9144000" cy="5143500" type="screen16x9"/>
  <p:notesSz cx="6858000" cy="9144000"/>
  <p:embeddedFontLst>
    <p:embeddedFont>
      <p:font typeface="NanumGothic ExtraBold" panose="020B0600000101010101" charset="-127"/>
      <p:bold r:id="rId18"/>
    </p:embeddedFont>
    <p:embeddedFont>
      <p:font typeface="나눔고딕 ExtraBold" panose="020B0600000101010101" charset="-127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Pretrain(</a:t>
            </a:r>
            <a:r>
              <a:rPr lang="ko-KR" altLang="en-US" dirty="0"/>
              <a:t>사전훈련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,  </a:t>
            </a:r>
            <a:r>
              <a:rPr lang="ko-KR" altLang="en-US" dirty="0"/>
              <a:t>만들어진 모델이나 </a:t>
            </a:r>
            <a:r>
              <a:rPr lang="ko-KR" altLang="en-US" dirty="0" err="1"/>
              <a:t>아키텍쳐를</a:t>
            </a:r>
            <a:r>
              <a:rPr lang="ko-KR" altLang="en-US" dirty="0"/>
              <a:t> 원래의 목적이 아닌 유사한 문제를 해결하는데 사용하기위해 가중치와 편향을 잘 초기화 시키는 것을 말한다</a:t>
            </a:r>
            <a:r>
              <a:rPr lang="en-US" altLang="ko-KR" dirty="0"/>
              <a:t>. </a:t>
            </a:r>
            <a:r>
              <a:rPr lang="ko-KR" altLang="en-US" dirty="0"/>
              <a:t>그리고 이를 통해 학습된 것을 </a:t>
            </a:r>
            <a:r>
              <a:rPr lang="en-US" altLang="ko-KR" dirty="0"/>
              <a:t>(</a:t>
            </a:r>
            <a:r>
              <a:rPr lang="ko-KR" altLang="en-US" dirty="0"/>
              <a:t>내가 해결할</a:t>
            </a:r>
            <a:r>
              <a:rPr lang="en-US" altLang="ko-KR" dirty="0"/>
              <a:t>)</a:t>
            </a:r>
            <a:r>
              <a:rPr lang="ko-KR" altLang="en-US" dirty="0"/>
              <a:t>문제에 맞게 학습을 업데이트 하는 것을 </a:t>
            </a:r>
            <a:r>
              <a:rPr lang="en-US" altLang="ko-KR" dirty="0"/>
              <a:t>fine </a:t>
            </a:r>
            <a:r>
              <a:rPr lang="en-US" altLang="ko-KR" dirty="0" err="1"/>
              <a:t>tunin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</a:t>
            </a:r>
            <a:r>
              <a:rPr lang="ko-KR" altLang="en-US" dirty="0"/>
              <a:t>에서의 사전학습은 크게</a:t>
            </a:r>
            <a:r>
              <a:rPr lang="en-US" altLang="ko-KR" dirty="0"/>
              <a:t>, </a:t>
            </a:r>
            <a:r>
              <a:rPr lang="ko-KR" altLang="en-US" dirty="0" err="1"/>
              <a:t>사전학습된</a:t>
            </a:r>
            <a:r>
              <a:rPr lang="ko-KR" altLang="en-US" dirty="0"/>
              <a:t> 워드 </a:t>
            </a:r>
            <a:r>
              <a:rPr lang="ko-KR" altLang="en-US" dirty="0" err="1"/>
              <a:t>임베딩을</a:t>
            </a:r>
            <a:r>
              <a:rPr lang="ko-KR" altLang="en-US" dirty="0"/>
              <a:t> 사용하거나</a:t>
            </a:r>
            <a:r>
              <a:rPr lang="en-US" altLang="ko-KR" dirty="0"/>
              <a:t>, LM</a:t>
            </a:r>
            <a:r>
              <a:rPr lang="ko-KR" altLang="en-US" dirty="0"/>
              <a:t>을 사전학습 시키는 것 </a:t>
            </a:r>
            <a:r>
              <a:rPr lang="en-US" altLang="ko-KR" dirty="0"/>
              <a:t>2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  <a:r>
              <a:rPr lang="ko-KR" altLang="en-US" dirty="0"/>
              <a:t> 첫번째는 처음부터 잘 학습된 </a:t>
            </a:r>
            <a:r>
              <a:rPr lang="ko-KR" altLang="en-US" dirty="0" err="1"/>
              <a:t>임베딩</a:t>
            </a:r>
            <a:r>
              <a:rPr lang="ko-KR" altLang="en-US" dirty="0"/>
              <a:t> 벡터를 가져와서 사용하는 것을 말한다</a:t>
            </a:r>
            <a:r>
              <a:rPr lang="en-US" altLang="ko-KR" dirty="0"/>
              <a:t>. </a:t>
            </a:r>
            <a:r>
              <a:rPr lang="ko-KR" altLang="en-US" dirty="0"/>
              <a:t>두번째는 또 인코더</a:t>
            </a:r>
            <a:r>
              <a:rPr lang="en-US" altLang="ko-KR" dirty="0"/>
              <a:t>, </a:t>
            </a:r>
            <a:r>
              <a:rPr lang="ko-KR" altLang="en-US" dirty="0" err="1"/>
              <a:t>디ㅋ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34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6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</a:t>
            </a:r>
            <a:r>
              <a:rPr lang="ko-KR" altLang="en-US" dirty="0"/>
              <a:t>의 목적인 자연어로 된 사람의 언어를 통해 제기된 질문에 대해 자동적으로 답하는 시스템을 구축하는 것이다</a:t>
            </a:r>
            <a:r>
              <a:rPr lang="en-US" altLang="ko-KR" dirty="0"/>
              <a:t>. </a:t>
            </a:r>
            <a:r>
              <a:rPr lang="ko-KR" altLang="en-US" dirty="0"/>
              <a:t>하지만 이것은 </a:t>
            </a:r>
            <a:r>
              <a:rPr lang="en-US" altLang="ko-KR" dirty="0"/>
              <a:t>information source, question type, answer type</a:t>
            </a:r>
            <a:r>
              <a:rPr lang="ko-KR" altLang="en-US" dirty="0"/>
              <a:t>을 고려해야 하고 그에 맞는</a:t>
            </a:r>
            <a:r>
              <a:rPr lang="en-US" altLang="ko-KR" dirty="0"/>
              <a:t>(</a:t>
            </a:r>
            <a:r>
              <a:rPr lang="ko-KR" altLang="en-US" dirty="0"/>
              <a:t>적절한</a:t>
            </a:r>
            <a:r>
              <a:rPr lang="en-US" altLang="ko-KR" dirty="0"/>
              <a:t>) </a:t>
            </a:r>
            <a:r>
              <a:rPr lang="ko-KR" altLang="en-US" dirty="0"/>
              <a:t>해결방법</a:t>
            </a:r>
            <a:r>
              <a:rPr lang="en-US" altLang="ko-KR" dirty="0"/>
              <a:t>(</a:t>
            </a:r>
            <a:r>
              <a:rPr lang="ko-KR" altLang="en-US" dirty="0"/>
              <a:t>기술</a:t>
            </a:r>
            <a:r>
              <a:rPr lang="en-US" altLang="ko-KR" dirty="0"/>
              <a:t>)</a:t>
            </a:r>
            <a:r>
              <a:rPr lang="ko-KR" altLang="en-US" dirty="0"/>
              <a:t>을 사용해야 하기 때문에 쉽지 않은 문제임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89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BiDAF</a:t>
            </a:r>
            <a:r>
              <a:rPr lang="ko-KR" altLang="en-US" dirty="0"/>
              <a:t>도 근본적으로 </a:t>
            </a:r>
            <a:r>
              <a:rPr lang="en-US" altLang="ko-KR" dirty="0"/>
              <a:t>BERT</a:t>
            </a:r>
            <a:r>
              <a:rPr lang="ko-KR" altLang="en-US" dirty="0"/>
              <a:t>와 다르지 않다</a:t>
            </a:r>
            <a:r>
              <a:rPr lang="en-US" altLang="ko-KR" dirty="0"/>
              <a:t>. Pretrain</a:t>
            </a:r>
            <a:r>
              <a:rPr lang="ko-KR" altLang="en-US" dirty="0"/>
              <a:t>의 차이가 있을 뿐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61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주어진 문장이나 문단이 없다는 점에서 훨씬 실용적이지만</a:t>
            </a:r>
            <a:r>
              <a:rPr lang="en-US" altLang="ko-KR" dirty="0"/>
              <a:t>, </a:t>
            </a:r>
            <a:r>
              <a:rPr lang="ko-KR" altLang="en-US" dirty="0"/>
              <a:t>그만큼 훨씬 어려운 문제임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90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5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1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6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 단어의 실제 위치와 순서 정보는 상당히 중요하다</a:t>
            </a:r>
            <a:r>
              <a:rPr lang="en-US" altLang="ko-KR" dirty="0"/>
              <a:t>. RNN</a:t>
            </a:r>
            <a:r>
              <a:rPr lang="ko-KR" altLang="en-US" dirty="0"/>
              <a:t>을 제거한다는 것은 문장 </a:t>
            </a:r>
            <a:r>
              <a:rPr lang="en-US" altLang="ko-KR" dirty="0" err="1"/>
              <a:t>sequenc</a:t>
            </a:r>
            <a:r>
              <a:rPr lang="ko-KR" altLang="en-US" dirty="0"/>
              <a:t>안에서 단어의 위치와 순서 정보를 고려하지 못하게 되는 것이므로</a:t>
            </a:r>
            <a:r>
              <a:rPr lang="en-US" altLang="ko-KR" dirty="0"/>
              <a:t>, positional encoding</a:t>
            </a:r>
            <a:r>
              <a:rPr lang="ko-KR" altLang="en-US" dirty="0"/>
              <a:t>을 통해 단어들 간의 상대적인 위치 정보를 더해준다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66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5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5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UAI CS224n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5.10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</a:rPr>
              <a:t>김민기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Pretrain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D311D397-23CC-A9C9-869D-9B3AAC114BED}"/>
              </a:ext>
            </a:extLst>
          </p:cNvPr>
          <p:cNvSpPr txBox="1"/>
          <p:nvPr/>
        </p:nvSpPr>
        <p:spPr>
          <a:xfrm>
            <a:off x="1760028" y="84545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① Pretrained word embeddings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9028CAB-B8E8-5B2F-BE24-265A72D760B9}"/>
              </a:ext>
            </a:extLst>
          </p:cNvPr>
          <p:cNvSpPr txBox="1"/>
          <p:nvPr/>
        </p:nvSpPr>
        <p:spPr>
          <a:xfrm>
            <a:off x="1760028" y="3045077"/>
            <a:ext cx="5794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② Pretraining through language modeling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5602A2-538D-F29E-7409-F9ADBB7BF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1384033"/>
            <a:ext cx="3506561" cy="1641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B726D-E7AA-854F-B610-7FEF543ED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114" y="3460591"/>
            <a:ext cx="3732261" cy="14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9A0FC83F-5C71-B194-1BC4-83ED7804A174}"/>
              </a:ext>
            </a:extLst>
          </p:cNvPr>
          <p:cNvSpPr txBox="1"/>
          <p:nvPr/>
        </p:nvSpPr>
        <p:spPr>
          <a:xfrm>
            <a:off x="1353975" y="301876"/>
            <a:ext cx="57944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② Pretraining through language modeling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09EC28B-A6DB-C275-AD04-F6FE8883DC1F}"/>
              </a:ext>
            </a:extLst>
          </p:cNvPr>
          <p:cNvSpPr txBox="1"/>
          <p:nvPr/>
        </p:nvSpPr>
        <p:spPr>
          <a:xfrm>
            <a:off x="2082300" y="1313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Decoder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231E1D02-3B67-267D-6843-BA3818F5E97E}"/>
              </a:ext>
            </a:extLst>
          </p:cNvPr>
          <p:cNvSpPr txBox="1"/>
          <p:nvPr/>
        </p:nvSpPr>
        <p:spPr>
          <a:xfrm>
            <a:off x="2082300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Encoder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F8A3326-11F4-34E7-35EA-13BF8CB7EF8A}"/>
              </a:ext>
            </a:extLst>
          </p:cNvPr>
          <p:cNvSpPr txBox="1"/>
          <p:nvPr/>
        </p:nvSpPr>
        <p:spPr>
          <a:xfrm>
            <a:off x="2082300" y="337448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Encoder &amp; Decoder</a:t>
            </a:r>
          </a:p>
        </p:txBody>
      </p:sp>
    </p:spTree>
    <p:extLst>
      <p:ext uri="{BB962C8B-B14F-4D97-AF65-F5344CB8AC3E}">
        <p14:creationId xmlns:p14="http://schemas.microsoft.com/office/powerpoint/2010/main" val="21880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Question Answering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E1015BA1-993C-79D8-6418-F3519D10CF9A}"/>
              </a:ext>
            </a:extLst>
          </p:cNvPr>
          <p:cNvSpPr txBox="1"/>
          <p:nvPr/>
        </p:nvSpPr>
        <p:spPr>
          <a:xfrm>
            <a:off x="1771295" y="3116838"/>
            <a:ext cx="49794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QA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목표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자동적으로 답하기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아래를 모두 고려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1. information source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2. Question type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3. Answer type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F3FEB-28E3-3306-F343-B010CECB7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1140837"/>
            <a:ext cx="4789713" cy="12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3-(1). Reading comprehension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91524FA1-BCA1-0467-1792-788718DF1044}"/>
              </a:ext>
            </a:extLst>
          </p:cNvPr>
          <p:cNvSpPr txBox="1"/>
          <p:nvPr/>
        </p:nvSpPr>
        <p:spPr>
          <a:xfrm>
            <a:off x="1547132" y="2456313"/>
            <a:ext cx="49794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Input 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주어진 본문과 질문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Goal: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질문에 대한 답</a:t>
            </a: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EC19F-B918-5813-7BD6-999A7D48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32" y="827538"/>
            <a:ext cx="3524250" cy="1628775"/>
          </a:xfrm>
          <a:prstGeom prst="rect">
            <a:avLst/>
          </a:prstGeom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72D095E2-8E97-B325-F39F-87C7A45EB7F8}"/>
              </a:ext>
            </a:extLst>
          </p:cNvPr>
          <p:cNvSpPr txBox="1"/>
          <p:nvPr/>
        </p:nvSpPr>
        <p:spPr>
          <a:xfrm>
            <a:off x="1561634" y="3490412"/>
            <a:ext cx="603523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최근의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reading comprehension model: BERT-like model</a:t>
            </a:r>
          </a:p>
        </p:txBody>
      </p:sp>
    </p:spTree>
    <p:extLst>
      <p:ext uri="{BB962C8B-B14F-4D97-AF65-F5344CB8AC3E}">
        <p14:creationId xmlns:p14="http://schemas.microsoft.com/office/powerpoint/2010/main" val="227804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3-(2). Open-domain question answering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A0642CBF-ABEE-BD31-B4CB-404BDC63600D}"/>
              </a:ext>
            </a:extLst>
          </p:cNvPr>
          <p:cNvSpPr txBox="1"/>
          <p:nvPr/>
        </p:nvSpPr>
        <p:spPr>
          <a:xfrm>
            <a:off x="1752350" y="2773510"/>
            <a:ext cx="56393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주어진 문장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문단이 없다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Retriever-reader framework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T-5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같은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LM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Pretrain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하여 사용할 수 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E46982-FFEB-88A5-B99B-E3EACF0B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74" y="845454"/>
            <a:ext cx="4288975" cy="17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05333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곽수민 응용통계학과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김민기 경영학부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김병준 컴퓨터공학부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722D7-4C77-1FA6-EDAF-71C9BCF9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7" y="1262101"/>
            <a:ext cx="4287601" cy="2486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B62784E-0D1B-4A5B-AC1E-8FFB7D8711B1}"/>
              </a:ext>
            </a:extLst>
          </p:cNvPr>
          <p:cNvSpPr txBox="1"/>
          <p:nvPr/>
        </p:nvSpPr>
        <p:spPr>
          <a:xfrm>
            <a:off x="1558826" y="865085"/>
            <a:ext cx="5451573" cy="35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Transformers</a:t>
            </a: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등장 배경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>
              <a:lnSpc>
                <a:spcPts val="2000"/>
              </a:lnSpc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Transformer?</a:t>
            </a: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Transformers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작동 원리</a:t>
            </a: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Pretrain</a:t>
            </a:r>
          </a:p>
          <a:p>
            <a:pPr lvl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Three ways of Pretrain(NLP)</a:t>
            </a:r>
          </a:p>
          <a:p>
            <a:pPr lvl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Question Answering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Reading comprehension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Open-domain QA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1-(1). Transformer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등장 배경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AB896F8D-E513-40A2-C069-5C4BDBD8779B}"/>
              </a:ext>
            </a:extLst>
          </p:cNvPr>
          <p:cNvSpPr txBox="1"/>
          <p:nvPr/>
        </p:nvSpPr>
        <p:spPr>
          <a:xfrm>
            <a:off x="1760028" y="90522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① Linear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Interaction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distance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08585559-1423-E341-1E88-666D4CDB0780}"/>
              </a:ext>
            </a:extLst>
          </p:cNvPr>
          <p:cNvSpPr txBox="1"/>
          <p:nvPr/>
        </p:nvSpPr>
        <p:spPr>
          <a:xfrm>
            <a:off x="1760028" y="31114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② Lack of parallelizability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785E27-54E0-3CDA-094F-526D4B805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111" y="1323812"/>
            <a:ext cx="4324350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3EDC93-CC05-F3A5-EE8E-25E17425D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111" y="3590577"/>
            <a:ext cx="4467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590CA3EF-0753-29C7-9B6D-D10CFFAD8789}"/>
              </a:ext>
            </a:extLst>
          </p:cNvPr>
          <p:cNvSpPr txBox="1"/>
          <p:nvPr/>
        </p:nvSpPr>
        <p:spPr>
          <a:xfrm>
            <a:off x="1364625" y="30330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① Linear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Interaction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distance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77D570-7FE8-1E04-EFE4-8FD62887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50" y="933450"/>
            <a:ext cx="4324350" cy="1638300"/>
          </a:xfrm>
          <a:prstGeom prst="rect">
            <a:avLst/>
          </a:prstGeom>
        </p:spPr>
      </p:pic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88E2E44B-59AC-7C75-5CC0-11E39884D519}"/>
              </a:ext>
            </a:extLst>
          </p:cNvPr>
          <p:cNvSpPr txBox="1"/>
          <p:nvPr/>
        </p:nvSpPr>
        <p:spPr>
          <a:xfrm>
            <a:off x="1692150" y="2708108"/>
            <a:ext cx="737490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모델은 단방향 진행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가까이 있는 단어들은 서로의 의미에 영향을 주기 쉽다는 점에서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유용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Vanishing Gradient 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532029" y="2571750"/>
            <a:ext cx="7374904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직렬적인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* Hidden state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순차적으로 계산된다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* step t-1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계산하기 전까지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t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계산할 수 없다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GPU(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TPU)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사용의 한계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7CC9D95-A284-875A-96E6-F69FC4D47F64}"/>
              </a:ext>
            </a:extLst>
          </p:cNvPr>
          <p:cNvSpPr txBox="1"/>
          <p:nvPr/>
        </p:nvSpPr>
        <p:spPr>
          <a:xfrm>
            <a:off x="1353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② Lack of parallelizability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3A4178-25A3-3203-5565-3286D818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845454"/>
            <a:ext cx="4467225" cy="15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1-(2). Transformers?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572668" y="3340981"/>
            <a:ext cx="732071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 Decoder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그대로 간직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구조를 제거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Positional encoding 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428C0580-8431-3CA0-FB55-E85D46AD1B21}"/>
              </a:ext>
            </a:extLst>
          </p:cNvPr>
          <p:cNvSpPr/>
          <p:nvPr/>
        </p:nvSpPr>
        <p:spPr>
          <a:xfrm>
            <a:off x="1816509" y="1570393"/>
            <a:ext cx="2519627" cy="1145137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FE685D68-2394-1C94-46DD-7B108CC4EB12}"/>
              </a:ext>
            </a:extLst>
          </p:cNvPr>
          <p:cNvSpPr/>
          <p:nvPr/>
        </p:nvSpPr>
        <p:spPr>
          <a:xfrm>
            <a:off x="5600383" y="1570392"/>
            <a:ext cx="2519627" cy="1145137"/>
          </a:xfrm>
          <a:prstGeom prst="flowChartAlternateProcess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702CB5E4-C989-12DF-8E25-C6F5CE6B9788}"/>
              </a:ext>
            </a:extLst>
          </p:cNvPr>
          <p:cNvSpPr txBox="1"/>
          <p:nvPr/>
        </p:nvSpPr>
        <p:spPr>
          <a:xfrm>
            <a:off x="2148731" y="1873670"/>
            <a:ext cx="18551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ENCODER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BA5255E6-5F72-D99D-2FFB-C97601F73CDD}"/>
              </a:ext>
            </a:extLst>
          </p:cNvPr>
          <p:cNvSpPr txBox="1"/>
          <p:nvPr/>
        </p:nvSpPr>
        <p:spPr>
          <a:xfrm>
            <a:off x="5932605" y="1873669"/>
            <a:ext cx="18551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DECODER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62FAEA-91C9-2517-3573-E21D3E36A9ED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4336136" y="2142961"/>
            <a:ext cx="12642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F51897-6014-91EB-2BD0-8AF9FFBFCF8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076323" y="2715530"/>
            <a:ext cx="0" cy="436973"/>
          </a:xfrm>
          <a:prstGeom prst="straightConnector1">
            <a:avLst/>
          </a:prstGeom>
          <a:ln w="57150">
            <a:solidFill>
              <a:srgbClr val="1926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F0E36-F27A-C9F9-DF52-A48AB5D7F30F}"/>
              </a:ext>
            </a:extLst>
          </p:cNvPr>
          <p:cNvCxnSpPr>
            <a:cxnSpLocks/>
          </p:cNvCxnSpPr>
          <p:nvPr/>
        </p:nvCxnSpPr>
        <p:spPr>
          <a:xfrm flipV="1">
            <a:off x="6840621" y="1133419"/>
            <a:ext cx="0" cy="436973"/>
          </a:xfrm>
          <a:prstGeom prst="straightConnector1">
            <a:avLst/>
          </a:prstGeom>
          <a:ln w="57150">
            <a:solidFill>
              <a:srgbClr val="1926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3EA6C78B-78AD-42C0-BA03-C8B64C2F51B6}"/>
              </a:ext>
            </a:extLst>
          </p:cNvPr>
          <p:cNvSpPr/>
          <p:nvPr/>
        </p:nvSpPr>
        <p:spPr>
          <a:xfrm>
            <a:off x="3232979" y="2858811"/>
            <a:ext cx="315500" cy="266794"/>
          </a:xfrm>
          <a:prstGeom prst="flowChartOr">
            <a:avLst/>
          </a:prstGeom>
          <a:noFill/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83;p16">
            <a:extLst>
              <a:ext uri="{FF2B5EF4-FFF2-40B4-BE49-F238E27FC236}">
                <a16:creationId xmlns:a16="http://schemas.microsoft.com/office/drawing/2014/main" id="{1E295B9B-A330-D73C-ED36-819079F0D795}"/>
              </a:ext>
            </a:extLst>
          </p:cNvPr>
          <p:cNvSpPr txBox="1"/>
          <p:nvPr/>
        </p:nvSpPr>
        <p:spPr>
          <a:xfrm>
            <a:off x="3387031" y="2768414"/>
            <a:ext cx="2152617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Positional encoding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211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BCB9F90-935F-B2D9-F544-CDA723E1EBFA}"/>
              </a:ext>
            </a:extLst>
          </p:cNvPr>
          <p:cNvSpPr txBox="1"/>
          <p:nvPr/>
        </p:nvSpPr>
        <p:spPr>
          <a:xfrm>
            <a:off x="1353974" y="306875"/>
            <a:ext cx="55345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1-(3). Transformers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작동 원리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🦄🤝🦄 Encoder-decoders in Transformers: a hybrid pre-trained architecture  for seq2seq | by Rémi Louf | HuggingFace | Medium">
            <a:extLst>
              <a:ext uri="{FF2B5EF4-FFF2-40B4-BE49-F238E27FC236}">
                <a16:creationId xmlns:a16="http://schemas.microsoft.com/office/drawing/2014/main" id="{98FAC7A1-491A-0B3D-F2A4-973940934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56" b="596"/>
          <a:stretch/>
        </p:blipFill>
        <p:spPr bwMode="auto">
          <a:xfrm>
            <a:off x="1272319" y="918386"/>
            <a:ext cx="3641045" cy="39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FD2F09D7-317A-2DC1-CD2A-4006DE0D3EB7}"/>
              </a:ext>
            </a:extLst>
          </p:cNvPr>
          <p:cNvSpPr txBox="1"/>
          <p:nvPr/>
        </p:nvSpPr>
        <p:spPr>
          <a:xfrm>
            <a:off x="4913376" y="1080481"/>
            <a:ext cx="340828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①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Multi-head attention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09897885-57A8-82C7-1892-927959E6A350}"/>
              </a:ext>
            </a:extLst>
          </p:cNvPr>
          <p:cNvSpPr txBox="1"/>
          <p:nvPr/>
        </p:nvSpPr>
        <p:spPr>
          <a:xfrm>
            <a:off x="4913376" y="2033171"/>
            <a:ext cx="340828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② Layer Normalization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FDA31807-9D02-E446-37C1-187B08C061F4}"/>
              </a:ext>
            </a:extLst>
          </p:cNvPr>
          <p:cNvSpPr txBox="1"/>
          <p:nvPr/>
        </p:nvSpPr>
        <p:spPr>
          <a:xfrm>
            <a:off x="4913364" y="3094923"/>
            <a:ext cx="4093057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③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Scaled Dot Product Attention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12619-F383-0279-8DAD-2BD38F9A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55" y="3571780"/>
            <a:ext cx="3876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3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BCB9F90-935F-B2D9-F544-CDA723E1EBFA}"/>
              </a:ext>
            </a:extLst>
          </p:cNvPr>
          <p:cNvSpPr txBox="1"/>
          <p:nvPr/>
        </p:nvSpPr>
        <p:spPr>
          <a:xfrm>
            <a:off x="1353974" y="306875"/>
            <a:ext cx="543696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1-(3). Transformers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작동 원리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🦄🤝🦄 Encoder-decoders in Transformers: a hybrid pre-trained architecture  for seq2seq | by Rémi Louf | HuggingFace | Medium">
            <a:extLst>
              <a:ext uri="{FF2B5EF4-FFF2-40B4-BE49-F238E27FC236}">
                <a16:creationId xmlns:a16="http://schemas.microsoft.com/office/drawing/2014/main" id="{98FAC7A1-491A-0B3D-F2A4-97394093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55" y="748936"/>
            <a:ext cx="3554004" cy="39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D2C79D3-E846-F10F-EEBA-34768C0D6796}"/>
              </a:ext>
            </a:extLst>
          </p:cNvPr>
          <p:cNvSpPr txBox="1"/>
          <p:nvPr/>
        </p:nvSpPr>
        <p:spPr>
          <a:xfrm>
            <a:off x="1463028" y="2498764"/>
            <a:ext cx="4093057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⑤ Different parameters</a:t>
            </a: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270F9EA7-4EA4-DF78-03B0-82D16B134C59}"/>
              </a:ext>
            </a:extLst>
          </p:cNvPr>
          <p:cNvSpPr txBox="1"/>
          <p:nvPr/>
        </p:nvSpPr>
        <p:spPr>
          <a:xfrm>
            <a:off x="1463028" y="140281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④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Residual connection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6656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510</Words>
  <Application>Microsoft Office PowerPoint</Application>
  <PresentationFormat>화면 슬라이드 쇼(16:9)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NanumGothic ExtraBold</vt:lpstr>
      <vt:lpstr>Arial</vt:lpstr>
      <vt:lpstr>나눔고딕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Minki</dc:creator>
  <cp:lastModifiedBy>김민기</cp:lastModifiedBy>
  <cp:revision>103</cp:revision>
  <dcterms:modified xsi:type="dcterms:W3CDTF">2022-05-09T14:47:50Z</dcterms:modified>
</cp:coreProperties>
</file>