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73" r:id="rId5"/>
    <p:sldId id="259" r:id="rId6"/>
    <p:sldId id="275" r:id="rId7"/>
    <p:sldId id="278" r:id="rId8"/>
    <p:sldId id="277" r:id="rId9"/>
    <p:sldId id="276" r:id="rId10"/>
    <p:sldId id="279" r:id="rId11"/>
    <p:sldId id="280" r:id="rId12"/>
    <p:sldId id="281" r:id="rId13"/>
    <p:sldId id="282" r:id="rId14"/>
    <p:sldId id="286" r:id="rId15"/>
    <p:sldId id="287" r:id="rId16"/>
    <p:sldId id="288" r:id="rId17"/>
    <p:sldId id="289" r:id="rId18"/>
    <p:sldId id="290" r:id="rId19"/>
    <p:sldId id="272" r:id="rId20"/>
  </p:sldIdLst>
  <p:sldSz cx="9144000" cy="5143500" type="screen16x9"/>
  <p:notesSz cx="6858000" cy="9144000"/>
  <p:embeddedFontLst>
    <p:embeddedFont>
      <p:font typeface="NanumGothic ExtraBold" panose="020B0600000101010101" charset="-127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00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napToGrid="0">
      <p:cViewPr varScale="1">
        <p:scale>
          <a:sx n="141" d="100"/>
          <a:sy n="141" d="100"/>
        </p:scale>
        <p:origin x="34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585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417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277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274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86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109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25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09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568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797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388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836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641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090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6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cs224n</a:t>
            </a:r>
            <a:r>
              <a:rPr lang="ko" sz="2500" b="1" dirty="0">
                <a:solidFill>
                  <a:srgbClr val="19264B"/>
                </a:solidFill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</a:rPr>
              <a:t>2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-KR" dirty="0">
                <a:solidFill>
                  <a:srgbClr val="19264B"/>
                </a:solidFill>
              </a:rPr>
              <a:t>31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" altLang="en-US" sz="1100" dirty="0">
                <a:solidFill>
                  <a:srgbClr val="19264B"/>
                </a:solidFill>
              </a:rPr>
              <a:t>곽수민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Knowledge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Add pretrained entity embeddings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B8A4FB-4433-214C-AF90-BD95D1BE6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75" y="1420491"/>
            <a:ext cx="5908641" cy="3939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88C413-2FAF-624D-9704-480A6D9C093E}"/>
              </a:ext>
            </a:extLst>
          </p:cNvPr>
          <p:cNvSpPr txBox="1"/>
          <p:nvPr/>
        </p:nvSpPr>
        <p:spPr>
          <a:xfrm>
            <a:off x="1510724" y="2142962"/>
            <a:ext cx="559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United States = U.S.A = United Sates of America = …</a:t>
            </a:r>
            <a:endParaRPr kumimoji="1" lang="ko-Kore-KR" altLang="en-US" b="1" dirty="0"/>
          </a:p>
        </p:txBody>
      </p:sp>
      <p:pic>
        <p:nvPicPr>
          <p:cNvPr id="7" name="그림 6" descr="텍스트, 장치, 게이지이(가) 표시된 사진&#10;&#10;자동 생성된 설명">
            <a:extLst>
              <a:ext uri="{FF2B5EF4-FFF2-40B4-BE49-F238E27FC236}">
                <a16:creationId xmlns:a16="http://schemas.microsoft.com/office/drawing/2014/main" id="{CD3ECD89-4B60-1A4C-B3FC-4B2C2E82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350" y="2800230"/>
            <a:ext cx="2781300" cy="1016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8F5796-FAA8-0748-ABD6-C811A82A7FA3}"/>
              </a:ext>
            </a:extLst>
          </p:cNvPr>
          <p:cNvSpPr/>
          <p:nvPr/>
        </p:nvSpPr>
        <p:spPr>
          <a:xfrm>
            <a:off x="5710645" y="1463556"/>
            <a:ext cx="1551971" cy="307777"/>
          </a:xfrm>
          <a:prstGeom prst="rect">
            <a:avLst/>
          </a:prstGeom>
          <a:solidFill>
            <a:srgbClr val="FFFF00">
              <a:alpha val="435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F343EA-31EB-6B4B-B730-197357710DEF}"/>
              </a:ext>
            </a:extLst>
          </p:cNvPr>
          <p:cNvSpPr/>
          <p:nvPr/>
        </p:nvSpPr>
        <p:spPr>
          <a:xfrm>
            <a:off x="3181338" y="3202836"/>
            <a:ext cx="640023" cy="307777"/>
          </a:xfrm>
          <a:prstGeom prst="rect">
            <a:avLst/>
          </a:prstGeom>
          <a:solidFill>
            <a:srgbClr val="FFFF00">
              <a:alpha val="435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114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Knowledge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Add pretrained entity embeddings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A266F2-0562-AB4D-879C-AFAF18071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251" y="1329834"/>
            <a:ext cx="6754371" cy="33524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C1F418-A17C-7042-B542-A6B7222D1891}"/>
              </a:ext>
            </a:extLst>
          </p:cNvPr>
          <p:cNvSpPr txBox="1"/>
          <p:nvPr/>
        </p:nvSpPr>
        <p:spPr>
          <a:xfrm>
            <a:off x="1946569" y="3827283"/>
            <a:ext cx="1352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highlight>
                  <a:srgbClr val="FFFF00"/>
                </a:highlight>
              </a:rPr>
              <a:t>T-Encoder</a:t>
            </a:r>
            <a:endParaRPr kumimoji="1" lang="ko-Kore-KR" altLang="en-US" b="1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243915-0EA2-A24D-9943-3BC1F58ED45A}"/>
              </a:ext>
            </a:extLst>
          </p:cNvPr>
          <p:cNvSpPr txBox="1"/>
          <p:nvPr/>
        </p:nvSpPr>
        <p:spPr>
          <a:xfrm>
            <a:off x="1181088" y="2249701"/>
            <a:ext cx="1352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highlight>
                  <a:srgbClr val="FFFF00"/>
                </a:highlight>
              </a:rPr>
              <a:t>K-Encoder</a:t>
            </a:r>
            <a:endParaRPr kumimoji="1" lang="ko-Kore-KR" altLang="en-US" b="1" dirty="0">
              <a:highlight>
                <a:srgbClr val="FFFF00"/>
              </a:highligh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FC3345-DBF2-DE4A-BB89-2FE5CE588AA8}"/>
              </a:ext>
            </a:extLst>
          </p:cNvPr>
          <p:cNvSpPr/>
          <p:nvPr/>
        </p:nvSpPr>
        <p:spPr>
          <a:xfrm>
            <a:off x="2296078" y="2017240"/>
            <a:ext cx="653794" cy="307777"/>
          </a:xfrm>
          <a:prstGeom prst="rect">
            <a:avLst/>
          </a:prstGeom>
          <a:solidFill>
            <a:srgbClr val="FF0000">
              <a:alpha val="435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4089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294921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Knowledge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Add pretrained entity embeddings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0BA40D-C2CB-1144-B23F-00A43475D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651982"/>
            <a:ext cx="6812371" cy="275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0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8FA31F84-DE9F-1A11-89ED-AD6FC22B7363}"/>
              </a:ext>
            </a:extLst>
          </p:cNvPr>
          <p:cNvSpPr txBox="1"/>
          <p:nvPr/>
        </p:nvSpPr>
        <p:spPr>
          <a:xfrm>
            <a:off x="1353975" y="187199"/>
            <a:ext cx="4979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</a:rPr>
              <a:t>Social &amp; Ethical Considerations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rgbClr val="3100B5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kumimoji="1"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7552BC-0869-15B3-96E1-78FA2AC02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914481"/>
            <a:ext cx="5307497" cy="1747719"/>
          </a:xfrm>
          <a:prstGeom prst="rect">
            <a:avLst/>
          </a:prstGeom>
        </p:spPr>
      </p:pic>
      <p:sp>
        <p:nvSpPr>
          <p:cNvPr id="12" name="Google Shape;83;p16">
            <a:extLst>
              <a:ext uri="{FF2B5EF4-FFF2-40B4-BE49-F238E27FC236}">
                <a16:creationId xmlns:a16="http://schemas.microsoft.com/office/drawing/2014/main" id="{263126E5-AE26-859A-D77B-778028D65DB9}"/>
              </a:ext>
            </a:extLst>
          </p:cNvPr>
          <p:cNvSpPr txBox="1"/>
          <p:nvPr/>
        </p:nvSpPr>
        <p:spPr>
          <a:xfrm>
            <a:off x="1436801" y="1034997"/>
            <a:ext cx="4979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</a:rPr>
              <a:t>Trolley dilemma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rgbClr val="3100B5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7296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8FA31F84-DE9F-1A11-89ED-AD6FC22B7363}"/>
              </a:ext>
            </a:extLst>
          </p:cNvPr>
          <p:cNvSpPr txBox="1"/>
          <p:nvPr/>
        </p:nvSpPr>
        <p:spPr>
          <a:xfrm>
            <a:off x="1353975" y="187199"/>
            <a:ext cx="4979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</a:rPr>
              <a:t>Social &amp; Ethical Considerations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rgbClr val="3100B5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kumimoji="1" lang="en-US" altLang="ko-KR" sz="2000" dirty="0"/>
          </a:p>
        </p:txBody>
      </p:sp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7F7FCDD1-606D-32B2-3CF9-A91519D16CE8}"/>
              </a:ext>
            </a:extLst>
          </p:cNvPr>
          <p:cNvSpPr txBox="1"/>
          <p:nvPr/>
        </p:nvSpPr>
        <p:spPr>
          <a:xfrm>
            <a:off x="3505988" y="1089519"/>
            <a:ext cx="2949259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rgbClr val="FF0000"/>
                </a:solidFill>
                <a:latin typeface="NanumGothic ExtraBold"/>
                <a:ea typeface="NanumGothic ExtraBold"/>
              </a:rPr>
              <a:t>Good ≠Right</a:t>
            </a:r>
            <a:endParaRPr kumimoji="1" lang="en-US" altLang="ko-KR" sz="18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B4DE2A-E26D-9EB2-D5B6-CBAE518E8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991" y="1689653"/>
            <a:ext cx="6573541" cy="258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1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8FA31F84-DE9F-1A11-89ED-AD6FC22B7363}"/>
              </a:ext>
            </a:extLst>
          </p:cNvPr>
          <p:cNvSpPr txBox="1"/>
          <p:nvPr/>
        </p:nvSpPr>
        <p:spPr>
          <a:xfrm>
            <a:off x="1353975" y="187199"/>
            <a:ext cx="4979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</a:rPr>
              <a:t>Social &amp; Ethical Considerations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rgbClr val="3100B5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kumimoji="1" lang="en-US" altLang="ko-KR" sz="2000" dirty="0"/>
          </a:p>
        </p:txBody>
      </p:sp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D7765141-6FF9-CAE8-4A7F-1B4CF9E34157}"/>
              </a:ext>
            </a:extLst>
          </p:cNvPr>
          <p:cNvSpPr txBox="1"/>
          <p:nvPr/>
        </p:nvSpPr>
        <p:spPr>
          <a:xfrm>
            <a:off x="1353963" y="1295164"/>
            <a:ext cx="695515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</a:rPr>
              <a:t>①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</a:rPr>
              <a:t>Impact of technology and potential dual use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</a:rPr>
              <a:t>②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</a:rPr>
              <a:t>Privacy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</a:rPr>
              <a:t>③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</a:rPr>
              <a:t>Bias in data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</a:rPr>
              <a:t>④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</a:rPr>
              <a:t>Bias in models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</a:rPr>
              <a:t>⑤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</a:rPr>
              <a:t>Utility-based evaluation beyond accuracy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rgbClr val="3100B5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20029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8FA31F84-DE9F-1A11-89ED-AD6FC22B7363}"/>
              </a:ext>
            </a:extLst>
          </p:cNvPr>
          <p:cNvSpPr txBox="1"/>
          <p:nvPr/>
        </p:nvSpPr>
        <p:spPr>
          <a:xfrm>
            <a:off x="1353975" y="157381"/>
            <a:ext cx="49794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</a:rPr>
              <a:t>Model Analysis - Motivation</a:t>
            </a:r>
            <a:endParaRPr kumimoji="1"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87FB95-6876-7A59-781C-7150A25AC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290721"/>
            <a:ext cx="6013174" cy="2015391"/>
          </a:xfrm>
          <a:prstGeom prst="rect">
            <a:avLst/>
          </a:prstGeom>
        </p:spPr>
      </p:pic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32E06694-E835-C923-80EB-D69E2BA2F2C8}"/>
              </a:ext>
            </a:extLst>
          </p:cNvPr>
          <p:cNvSpPr txBox="1"/>
          <p:nvPr/>
        </p:nvSpPr>
        <p:spPr>
          <a:xfrm>
            <a:off x="1353963" y="3494546"/>
            <a:ext cx="7670755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</a:rPr>
              <a:t>Model Analysis 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</a:rPr>
              <a:t>	→ → take what works and find what needs changing</a:t>
            </a:r>
          </a:p>
        </p:txBody>
      </p:sp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371A33E1-4BB5-E61A-A7AB-062BC3586D3B}"/>
              </a:ext>
            </a:extLst>
          </p:cNvPr>
          <p:cNvSpPr txBox="1"/>
          <p:nvPr/>
        </p:nvSpPr>
        <p:spPr>
          <a:xfrm>
            <a:off x="1506375" y="883105"/>
            <a:ext cx="49794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</a:rPr>
              <a:t>Black Box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08587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8FA31F84-DE9F-1A11-89ED-AD6FC22B7363}"/>
              </a:ext>
            </a:extLst>
          </p:cNvPr>
          <p:cNvSpPr txBox="1"/>
          <p:nvPr/>
        </p:nvSpPr>
        <p:spPr>
          <a:xfrm>
            <a:off x="1353975" y="147442"/>
            <a:ext cx="49794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</a:rPr>
              <a:t>Model Analysis – levels of abstraction</a:t>
            </a:r>
            <a:endParaRPr kumimoji="1" lang="en-US" altLang="ko-KR" sz="2000" dirty="0"/>
          </a:p>
        </p:txBody>
      </p:sp>
      <p:sp>
        <p:nvSpPr>
          <p:cNvPr id="11" name="Google Shape;83;p16">
            <a:extLst>
              <a:ext uri="{FF2B5EF4-FFF2-40B4-BE49-F238E27FC236}">
                <a16:creationId xmlns:a16="http://schemas.microsoft.com/office/drawing/2014/main" id="{C50DDB4D-490A-6A35-4D15-89C96E60DA52}"/>
              </a:ext>
            </a:extLst>
          </p:cNvPr>
          <p:cNvSpPr txBox="1"/>
          <p:nvPr/>
        </p:nvSpPr>
        <p:spPr>
          <a:xfrm>
            <a:off x="1370415" y="1208759"/>
            <a:ext cx="564289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19264B"/>
                </a:solidFill>
                <a:latin typeface="NanumGothic ExtraBold"/>
                <a:ea typeface="NanumGothic ExtraBold"/>
              </a:rPr>
              <a:t>①</a:t>
            </a:r>
            <a:endParaRPr kumimoji="1"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A65E0A-FC38-2336-207B-8631E487C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566" y="1208759"/>
            <a:ext cx="2680674" cy="8188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26E3AC-3F61-F1B3-B56E-6D80CECC9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601" y="1077803"/>
            <a:ext cx="3501653" cy="1255527"/>
          </a:xfrm>
          <a:prstGeom prst="rect">
            <a:avLst/>
          </a:prstGeom>
        </p:spPr>
      </p:pic>
      <p:sp>
        <p:nvSpPr>
          <p:cNvPr id="14" name="Google Shape;83;p16">
            <a:extLst>
              <a:ext uri="{FF2B5EF4-FFF2-40B4-BE49-F238E27FC236}">
                <a16:creationId xmlns:a16="http://schemas.microsoft.com/office/drawing/2014/main" id="{6542B426-DFE4-7E43-9C1C-70E8B763ACDF}"/>
              </a:ext>
            </a:extLst>
          </p:cNvPr>
          <p:cNvSpPr txBox="1"/>
          <p:nvPr/>
        </p:nvSpPr>
        <p:spPr>
          <a:xfrm>
            <a:off x="4949391" y="1284564"/>
            <a:ext cx="564289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19264B"/>
                </a:solidFill>
                <a:latin typeface="NanumGothic ExtraBold"/>
                <a:ea typeface="NanumGothic ExtraBold"/>
              </a:rPr>
              <a:t>②</a:t>
            </a:r>
            <a:endParaRPr kumimoji="1" lang="en-US" altLang="ko-KR" sz="2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7477C91-7FDF-D3DE-C4D9-6E714EA2C3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8250" y="3012055"/>
            <a:ext cx="2895599" cy="1362075"/>
          </a:xfrm>
          <a:prstGeom prst="rect">
            <a:avLst/>
          </a:prstGeom>
        </p:spPr>
      </p:pic>
      <p:sp>
        <p:nvSpPr>
          <p:cNvPr id="17" name="Google Shape;83;p16">
            <a:extLst>
              <a:ext uri="{FF2B5EF4-FFF2-40B4-BE49-F238E27FC236}">
                <a16:creationId xmlns:a16="http://schemas.microsoft.com/office/drawing/2014/main" id="{F9FF6C07-85C2-1580-17C3-E74E030E9FC3}"/>
              </a:ext>
            </a:extLst>
          </p:cNvPr>
          <p:cNvSpPr txBox="1"/>
          <p:nvPr/>
        </p:nvSpPr>
        <p:spPr>
          <a:xfrm>
            <a:off x="1360905" y="3323777"/>
            <a:ext cx="564289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19264B"/>
                </a:solidFill>
                <a:latin typeface="NanumGothic ExtraBold"/>
                <a:ea typeface="NanumGothic ExtraBold"/>
              </a:rPr>
              <a:t>③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88753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8FA31F84-DE9F-1A11-89ED-AD6FC22B7363}"/>
              </a:ext>
            </a:extLst>
          </p:cNvPr>
          <p:cNvSpPr txBox="1"/>
          <p:nvPr/>
        </p:nvSpPr>
        <p:spPr>
          <a:xfrm>
            <a:off x="1353975" y="157381"/>
            <a:ext cx="49794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</a:rPr>
              <a:t>Model Analysis - Prediction explanation</a:t>
            </a:r>
            <a:endParaRPr kumimoji="1" lang="en-US" altLang="ko-KR" sz="2000" dirty="0"/>
          </a:p>
        </p:txBody>
      </p:sp>
      <p:sp>
        <p:nvSpPr>
          <p:cNvPr id="11" name="Google Shape;83;p16">
            <a:extLst>
              <a:ext uri="{FF2B5EF4-FFF2-40B4-BE49-F238E27FC236}">
                <a16:creationId xmlns:a16="http://schemas.microsoft.com/office/drawing/2014/main" id="{6152AD8E-B798-FA6E-1D7C-7F2265E9E62D}"/>
              </a:ext>
            </a:extLst>
          </p:cNvPr>
          <p:cNvSpPr txBox="1"/>
          <p:nvPr/>
        </p:nvSpPr>
        <p:spPr>
          <a:xfrm>
            <a:off x="1353963" y="900433"/>
            <a:ext cx="7670755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 err="1">
                <a:solidFill>
                  <a:srgbClr val="19264B"/>
                </a:solidFill>
                <a:latin typeface="NanumGothic ExtraBold"/>
                <a:ea typeface="NanumGothic ExtraBold"/>
              </a:rPr>
              <a:t>캠릿브지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</a:rPr>
              <a:t> 대학의 </a:t>
            </a:r>
            <a:r>
              <a:rPr lang="ko-KR" altLang="en-US" sz="1800" dirty="0" err="1">
                <a:solidFill>
                  <a:srgbClr val="19264B"/>
                </a:solidFill>
                <a:latin typeface="NanumGothic ExtraBold"/>
                <a:ea typeface="NanumGothic ExtraBold"/>
              </a:rPr>
              <a:t>연결구과에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</a:rPr>
              <a:t> 따르면</a:t>
            </a: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</a:rPr>
              <a:t>, 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</a:rPr>
              <a:t>한 단어 안에서 글자가 어떤 순서로 </a:t>
            </a:r>
            <a:r>
              <a:rPr lang="ko-KR" altLang="en-US" sz="1800" dirty="0" err="1">
                <a:solidFill>
                  <a:srgbClr val="19264B"/>
                </a:solidFill>
                <a:latin typeface="NanumGothic ExtraBold"/>
                <a:ea typeface="NanumGothic ExtraBold"/>
              </a:rPr>
              <a:t>배되열어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</a:rPr>
              <a:t> 있는지는 중요하지 않고</a:t>
            </a: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</a:rPr>
              <a:t>, 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</a:rPr>
              <a:t>첫 번째와 마지막 글자가 올바른 위치에 있는 것이 </a:t>
            </a:r>
            <a:r>
              <a:rPr lang="ko-KR" altLang="en-US" sz="1800" dirty="0" err="1">
                <a:solidFill>
                  <a:srgbClr val="19264B"/>
                </a:solidFill>
                <a:latin typeface="NanumGothic ExtraBold"/>
                <a:ea typeface="NanumGothic ExtraBold"/>
              </a:rPr>
              <a:t>중하요다고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</a:rPr>
              <a:t> 한다</a:t>
            </a: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</a:rPr>
              <a:t>. 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</a:rPr>
              <a:t>나머지 </a:t>
            </a:r>
            <a:r>
              <a:rPr lang="ko-KR" altLang="en-US" sz="1800" dirty="0" err="1">
                <a:solidFill>
                  <a:srgbClr val="19264B"/>
                </a:solidFill>
                <a:latin typeface="NanumGothic ExtraBold"/>
                <a:ea typeface="NanumGothic ExtraBold"/>
              </a:rPr>
              <a:t>글들자은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</a:rPr>
              <a:t> 완전히 </a:t>
            </a:r>
            <a:r>
              <a:rPr lang="ko-KR" altLang="en-US" sz="1800" dirty="0" err="1">
                <a:solidFill>
                  <a:srgbClr val="19264B"/>
                </a:solidFill>
                <a:latin typeface="NanumGothic ExtraBold"/>
                <a:ea typeface="NanumGothic ExtraBold"/>
              </a:rPr>
              <a:t>엉진망창의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</a:rPr>
              <a:t> 순서로 되어 </a:t>
            </a:r>
            <a:r>
              <a:rPr lang="ko-KR" altLang="en-US" sz="1800" dirty="0" err="1">
                <a:solidFill>
                  <a:srgbClr val="19264B"/>
                </a:solidFill>
                <a:latin typeface="NanumGothic ExtraBold"/>
                <a:ea typeface="NanumGothic ExtraBold"/>
              </a:rPr>
              <a:t>있라을지도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</a:rPr>
              <a:t> 당신은 아무 문제 없이 이것을 읽을 수 있다</a:t>
            </a: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5A3370-77A6-D9A1-A331-CBCEBAC4F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3447892"/>
            <a:ext cx="7267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50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772625" y="2258218"/>
            <a:ext cx="4979400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2500" b="1" dirty="0">
                <a:solidFill>
                  <a:srgbClr val="19264B"/>
                </a:solidFill>
              </a:rPr>
              <a:t>감사합니다</a:t>
            </a:r>
            <a:endParaRPr sz="2500" b="1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766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820125"/>
            <a:ext cx="4287600" cy="2509828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이곳에 만나서 찍은 사진을 넣어주세요.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(비대면일 경우엔 화면 캡쳐 이용)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얼굴이 나오게 찍어주셔야 합니다:D</a:t>
            </a: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91388" y="2429725"/>
            <a:ext cx="22821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solidFill>
                  <a:srgbClr val="19264B"/>
                </a:solidFill>
                <a:latin typeface="NanumGothic ExtraBold"/>
                <a:ea typeface="NanumGothic ExtraBold"/>
              </a:rPr>
              <a:t>곽수민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</a:rPr>
              <a:t> 응용통계학과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</a:rPr>
              <a:t>김민기 경영학부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</a:rPr>
              <a:t>김병준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</a:rPr>
              <a:t>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</a:rPr>
              <a:t>컴퓨터공학부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</a:endParaRPr>
          </a:p>
        </p:txBody>
      </p:sp>
      <p:pic>
        <p:nvPicPr>
          <p:cNvPr id="3" name="그림 2" descr="텍스트, 사람, 실내, 화면이(가) 표시된 사진&#10;&#10;자동 생성된 설명">
            <a:extLst>
              <a:ext uri="{FF2B5EF4-FFF2-40B4-BE49-F238E27FC236}">
                <a16:creationId xmlns:a16="http://schemas.microsoft.com/office/drawing/2014/main" id="{0D42BD36-A668-B2DB-9CAB-E524CA96A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445" y="1869440"/>
            <a:ext cx="4153848" cy="2403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FD84F-7066-AB4E-9C20-E88AC446561C}"/>
              </a:ext>
            </a:extLst>
          </p:cNvPr>
          <p:cNvSpPr txBox="1"/>
          <p:nvPr/>
        </p:nvSpPr>
        <p:spPr>
          <a:xfrm>
            <a:off x="1497106" y="799475"/>
            <a:ext cx="4114800" cy="146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</a:rPr>
              <a:t>15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</a:rPr>
              <a:t>강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</a:rPr>
              <a:t>-Add Knowledge to LM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rgbClr val="3100B5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- </a:t>
            </a:r>
            <a:r>
              <a:rPr lang="en-US" altLang="ko-KR" sz="1600" dirty="0">
                <a:solidFill>
                  <a:srgbClr val="3100B5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Knowledge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100B5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- Techniques to add knowledge to LMs</a:t>
            </a:r>
          </a:p>
          <a:p>
            <a:pPr lvl="0">
              <a:lnSpc>
                <a:spcPct val="115000"/>
              </a:lnSpc>
            </a:pPr>
            <a:r>
              <a:rPr kumimoji="1" lang="en-US" altLang="ko-KR" sz="1600" dirty="0">
                <a:solidFill>
                  <a:srgbClr val="3100B5"/>
                </a:solidFill>
                <a:latin typeface="NanumGothic ExtraBold"/>
                <a:ea typeface="NanumGothic ExtraBold"/>
                <a:sym typeface="NanumGothic ExtraBold"/>
              </a:rPr>
              <a:t> </a:t>
            </a:r>
            <a:endParaRPr kumimoji="1"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1242BB-ABAE-1955-4769-2FF496FD9A38}"/>
              </a:ext>
            </a:extLst>
          </p:cNvPr>
          <p:cNvSpPr txBox="1"/>
          <p:nvPr/>
        </p:nvSpPr>
        <p:spPr>
          <a:xfrm>
            <a:off x="1497106" y="2123336"/>
            <a:ext cx="4700277" cy="787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</a:rPr>
              <a:t>16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</a:rPr>
              <a:t>강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</a:rPr>
              <a:t>-Social &amp; Ethical Considerations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rgbClr val="3100B5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kumimoji="1"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3B157C-41CE-91D2-EB44-139E1439B511}"/>
              </a:ext>
            </a:extLst>
          </p:cNvPr>
          <p:cNvSpPr txBox="1"/>
          <p:nvPr/>
        </p:nvSpPr>
        <p:spPr>
          <a:xfrm>
            <a:off x="1497105" y="3082369"/>
            <a:ext cx="4700277" cy="41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</a:rPr>
              <a:t>17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</a:rPr>
              <a:t>강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</a:rPr>
              <a:t>-Model Analysis</a:t>
            </a:r>
            <a:endParaRPr kumimoji="1"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27AAAC-368E-4245-BA46-205EDB94F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437" y="900247"/>
            <a:ext cx="6388100" cy="71120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233E2D3-F3D3-8D47-8469-0CBB22071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971" y="2322647"/>
            <a:ext cx="3703883" cy="20289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F350F1-A001-8A48-A349-DD2998B31F31}"/>
              </a:ext>
            </a:extLst>
          </p:cNvPr>
          <p:cNvSpPr txBox="1"/>
          <p:nvPr/>
        </p:nvSpPr>
        <p:spPr>
          <a:xfrm>
            <a:off x="5878725" y="2417861"/>
            <a:ext cx="2894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</a:rPr>
              <a:t>총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</a:rPr>
              <a:t>18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</a:rPr>
              <a:t>강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</a:rPr>
              <a:t>-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</a:rPr>
              <a:t> 주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</a:rPr>
              <a:t>2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</a:rPr>
              <a:t>강</a:t>
            </a:r>
          </a:p>
          <a:p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</a:endParaRPr>
          </a:p>
          <a:p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</a:rPr>
              <a:t>4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</a:rPr>
              <a:t>번의 발표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</a:endParaRPr>
          </a:p>
          <a:p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</a:rPr>
              <a:t>각 발표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</a:rPr>
              <a:t>-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</a:rPr>
              <a:t>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</a:rPr>
              <a:t>1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</a:rPr>
              <a:t>인씩 맡아 발표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</a:endParaRPr>
          </a:p>
          <a:p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</a:endParaRPr>
          </a:p>
          <a:p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</a:rPr>
              <a:t>매주 목요일 비대면 스터디</a:t>
            </a:r>
          </a:p>
        </p:txBody>
      </p:sp>
    </p:spTree>
    <p:extLst>
      <p:ext uri="{BB962C8B-B14F-4D97-AF65-F5344CB8AC3E}">
        <p14:creationId xmlns:p14="http://schemas.microsoft.com/office/powerpoint/2010/main" val="58710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Knowledge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0AB5103-9251-2D4E-A58D-CD36B97CF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055550"/>
            <a:ext cx="4318000" cy="571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EB6BEB-D3A2-8B40-B642-03FAA2FB82F9}"/>
              </a:ext>
            </a:extLst>
          </p:cNvPr>
          <p:cNvSpPr txBox="1"/>
          <p:nvPr/>
        </p:nvSpPr>
        <p:spPr>
          <a:xfrm>
            <a:off x="2021944" y="1627050"/>
            <a:ext cx="309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Standard language model</a:t>
            </a:r>
            <a:endParaRPr kumimoji="1" lang="ko-Kore-KR" altLang="en-US" b="1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62473E4-8C90-6F41-B9B1-12A95AC3F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089" y="2298937"/>
            <a:ext cx="3712144" cy="21410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9B8633-6AE2-C945-93CE-65F3D240FFE5}"/>
              </a:ext>
            </a:extLst>
          </p:cNvPr>
          <p:cNvSpPr txBox="1"/>
          <p:nvPr/>
        </p:nvSpPr>
        <p:spPr>
          <a:xfrm>
            <a:off x="5491305" y="3400590"/>
            <a:ext cx="3096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Predictions</a:t>
            </a:r>
            <a:r>
              <a:rPr kumimoji="1" lang="ko-KR" altLang="en-US" b="1" dirty="0"/>
              <a:t>이 </a:t>
            </a:r>
            <a:r>
              <a:rPr kumimoji="1" lang="en-US" altLang="ko-KR" b="1" dirty="0"/>
              <a:t>reasonable</a:t>
            </a:r>
            <a:r>
              <a:rPr kumimoji="1" lang="ko-KR" altLang="en-US" b="1" dirty="0"/>
              <a:t>하다고 해서 꼭 정답인 것은 아니다</a:t>
            </a:r>
            <a:endParaRPr kumimoji="1" lang="ko-Kore-KR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Knowledge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9157049-8FA3-AE4F-BDEF-8E7F1EAC7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082579"/>
            <a:ext cx="6811802" cy="168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1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Knowledge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Traditional Knowledge bases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F3BBA4B-4FA1-7F43-A338-2977B229D717}"/>
              </a:ext>
            </a:extLst>
          </p:cNvPr>
          <p:cNvGrpSpPr/>
          <p:nvPr/>
        </p:nvGrpSpPr>
        <p:grpSpPr>
          <a:xfrm>
            <a:off x="2630078" y="1604520"/>
            <a:ext cx="4594978" cy="1934459"/>
            <a:chOff x="2639505" y="1638300"/>
            <a:chExt cx="4594978" cy="1934459"/>
          </a:xfrm>
        </p:grpSpPr>
        <p:pic>
          <p:nvPicPr>
            <p:cNvPr id="4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5A1CC7FE-887C-8540-A0CB-F658CF8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76783" y="1638300"/>
              <a:ext cx="4457700" cy="18669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0FEFA36-15D9-A442-A593-95F28D02219F}"/>
                </a:ext>
              </a:extLst>
            </p:cNvPr>
            <p:cNvSpPr/>
            <p:nvPr/>
          </p:nvSpPr>
          <p:spPr>
            <a:xfrm>
              <a:off x="2639505" y="3186260"/>
              <a:ext cx="961534" cy="386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19E33A8-5EDC-2044-9A09-761C75C62BA5}"/>
              </a:ext>
            </a:extLst>
          </p:cNvPr>
          <p:cNvSpPr txBox="1"/>
          <p:nvPr/>
        </p:nvSpPr>
        <p:spPr>
          <a:xfrm>
            <a:off x="2516957" y="3662200"/>
            <a:ext cx="5071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(parent entity, relation, tail entity)</a:t>
            </a:r>
          </a:p>
          <a:p>
            <a:r>
              <a:rPr kumimoji="1" lang="en-US" altLang="ko-Kore-KR" b="1" dirty="0">
                <a:highlight>
                  <a:srgbClr val="FFFF00"/>
                </a:highlight>
              </a:rPr>
              <a:t>(“Franklin D. Roosevelt”, “date of birth”, “Jan 30, 1882”)</a:t>
            </a:r>
            <a:endParaRPr kumimoji="1" lang="ko-Kore-KR" altLang="en-US" b="1" dirty="0">
              <a:highlight>
                <a:srgbClr val="FFFF00"/>
              </a:highligh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E208D8-127C-7E48-8BEC-52B0B0FE9F0B}"/>
              </a:ext>
            </a:extLst>
          </p:cNvPr>
          <p:cNvSpPr/>
          <p:nvPr/>
        </p:nvSpPr>
        <p:spPr>
          <a:xfrm>
            <a:off x="2923309" y="1536960"/>
            <a:ext cx="1413164" cy="1866899"/>
          </a:xfrm>
          <a:prstGeom prst="rect">
            <a:avLst/>
          </a:prstGeom>
          <a:solidFill>
            <a:srgbClr val="FFFF00">
              <a:alpha val="435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127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Knowledge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Entity linking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BC86E0C7-FA4C-C04B-AAB6-D3C440557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371" y="1382945"/>
            <a:ext cx="6476935" cy="237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6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Knowledge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Techniques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to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add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knowledge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to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LMs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2C6A9D-3331-D943-83C4-951B21363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646" y="1436212"/>
            <a:ext cx="5453603" cy="31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356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305</Words>
  <Application>Microsoft Office PowerPoint</Application>
  <PresentationFormat>화면 슬라이드 쇼(16:9)</PresentationFormat>
  <Paragraphs>76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곽수민</cp:lastModifiedBy>
  <cp:revision>14</cp:revision>
  <dcterms:modified xsi:type="dcterms:W3CDTF">2022-05-28T11:54:36Z</dcterms:modified>
</cp:coreProperties>
</file>