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83" r:id="rId2"/>
    <p:sldId id="285" r:id="rId3"/>
    <p:sldId id="303" r:id="rId4"/>
    <p:sldId id="286" r:id="rId5"/>
    <p:sldId id="291" r:id="rId6"/>
    <p:sldId id="292" r:id="rId7"/>
    <p:sldId id="293" r:id="rId8"/>
    <p:sldId id="295" r:id="rId9"/>
    <p:sldId id="294" r:id="rId10"/>
    <p:sldId id="296" r:id="rId11"/>
    <p:sldId id="297" r:id="rId12"/>
    <p:sldId id="298" r:id="rId13"/>
    <p:sldId id="299" r:id="rId14"/>
    <p:sldId id="300" r:id="rId15"/>
    <p:sldId id="304" r:id="rId16"/>
    <p:sldId id="305" r:id="rId17"/>
    <p:sldId id="306" r:id="rId18"/>
  </p:sldIdLst>
  <p:sldSz cx="9144000" cy="5143500" type="screen16x9"/>
  <p:notesSz cx="6858000" cy="9144000"/>
  <p:embeddedFontLst>
    <p:embeddedFont>
      <p:font typeface="NanumGothic ExtraBold" panose="020B0600000101010101" charset="-127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유상준" initials="유" lastIdx="2" clrIdx="0">
    <p:extLst>
      <p:ext uri="{19B8F6BF-5375-455C-9EA6-DF929625EA0E}">
        <p15:presenceInfo xmlns:p15="http://schemas.microsoft.com/office/powerpoint/2012/main" userId="S::ysjun5656@cau.ac.kr::a4093f8d-1b7f-4b9f-8635-eef48648ad4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75D913-8590-47B5-9AFC-F93EB27FEE70}">
  <a:tblStyle styleId="{0775D913-8590-47B5-9AFC-F93EB27FEE7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26"/>
  </p:normalViewPr>
  <p:slideViewPr>
    <p:cSldViewPr snapToGrid="0">
      <p:cViewPr varScale="1">
        <p:scale>
          <a:sx n="142" d="100"/>
          <a:sy n="142" d="100"/>
        </p:scale>
        <p:origin x="480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5-02T17:14:41.706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1188fdc5a76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1188fdc5a76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188fdc5a76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1188fdc5a76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02848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188fdc5a76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1188fdc5a76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01725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188fdc5a76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1188fdc5a76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11253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188fdc5a76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1188fdc5a76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32841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188fdc5a76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1188fdc5a76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31870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188fdc5a76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1188fdc5a76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16029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188fdc5a76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1188fdc5a76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52475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188fdc5a76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1188fdc5a76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37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1188fdc5a76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1188fdc5a76_0_3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1188fdc5a76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1188fdc5a76_0_3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0303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188fdc5a76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1188fdc5a76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188fdc5a76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1188fdc5a76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8251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188fdc5a76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1188fdc5a76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50569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188fdc5a76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1188fdc5a76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61183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188fdc5a76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1188fdc5a76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59636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188fdc5a76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1188fdc5a76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0123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빈 화면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docs.sangyunlee.com/deep-learning/cs231n-1/cs231n-lecture7-13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m.blog.naver.com/wpxkxmfpdls/221852520447" TargetMode="External"/><Relationship Id="rId5" Type="http://schemas.openxmlformats.org/officeDocument/2006/relationships/hyperlink" Target="https://bookandmed.tistory.com/56?category=1155428" TargetMode="External"/><Relationship Id="rId4" Type="http://schemas.openxmlformats.org/officeDocument/2006/relationships/hyperlink" Target="https://www.youtube.com/watch?v=wEoyxE0GP2M&amp;t=691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0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40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rgbClr val="19264B"/>
                </a:solidFill>
              </a:rPr>
              <a:t>CS231n </a:t>
            </a:r>
            <a:r>
              <a:rPr lang="ko-KR" altLang="en-US" sz="2500" b="1" dirty="0">
                <a:solidFill>
                  <a:srgbClr val="19264B"/>
                </a:solidFill>
              </a:rPr>
              <a:t>스터디</a:t>
            </a:r>
            <a:endParaRPr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2022.0</a:t>
            </a:r>
            <a:r>
              <a:rPr lang="en-US" altLang="ko" dirty="0">
                <a:solidFill>
                  <a:srgbClr val="19264B"/>
                </a:solidFill>
              </a:rPr>
              <a:t>5.10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 </a:t>
            </a:r>
            <a:r>
              <a:rPr lang="ko-KR" altLang="en-US" sz="1100" dirty="0">
                <a:solidFill>
                  <a:srgbClr val="19264B"/>
                </a:solidFill>
              </a:rPr>
              <a:t>유상준</a:t>
            </a:r>
            <a:endParaRPr sz="1100" dirty="0">
              <a:solidFill>
                <a:srgbClr val="19264B"/>
              </a:solidFill>
            </a:endParaRPr>
          </a:p>
        </p:txBody>
      </p:sp>
      <p:cxnSp>
        <p:nvCxnSpPr>
          <p:cNvPr id="546" name="Google Shape;546;p40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47" name="Google Shape;54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71" name="Google Shape;571;p4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2" name="Google Shape;57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p43"/>
          <p:cNvSpPr txBox="1"/>
          <p:nvPr/>
        </p:nvSpPr>
        <p:spPr>
          <a:xfrm>
            <a:off x="1408974" y="306875"/>
            <a:ext cx="7809454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Hyperparameter Optimization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5D49EBB-C976-419C-BA31-DD4A1036D1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257" y="2193479"/>
            <a:ext cx="3628172" cy="2549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CC49E2AA-2596-4B56-831C-08FF1B8FB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974" y="2193479"/>
            <a:ext cx="3714632" cy="2549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C3E9B7C-6394-4068-B30E-86ACE0E237C5}"/>
              </a:ext>
            </a:extLst>
          </p:cNvPr>
          <p:cNvSpPr txBox="1"/>
          <p:nvPr/>
        </p:nvSpPr>
        <p:spPr>
          <a:xfrm>
            <a:off x="1447672" y="934707"/>
            <a:ext cx="386602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/>
              <a:t>Cross validation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Random Search vs Grid Search</a:t>
            </a:r>
          </a:p>
          <a:p>
            <a:endParaRPr lang="en-US" altLang="ko-K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18012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71" name="Google Shape;571;p4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2" name="Google Shape;57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p43"/>
          <p:cNvSpPr txBox="1"/>
          <p:nvPr/>
        </p:nvSpPr>
        <p:spPr>
          <a:xfrm>
            <a:off x="1408974" y="306875"/>
            <a:ext cx="7809454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Problem &amp; Solution in SGD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3450998-4591-4DF6-BE54-10EFB053B0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16" b="23992"/>
          <a:stretch/>
        </p:blipFill>
        <p:spPr bwMode="auto">
          <a:xfrm>
            <a:off x="1181088" y="1240423"/>
            <a:ext cx="4371056" cy="1048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37D066F8-BC62-40E3-BE40-3E378B328E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43" b="10695"/>
          <a:stretch/>
        </p:blipFill>
        <p:spPr bwMode="auto">
          <a:xfrm>
            <a:off x="1181088" y="2684262"/>
            <a:ext cx="4371056" cy="1796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CA4B3292-0690-4D57-9940-C4B26FA7CDD2}"/>
              </a:ext>
            </a:extLst>
          </p:cNvPr>
          <p:cNvSpPr/>
          <p:nvPr/>
        </p:nvSpPr>
        <p:spPr>
          <a:xfrm>
            <a:off x="6229287" y="1125200"/>
            <a:ext cx="2040943" cy="2893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ko-KR" sz="1300" dirty="0"/>
          </a:p>
          <a:p>
            <a:endParaRPr lang="en-US" altLang="ko-KR" sz="1300" dirty="0"/>
          </a:p>
          <a:p>
            <a:r>
              <a:rPr lang="en-US" altLang="ko-KR" sz="1300" dirty="0"/>
              <a:t>1.     Using Momentum</a:t>
            </a:r>
          </a:p>
          <a:p>
            <a:endParaRPr lang="en-US" altLang="ko-KR" sz="1300" dirty="0"/>
          </a:p>
          <a:p>
            <a:r>
              <a:rPr lang="en-US" altLang="ko-KR" sz="1300" dirty="0"/>
              <a:t>  ex) SGD + momentum,</a:t>
            </a:r>
          </a:p>
          <a:p>
            <a:r>
              <a:rPr lang="en-US" altLang="ko-KR" sz="1300" dirty="0"/>
              <a:t>        </a:t>
            </a:r>
            <a:r>
              <a:rPr lang="en-US" altLang="ko-KR" sz="1300" dirty="0" err="1"/>
              <a:t>Nesterov</a:t>
            </a:r>
            <a:endParaRPr lang="en-US" altLang="ko-KR" sz="1300" dirty="0"/>
          </a:p>
          <a:p>
            <a:pPr marL="342900" indent="-342900">
              <a:buAutoNum type="arabicPeriod"/>
            </a:pPr>
            <a:endParaRPr lang="en-US" altLang="ko-KR" sz="1300" dirty="0"/>
          </a:p>
          <a:p>
            <a:endParaRPr lang="en-US" altLang="ko-KR" sz="1300" dirty="0"/>
          </a:p>
          <a:p>
            <a:r>
              <a:rPr lang="en-US" altLang="ko-KR" sz="1300" dirty="0"/>
              <a:t>2.     Adaptive learning</a:t>
            </a:r>
          </a:p>
          <a:p>
            <a:endParaRPr lang="en-US" altLang="ko-KR" sz="1300" dirty="0"/>
          </a:p>
          <a:p>
            <a:r>
              <a:rPr lang="en-US" altLang="ko-KR" sz="1300" dirty="0"/>
              <a:t>  ex) </a:t>
            </a:r>
            <a:r>
              <a:rPr lang="en-US" altLang="ko-KR" sz="1300" dirty="0" err="1"/>
              <a:t>AdaGrad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RMSProp</a:t>
            </a:r>
            <a:endParaRPr lang="en-US" altLang="ko-KR" sz="1300" dirty="0"/>
          </a:p>
          <a:p>
            <a:endParaRPr lang="en-US" altLang="ko-KR" sz="1300" dirty="0"/>
          </a:p>
          <a:p>
            <a:endParaRPr lang="en-US" altLang="ko-KR" sz="1300" dirty="0"/>
          </a:p>
          <a:p>
            <a:pPr marL="342900" indent="-342900">
              <a:buAutoNum type="arabicPeriod" startAt="3"/>
            </a:pPr>
            <a:r>
              <a:rPr lang="en-US" altLang="ko-KR" sz="1300" dirty="0">
                <a:solidFill>
                  <a:srgbClr val="FF0000"/>
                </a:solidFill>
              </a:rPr>
              <a:t>Using both!:  Adam!</a:t>
            </a:r>
          </a:p>
        </p:txBody>
      </p:sp>
    </p:spTree>
    <p:extLst>
      <p:ext uri="{BB962C8B-B14F-4D97-AF65-F5344CB8AC3E}">
        <p14:creationId xmlns:p14="http://schemas.microsoft.com/office/powerpoint/2010/main" val="3741170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71" name="Google Shape;571;p4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2" name="Google Shape;57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545CCDD-8BBB-43BC-8618-51B87A3754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7751" y="746415"/>
            <a:ext cx="6483721" cy="3650670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127A9932-8428-4AB5-8B3B-0570885513F4}"/>
              </a:ext>
            </a:extLst>
          </p:cNvPr>
          <p:cNvSpPr/>
          <p:nvPr/>
        </p:nvSpPr>
        <p:spPr>
          <a:xfrm>
            <a:off x="4087906" y="3072653"/>
            <a:ext cx="1405218" cy="6521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373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71" name="Google Shape;571;p4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2" name="Google Shape;57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37244E8-D8DE-4837-845B-B3FF6DD28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6351" y="175726"/>
            <a:ext cx="4139161" cy="222531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ED11208-C943-4C8D-AF64-BB2FE18FF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351" y="2742457"/>
            <a:ext cx="4372935" cy="2353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727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71" name="Google Shape;571;p4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2" name="Google Shape;57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573;p43">
            <a:extLst>
              <a:ext uri="{FF2B5EF4-FFF2-40B4-BE49-F238E27FC236}">
                <a16:creationId xmlns:a16="http://schemas.microsoft.com/office/drawing/2014/main" id="{70E79A24-3FDB-48C2-BECC-60A6F90BB23D}"/>
              </a:ext>
            </a:extLst>
          </p:cNvPr>
          <p:cNvSpPr txBox="1"/>
          <p:nvPr/>
        </p:nvSpPr>
        <p:spPr>
          <a:xfrm>
            <a:off x="1408974" y="306875"/>
            <a:ext cx="7809454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Beyond Training Error, solving overfit problem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2575B3-9463-41DB-940D-AF06AFFEA74A}"/>
              </a:ext>
            </a:extLst>
          </p:cNvPr>
          <p:cNvSpPr txBox="1"/>
          <p:nvPr/>
        </p:nvSpPr>
        <p:spPr>
          <a:xfrm>
            <a:off x="1432112" y="1019577"/>
            <a:ext cx="690506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Model Ensembles </a:t>
            </a:r>
            <a:r>
              <a:rPr lang="ko-KR" altLang="en-US" dirty="0"/>
              <a:t> </a:t>
            </a:r>
            <a:r>
              <a:rPr lang="en-US" altLang="ko-KR" dirty="0"/>
              <a:t>=&gt; 2%...</a:t>
            </a:r>
            <a:endParaRPr lang="en-US" altLang="ko-KR" dirty="0">
              <a:effectLst/>
            </a:endParaRPr>
          </a:p>
          <a:p>
            <a:endParaRPr lang="en-US" altLang="ko-KR" dirty="0"/>
          </a:p>
          <a:p>
            <a:r>
              <a:rPr lang="en-US" altLang="ko-KR" dirty="0"/>
              <a:t>2.    </a:t>
            </a:r>
            <a:r>
              <a:rPr lang="en-US" altLang="ko-KR" dirty="0">
                <a:solidFill>
                  <a:srgbClr val="FF0000"/>
                </a:solidFill>
              </a:rPr>
              <a:t>Regularization : Dropout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95E646E-C453-4196-A461-2B00AA289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051" y="1808214"/>
            <a:ext cx="5510761" cy="3154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4370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71" name="Google Shape;571;p4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2" name="Google Shape;57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4B0FB613-7375-465A-9D8A-B91FE401C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963" y="442912"/>
            <a:ext cx="7620000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3583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71" name="Google Shape;571;p4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2" name="Google Shape;57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D55E8472-AC0A-4D2A-B18D-930B155EB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751" y="534241"/>
            <a:ext cx="7620000" cy="427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963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71" name="Google Shape;571;p4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2" name="Google Shape;57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6DD3C7CD-5FB6-4678-80DA-9A0A9B57C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963" y="503424"/>
            <a:ext cx="7620000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2412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42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63" name="Google Shape;563;p42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64" name="Google Shape;56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p42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>
                <a:solidFill>
                  <a:srgbClr val="19264B"/>
                </a:solidFill>
                <a:latin typeface="+mj-lt"/>
                <a:ea typeface="NanumGothic ExtraBold"/>
                <a:cs typeface="NanumGothic ExtraBold"/>
                <a:sym typeface="NanumGothic ExtraBold"/>
              </a:rPr>
              <a:t>목차</a:t>
            </a:r>
            <a:endParaRPr sz="2000" dirty="0">
              <a:solidFill>
                <a:srgbClr val="19264B"/>
              </a:solidFill>
              <a:latin typeface="+mj-lt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54B281-81E8-F748-AF5F-841A84447331}"/>
              </a:ext>
            </a:extLst>
          </p:cNvPr>
          <p:cNvSpPr txBox="1"/>
          <p:nvPr/>
        </p:nvSpPr>
        <p:spPr>
          <a:xfrm>
            <a:off x="1599305" y="959857"/>
            <a:ext cx="3119765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스터디 진행 상황</a:t>
            </a:r>
            <a:endParaRPr kumimoji="1" lang="en-US" altLang="ko-KR" sz="1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6~8</a:t>
            </a:r>
            <a:r>
              <a:rPr kumimoji="1"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강 스터디 내용 공유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42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63" name="Google Shape;563;p42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64" name="Google Shape;56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54B281-81E8-F748-AF5F-841A84447331}"/>
              </a:ext>
            </a:extLst>
          </p:cNvPr>
          <p:cNvSpPr txBox="1"/>
          <p:nvPr/>
        </p:nvSpPr>
        <p:spPr>
          <a:xfrm>
            <a:off x="1304995" y="946410"/>
            <a:ext cx="7839005" cy="3362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참고자료 </a:t>
            </a:r>
            <a:r>
              <a:rPr kumimoji="1"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</a:t>
            </a:r>
            <a:r>
              <a:rPr kumimoji="1"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  <a:hlinkClick r:id="rId4"/>
              </a:rPr>
              <a:t>https://www.youtube.com/watch?v=wEoyxE0GP2M&amp;t=691s</a:t>
            </a:r>
            <a:endParaRPr kumimoji="1" lang="en-US" altLang="ko-KR" sz="1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kumimoji="1"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  <a:hlinkClick r:id="rId5"/>
              </a:rPr>
              <a:t>https://bookandmed.tistory.com/56?category=1155428</a:t>
            </a:r>
            <a:endParaRPr kumimoji="1" lang="en-US" altLang="ko-KR" sz="1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endParaRPr kumimoji="1" lang="en-US" altLang="ko-KR" sz="1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  <a:hlinkClick r:id="rId6"/>
              </a:rPr>
              <a:t>https://m.blog.naver.com/wpxkxmfpdls/221852520447</a:t>
            </a:r>
            <a:endParaRPr kumimoji="1" lang="en-US" altLang="ko-KR" sz="1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endParaRPr kumimoji="1" lang="en-US" altLang="ko-KR" sz="1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  <a:hlinkClick r:id="rId7"/>
              </a:rPr>
              <a:t>https://docs.sangyunlee.com/deep-learning/cs231n-1/cs231n-lecture7-13</a:t>
            </a:r>
            <a:endParaRPr kumimoji="1" lang="en-US" altLang="ko-KR" sz="1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endParaRPr kumimoji="1" lang="ko-KR" altLang="en-US" sz="1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1139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71" name="Google Shape;571;p4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2" name="Google Shape;57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p43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.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스터디 진행 상황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AE8C7A-E030-1549-8B86-CA128F672610}"/>
              </a:ext>
            </a:extLst>
          </p:cNvPr>
          <p:cNvSpPr txBox="1"/>
          <p:nvPr/>
        </p:nvSpPr>
        <p:spPr>
          <a:xfrm>
            <a:off x="2002809" y="1055550"/>
            <a:ext cx="329930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매주 금요일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 12:30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릿잇에서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.. or zoom</a:t>
            </a:r>
          </a:p>
          <a:p>
            <a:endParaRPr kumimoji="1" lang="en-US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4</a:t>
            </a:r>
            <a:r>
              <a:rPr kumimoji="1" lang="ko-KR" altLang="en-US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회차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2022.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4.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–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6,7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강 스터디</a:t>
            </a:r>
            <a:endParaRPr kumimoji="1" lang="en-US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5</a:t>
            </a:r>
            <a:r>
              <a:rPr kumimoji="1" lang="ko-KR" altLang="en-US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회차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2022.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4.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29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–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8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강 스터디</a:t>
            </a:r>
            <a:endParaRPr kumimoji="1" lang="en-US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9" name="Google Shape;573;p43">
            <a:extLst>
              <a:ext uri="{FF2B5EF4-FFF2-40B4-BE49-F238E27FC236}">
                <a16:creationId xmlns:a16="http://schemas.microsoft.com/office/drawing/2014/main" id="{627A5442-43B7-4065-807F-23151DA07682}"/>
              </a:ext>
            </a:extLst>
          </p:cNvPr>
          <p:cNvSpPr txBox="1"/>
          <p:nvPr/>
        </p:nvSpPr>
        <p:spPr>
          <a:xfrm>
            <a:off x="2002809" y="3044820"/>
            <a:ext cx="4979400" cy="1246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Lecture 6 : Training Neural Networks I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Lecture 7 : Training Neural Networks II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Lecture 8 : Deep Learning Software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71" name="Google Shape;571;p4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2" name="Google Shape;57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2B29851-B1C2-4F79-9320-AC94E7CEE7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7499" b="1238"/>
          <a:stretch/>
        </p:blipFill>
        <p:spPr>
          <a:xfrm>
            <a:off x="1353963" y="1354218"/>
            <a:ext cx="4497816" cy="26778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C31C7A-4B7C-4C03-9BCA-2FEAAA062D85}"/>
              </a:ext>
            </a:extLst>
          </p:cNvPr>
          <p:cNvSpPr txBox="1"/>
          <p:nvPr/>
        </p:nvSpPr>
        <p:spPr>
          <a:xfrm>
            <a:off x="6233181" y="1292568"/>
            <a:ext cx="2395207" cy="21162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800" dirty="0" err="1">
                <a:solidFill>
                  <a:srgbClr val="00B05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Lec</a:t>
            </a:r>
            <a:r>
              <a:rPr kumimoji="1" lang="en-US" altLang="ko-KR" sz="1800" dirty="0">
                <a:solidFill>
                  <a:srgbClr val="00B05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3 - FC</a:t>
            </a:r>
          </a:p>
          <a:p>
            <a:pPr>
              <a:lnSpc>
                <a:spcPct val="150000"/>
              </a:lnSpc>
            </a:pPr>
            <a:r>
              <a:rPr kumimoji="1" lang="en-US" altLang="ko-KR" sz="18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Lec</a:t>
            </a:r>
            <a:r>
              <a:rPr kumimoji="1"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5 – CONV, </a:t>
            </a:r>
            <a:r>
              <a:rPr kumimoji="1" lang="en-US" altLang="ko-KR" sz="1800" dirty="0">
                <a:solidFill>
                  <a:srgbClr val="FF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POOL</a:t>
            </a:r>
          </a:p>
          <a:p>
            <a:pPr>
              <a:lnSpc>
                <a:spcPct val="150000"/>
              </a:lnSpc>
            </a:pPr>
            <a:endParaRPr kumimoji="1" lang="en-US" altLang="ko-KR" sz="1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8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In </a:t>
            </a:r>
            <a:r>
              <a:rPr kumimoji="1" lang="en-US" altLang="ko-KR" sz="1800" dirty="0" err="1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Lec</a:t>
            </a:r>
            <a:r>
              <a:rPr kumimoji="1" lang="en-US" altLang="ko-KR" sz="18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6 – </a:t>
            </a:r>
            <a:r>
              <a:rPr kumimoji="1" lang="en-US" altLang="ko-KR" sz="1800" dirty="0">
                <a:solidFill>
                  <a:schemeClr val="tx1"/>
                </a:solidFill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RELU!</a:t>
            </a:r>
          </a:p>
          <a:p>
            <a:pPr>
              <a:lnSpc>
                <a:spcPct val="150000"/>
              </a:lnSpc>
            </a:pPr>
            <a:endParaRPr kumimoji="1" lang="en-US" altLang="ko-KR" sz="1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066818-15B7-4DCF-8119-AB2084318754}"/>
              </a:ext>
            </a:extLst>
          </p:cNvPr>
          <p:cNvSpPr txBox="1"/>
          <p:nvPr/>
        </p:nvSpPr>
        <p:spPr>
          <a:xfrm>
            <a:off x="1353963" y="404537"/>
            <a:ext cx="7187185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What we learned about CNN..</a:t>
            </a:r>
          </a:p>
        </p:txBody>
      </p:sp>
    </p:spTree>
    <p:extLst>
      <p:ext uri="{BB962C8B-B14F-4D97-AF65-F5344CB8AC3E}">
        <p14:creationId xmlns:p14="http://schemas.microsoft.com/office/powerpoint/2010/main" val="572483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71" name="Google Shape;571;p4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2" name="Google Shape;57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p43"/>
          <p:cNvSpPr txBox="1"/>
          <p:nvPr/>
        </p:nvSpPr>
        <p:spPr>
          <a:xfrm>
            <a:off x="1617403" y="259811"/>
            <a:ext cx="7809454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>
              <a:lnSpc>
                <a:spcPct val="115000"/>
              </a:lnSpc>
              <a:buFontTx/>
              <a:buChar char="-"/>
            </a:pP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Activation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Functions</a:t>
            </a:r>
            <a:endParaRPr kumimoji="1" lang="en-US" altLang="ko-KR" sz="2000" dirty="0">
              <a:solidFill>
                <a:srgbClr val="19264B"/>
              </a:solidFill>
              <a:latin typeface="NanumGothic ExtraBold"/>
              <a:ea typeface="NanumGothic ExtraBold"/>
              <a:sym typeface="NanumGothic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2B290D7-DA13-40A0-86E5-09002E45A2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3963" y="1055550"/>
            <a:ext cx="4874957" cy="34232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0B2EF0-3F91-4AE9-AEF8-A2C158388F58}"/>
              </a:ext>
            </a:extLst>
          </p:cNvPr>
          <p:cNvSpPr txBox="1"/>
          <p:nvPr/>
        </p:nvSpPr>
        <p:spPr>
          <a:xfrm>
            <a:off x="6228920" y="1388626"/>
            <a:ext cx="2979506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dirty="0">
              <a:effectLst/>
            </a:endParaRPr>
          </a:p>
          <a:p>
            <a:pPr>
              <a:buFont typeface="+mj-lt"/>
              <a:buAutoNum type="arabicPeriod"/>
            </a:pPr>
            <a:r>
              <a:rPr lang="en-US" altLang="ko-KR" dirty="0">
                <a:effectLst/>
              </a:rPr>
              <a:t>  </a:t>
            </a:r>
            <a:r>
              <a:rPr lang="en-US" altLang="ko-KR" dirty="0">
                <a:solidFill>
                  <a:srgbClr val="FF0000"/>
                </a:solidFill>
                <a:effectLst/>
              </a:rPr>
              <a:t>Saturated (vanishing Gradient)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en-US" altLang="ko-KR" dirty="0"/>
              <a:t>  Zero – centered</a:t>
            </a:r>
          </a:p>
          <a:p>
            <a:pPr>
              <a:buFont typeface="+mj-lt"/>
              <a:buAutoNum type="arabicPeriod"/>
            </a:pPr>
            <a:endParaRPr lang="en-US" altLang="ko-KR" dirty="0">
              <a:effectLst/>
            </a:endParaRPr>
          </a:p>
          <a:p>
            <a:pPr>
              <a:buFont typeface="+mj-lt"/>
              <a:buAutoNum type="arabicPeriod"/>
            </a:pPr>
            <a:r>
              <a:rPr lang="en-US" altLang="ko-KR" dirty="0"/>
              <a:t>Cost – parameter, exp()</a:t>
            </a:r>
            <a:endParaRPr lang="en-US" altLang="ko-KR" dirty="0">
              <a:effectLst/>
            </a:endParaRPr>
          </a:p>
          <a:p>
            <a:endParaRPr lang="en-US" altLang="ko-KR" dirty="0">
              <a:effectLst/>
            </a:endParaRPr>
          </a:p>
          <a:p>
            <a:endParaRPr lang="en-US" altLang="ko-KR" dirty="0"/>
          </a:p>
          <a:p>
            <a:endParaRPr lang="en-US" altLang="ko-KR" dirty="0">
              <a:effectLst/>
            </a:endParaRPr>
          </a:p>
          <a:p>
            <a:endParaRPr lang="en-US" altLang="ko-KR" dirty="0"/>
          </a:p>
          <a:p>
            <a:endParaRPr lang="en-US" altLang="ko-KR" dirty="0">
              <a:effectLst/>
            </a:endParaRPr>
          </a:p>
          <a:p>
            <a:endParaRPr lang="en-US" altLang="ko-KR" dirty="0"/>
          </a:p>
          <a:p>
            <a:endParaRPr lang="en-US" altLang="ko-KR" dirty="0">
              <a:effectLst/>
            </a:endParaRPr>
          </a:p>
          <a:p>
            <a:r>
              <a:rPr lang="en-US" altLang="ko-KR" dirty="0"/>
              <a:t>Result : Using </a:t>
            </a:r>
            <a:r>
              <a:rPr lang="en-US" altLang="ko-KR" dirty="0" err="1"/>
              <a:t>ReLU</a:t>
            </a:r>
            <a:r>
              <a:rPr lang="en-US" altLang="ko-KR" dirty="0"/>
              <a:t>, </a:t>
            </a:r>
            <a:r>
              <a:rPr lang="en-US" altLang="ko-KR" dirty="0" err="1"/>
              <a:t>Maxout</a:t>
            </a:r>
            <a:r>
              <a:rPr lang="en-US" altLang="ko-KR" dirty="0"/>
              <a:t>, ELU</a:t>
            </a:r>
          </a:p>
          <a:p>
            <a:endParaRPr lang="en-US" altLang="ko-KR" dirty="0">
              <a:effectLst/>
            </a:endParaRPr>
          </a:p>
          <a:p>
            <a:endParaRPr lang="en-US" altLang="ko-KR" dirty="0"/>
          </a:p>
          <a:p>
            <a:endParaRPr lang="ko-KR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66020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71" name="Google Shape;571;p4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2" name="Google Shape;57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49BD873-945D-41D8-9D4E-225A2A3821F7}"/>
              </a:ext>
            </a:extLst>
          </p:cNvPr>
          <p:cNvSpPr txBox="1"/>
          <p:nvPr/>
        </p:nvSpPr>
        <p:spPr>
          <a:xfrm>
            <a:off x="2010335" y="361025"/>
            <a:ext cx="457200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Learning Process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D9E0F9-3447-472E-BF5A-25DD7B62F85F}"/>
              </a:ext>
            </a:extLst>
          </p:cNvPr>
          <p:cNvSpPr txBox="1"/>
          <p:nvPr/>
        </p:nvSpPr>
        <p:spPr>
          <a:xfrm>
            <a:off x="1432112" y="1019577"/>
            <a:ext cx="690506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dirty="0">
              <a:effectLst/>
            </a:endParaRPr>
          </a:p>
          <a:p>
            <a:pPr>
              <a:buFont typeface="+mj-lt"/>
              <a:buAutoNum type="arabicPeriod"/>
            </a:pPr>
            <a:r>
              <a:rPr lang="en-US" altLang="ko-KR" dirty="0">
                <a:effectLst/>
              </a:rPr>
              <a:t> Data preprocessing – In CV, </a:t>
            </a:r>
            <a:r>
              <a:rPr lang="en-US" altLang="ko-KR" dirty="0">
                <a:solidFill>
                  <a:srgbClr val="FF0000"/>
                </a:solidFill>
                <a:effectLst/>
              </a:rPr>
              <a:t>Zero – Centered matter! </a:t>
            </a:r>
          </a:p>
          <a:p>
            <a:pPr>
              <a:buFont typeface="+mj-lt"/>
              <a:buAutoNum type="arabicPeriod"/>
            </a:pPr>
            <a:endParaRPr lang="ko-KR" altLang="en-US" dirty="0">
              <a:effectLst/>
            </a:endParaRPr>
          </a:p>
          <a:p>
            <a:pPr>
              <a:buFont typeface="+mj-lt"/>
              <a:buAutoNum type="arabicPeriod"/>
            </a:pPr>
            <a:r>
              <a:rPr lang="en-US" altLang="ko-KR" dirty="0">
                <a:effectLst/>
              </a:rPr>
              <a:t> Choose the architecture </a:t>
            </a:r>
          </a:p>
          <a:p>
            <a:pPr>
              <a:buFont typeface="+mj-lt"/>
              <a:buAutoNum type="arabicPeriod"/>
            </a:pPr>
            <a:endParaRPr lang="ko-KR" altLang="en-US" dirty="0">
              <a:effectLst/>
            </a:endParaRPr>
          </a:p>
          <a:p>
            <a:pPr>
              <a:buFont typeface="+mj-lt"/>
              <a:buAutoNum type="arabicPeriod"/>
            </a:pPr>
            <a:r>
              <a:rPr lang="en-US" altLang="ko-KR" dirty="0">
                <a:effectLst/>
              </a:rPr>
              <a:t> Check loss is reasonable – In no regularization, Loss ~2.3 (babysitting)</a:t>
            </a:r>
          </a:p>
          <a:p>
            <a:pPr>
              <a:buFont typeface="+mj-lt"/>
              <a:buAutoNum type="arabicPeriod"/>
            </a:pPr>
            <a:endParaRPr lang="ko-KR" altLang="en-US" dirty="0">
              <a:effectLst/>
            </a:endParaRPr>
          </a:p>
          <a:p>
            <a:pPr>
              <a:buFont typeface="+mj-lt"/>
              <a:buAutoNum type="arabicPeriod"/>
            </a:pPr>
            <a:r>
              <a:rPr lang="en-US" altLang="ko-KR" dirty="0">
                <a:effectLst/>
              </a:rPr>
              <a:t> training</a:t>
            </a:r>
            <a:endParaRPr lang="en-US" altLang="ko-KR" dirty="0"/>
          </a:p>
          <a:p>
            <a:pPr>
              <a:buFont typeface="+mj-lt"/>
              <a:buAutoNum type="arabicPeriod"/>
            </a:pPr>
            <a:endParaRPr lang="ko-KR" altLang="en-US" dirty="0">
              <a:effectLst/>
            </a:endParaRPr>
          </a:p>
          <a:p>
            <a:pPr>
              <a:buFont typeface="+mj-lt"/>
              <a:buAutoNum type="arabicPeriod"/>
            </a:pPr>
            <a:r>
              <a:rPr lang="en-US" altLang="ko-KR" dirty="0"/>
              <a:t> </a:t>
            </a:r>
            <a:r>
              <a:rPr lang="en-US" altLang="ko-KR" dirty="0">
                <a:effectLst/>
              </a:rPr>
              <a:t>training with regularization and learning rate – Consider Hyperparameter + </a:t>
            </a:r>
            <a:r>
              <a:rPr lang="en-US" altLang="ko-KR" dirty="0" err="1">
                <a:effectLst/>
              </a:rPr>
              <a:t>Lec</a:t>
            </a:r>
            <a:r>
              <a:rPr lang="en-US" altLang="ko-KR" dirty="0">
                <a:effectLst/>
              </a:rPr>
              <a:t> 7 </a:t>
            </a:r>
            <a:endParaRPr lang="ko-KR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39151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71" name="Google Shape;571;p4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2" name="Google Shape;57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72B67021-ABC8-4012-ADFB-A4D22B126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606" y="111390"/>
            <a:ext cx="4071583" cy="2264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DFEF56D2-BB8E-4153-8A0A-38F4843EA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241" y="2627889"/>
            <a:ext cx="4099218" cy="2264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6F3BED-E980-4B26-BA84-0005C25DA586}"/>
              </a:ext>
            </a:extLst>
          </p:cNvPr>
          <p:cNvSpPr txBox="1"/>
          <p:nvPr/>
        </p:nvSpPr>
        <p:spPr>
          <a:xfrm>
            <a:off x="5406459" y="1986974"/>
            <a:ext cx="386602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Make Gaussian distribution =&gt; Ctrl saturation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Consider Convolution’s character</a:t>
            </a:r>
          </a:p>
          <a:p>
            <a:endParaRPr lang="en-US" altLang="ko-K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58755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71" name="Google Shape;571;p4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2" name="Google Shape;57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396B7F1-0D76-4480-A7E3-209F3F9E0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088" y="0"/>
            <a:ext cx="4287370" cy="2411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8F29D01-0671-44AD-A58C-6A6D76510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088" y="2642249"/>
            <a:ext cx="4345653" cy="2438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F03912A-C9AC-4EFA-964E-DC1D672EBBFF}"/>
              </a:ext>
            </a:extLst>
          </p:cNvPr>
          <p:cNvSpPr txBox="1"/>
          <p:nvPr/>
        </p:nvSpPr>
        <p:spPr>
          <a:xfrm>
            <a:off x="5641783" y="894366"/>
            <a:ext cx="3866029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tx1"/>
                </a:solidFill>
              </a:rPr>
              <a:t>How to determine Weight?</a:t>
            </a:r>
          </a:p>
          <a:p>
            <a:pPr marL="342900" indent="-342900">
              <a:buAutoNum type="arabicPeriod"/>
            </a:pPr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1</a:t>
            </a:r>
            <a:r>
              <a:rPr lang="en-US" altLang="ko-KR" sz="1400" baseline="30000" dirty="0">
                <a:solidFill>
                  <a:schemeClr val="tx1"/>
                </a:solidFill>
              </a:rPr>
              <a:t>st</a:t>
            </a:r>
            <a:r>
              <a:rPr lang="en-US" altLang="ko-KR" sz="1400" dirty="0">
                <a:solidFill>
                  <a:schemeClr val="tx1"/>
                </a:solidFill>
              </a:rPr>
              <a:t>.  W= 0.01 * </a:t>
            </a:r>
            <a:r>
              <a:rPr lang="en-US" altLang="ko-KR" sz="1400" dirty="0" err="1">
                <a:solidFill>
                  <a:schemeClr val="tx1"/>
                </a:solidFill>
              </a:rPr>
              <a:t>np.random.rand</a:t>
            </a:r>
            <a:r>
              <a:rPr lang="en-US" altLang="ko-KR" sz="1400" dirty="0">
                <a:solidFill>
                  <a:schemeClr val="tx1"/>
                </a:solidFill>
              </a:rPr>
              <a:t>(D,H)</a:t>
            </a:r>
          </a:p>
          <a:p>
            <a:pPr marL="342900" indent="-342900">
              <a:buAutoNum type="arabicPeriod"/>
            </a:pPr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Not too big, not too small weight.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Various ways – Xavier initialization..</a:t>
            </a:r>
          </a:p>
          <a:p>
            <a:endParaRPr lang="en-US" altLang="ko-K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3030376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308 세션" id="{E9E2B1FA-98DC-C844-9062-EB75C41A7626}" vid="{F8C57ACE-F4FF-2847-A691-85F2482B8249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0329 cs231n ppt</Template>
  <TotalTime>534</TotalTime>
  <Words>334</Words>
  <Application>Microsoft Office PowerPoint</Application>
  <PresentationFormat>화면 슬라이드 쇼(16:9)</PresentationFormat>
  <Paragraphs>96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Apple SD Gothic Neo</vt:lpstr>
      <vt:lpstr>NanumGothic ExtraBold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유상준</dc:creator>
  <cp:lastModifiedBy>유상준</cp:lastModifiedBy>
  <cp:revision>103</cp:revision>
  <dcterms:created xsi:type="dcterms:W3CDTF">2022-05-02T08:10:32Z</dcterms:created>
  <dcterms:modified xsi:type="dcterms:W3CDTF">2022-05-05T16:22:18Z</dcterms:modified>
</cp:coreProperties>
</file>