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NanumGothic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7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8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5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0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2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7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0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3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6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7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9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 err="1">
                <a:solidFill>
                  <a:srgbClr val="19264B"/>
                </a:solidFill>
              </a:rPr>
              <a:t>논문리딩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31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정승혁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E920CC39-9993-19E5-82FF-73F0951659CB}"/>
              </a:ext>
            </a:extLst>
          </p:cNvPr>
          <p:cNvSpPr txBox="1"/>
          <p:nvPr/>
        </p:nvSpPr>
        <p:spPr>
          <a:xfrm>
            <a:off x="1408975" y="109200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Region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proposal by Selective search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05391578-CF7A-C0CE-759E-CFC32CB10055}"/>
              </a:ext>
            </a:extLst>
          </p:cNvPr>
          <p:cNvSpPr txBox="1"/>
          <p:nvPr/>
        </p:nvSpPr>
        <p:spPr>
          <a:xfrm>
            <a:off x="1792875" y="2142962"/>
            <a:ext cx="520727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image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Process : Selective search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2000 region proposals</a:t>
            </a:r>
            <a:endParaRPr sz="18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8407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E398E80D-8591-7703-D4E5-9B568CD1DB02}"/>
              </a:ext>
            </a:extLst>
          </p:cNvPr>
          <p:cNvSpPr txBox="1"/>
          <p:nvPr/>
        </p:nvSpPr>
        <p:spPr>
          <a:xfrm>
            <a:off x="1408975" y="109200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Feature extraction(layer 13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까지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/ VGG16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5A262C74-7A0D-0273-4406-A2BA4FA5D363}"/>
              </a:ext>
            </a:extLst>
          </p:cNvPr>
          <p:cNvSpPr txBox="1"/>
          <p:nvPr/>
        </p:nvSpPr>
        <p:spPr>
          <a:xfrm>
            <a:off x="1792875" y="2142962"/>
            <a:ext cx="520727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224x224x3 image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Process : feature extraction / VGG16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14x14x512 feature maps</a:t>
            </a:r>
            <a:endParaRPr sz="18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568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F1CF1CCB-7DD9-C9DB-6493-D18C521EA3D0}"/>
              </a:ext>
            </a:extLst>
          </p:cNvPr>
          <p:cNvSpPr txBox="1"/>
          <p:nvPr/>
        </p:nvSpPr>
        <p:spPr>
          <a:xfrm>
            <a:off x="1408975" y="109200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Max pooling by </a:t>
            </a:r>
            <a:r>
              <a:rPr lang="en-US" sz="18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Rol</a:t>
            </a: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pooling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79CB81-4B7D-67A0-F360-F996A824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87" y="1829421"/>
            <a:ext cx="6960981" cy="163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692BEF4C-0BD9-B5E6-4BCB-64C7267F8735}"/>
              </a:ext>
            </a:extLst>
          </p:cNvPr>
          <p:cNvSpPr txBox="1"/>
          <p:nvPr/>
        </p:nvSpPr>
        <p:spPr>
          <a:xfrm>
            <a:off x="1841643" y="3696343"/>
            <a:ext cx="7302357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14x14 sized 512 feature map, 2000 region proposals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Process : </a:t>
            </a:r>
            <a:r>
              <a:rPr lang="en-US" sz="18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Rol</a:t>
            </a: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pooling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7x7x512 feature maps</a:t>
            </a:r>
            <a:endParaRPr sz="18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972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38B41AE-BF9B-7ED8-2038-810C2ADAAB51}"/>
              </a:ext>
            </a:extLst>
          </p:cNvPr>
          <p:cNvSpPr txBox="1"/>
          <p:nvPr/>
        </p:nvSpPr>
        <p:spPr>
          <a:xfrm>
            <a:off x="1408975" y="96092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Feature vector extraction by FC layers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611648-86C9-F25E-43C0-CE65FFAC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77" y="1451552"/>
            <a:ext cx="6439563" cy="25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4EA9F68B-4339-2E13-8C27-02049A4695E7}"/>
              </a:ext>
            </a:extLst>
          </p:cNvPr>
          <p:cNvSpPr txBox="1"/>
          <p:nvPr/>
        </p:nvSpPr>
        <p:spPr>
          <a:xfrm>
            <a:off x="1841643" y="3696343"/>
            <a:ext cx="7302357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</a:t>
            </a:r>
            <a:r>
              <a:rPr lang="en-US" altLang="ko-KR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7x7x512 feature maps</a:t>
            </a:r>
            <a:endParaRPr lang="en-US" sz="18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Process : feature extraction by FC layers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4096 sized feature vector</a:t>
            </a:r>
            <a:endParaRPr sz="18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9196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A002FFE-B3FD-A9B4-BBDE-19770F797E57}"/>
              </a:ext>
            </a:extLst>
          </p:cNvPr>
          <p:cNvSpPr txBox="1"/>
          <p:nvPr/>
        </p:nvSpPr>
        <p:spPr>
          <a:xfrm>
            <a:off x="1408975" y="96092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6. Class prediction by Classifier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966C6CF8-3A41-AAED-E90A-25056B013433}"/>
              </a:ext>
            </a:extLst>
          </p:cNvPr>
          <p:cNvSpPr txBox="1"/>
          <p:nvPr/>
        </p:nvSpPr>
        <p:spPr>
          <a:xfrm>
            <a:off x="1518303" y="2331228"/>
            <a:ext cx="6107393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7. Detailed localization by Bounding box regressor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9ADB2B36-5812-CF7E-FBA1-FC4F356B012F}"/>
              </a:ext>
            </a:extLst>
          </p:cNvPr>
          <p:cNvSpPr txBox="1"/>
          <p:nvPr/>
        </p:nvSpPr>
        <p:spPr>
          <a:xfrm>
            <a:off x="1500415" y="3701532"/>
            <a:ext cx="7204673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8. Train Classifier and Bounding box regressor by multi-task loss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5D51774D-5104-5227-6B16-9A5B55133962}"/>
              </a:ext>
            </a:extLst>
          </p:cNvPr>
          <p:cNvSpPr txBox="1"/>
          <p:nvPr/>
        </p:nvSpPr>
        <p:spPr>
          <a:xfrm>
            <a:off x="1668768" y="2911255"/>
            <a:ext cx="7302357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4096 sized feature vector</a:t>
            </a:r>
            <a:endParaRPr lang="en-US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(K+1) x 4 sized vector</a:t>
            </a:r>
            <a:endParaRPr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F2E6782B-0566-B1AB-C40F-0B949CB7C436}"/>
              </a:ext>
            </a:extLst>
          </p:cNvPr>
          <p:cNvSpPr txBox="1"/>
          <p:nvPr/>
        </p:nvSpPr>
        <p:spPr>
          <a:xfrm>
            <a:off x="1668768" y="4262803"/>
            <a:ext cx="7302357" cy="71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(K+1) sized vector(class score), (K+1) x 4 sized vector </a:t>
            </a:r>
          </a:p>
          <a:p>
            <a:pPr algn="l"/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 loss(Log loss + Smooth L1 loss)</a:t>
            </a:r>
            <a:endParaRPr lang="en-US" altLang="ko-KR" sz="1600" b="0" i="0" dirty="0">
              <a:solidFill>
                <a:srgbClr val="5C5C5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EFEA3D69-4218-87AC-6EA1-290151407E02}"/>
              </a:ext>
            </a:extLst>
          </p:cNvPr>
          <p:cNvSpPr txBox="1"/>
          <p:nvPr/>
        </p:nvSpPr>
        <p:spPr>
          <a:xfrm>
            <a:off x="1668768" y="1551239"/>
            <a:ext cx="7302357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Input :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4096 sized feature vector</a:t>
            </a:r>
            <a:endParaRPr lang="en-US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Output : (K+1) sized vector(class score)</a:t>
            </a:r>
            <a:endParaRPr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326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Detection /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F2E6782B-0566-B1AB-C40F-0B949CB7C436}"/>
              </a:ext>
            </a:extLst>
          </p:cNvPr>
          <p:cNvSpPr txBox="1"/>
          <p:nvPr/>
        </p:nvSpPr>
        <p:spPr>
          <a:xfrm>
            <a:off x="1491419" y="3761598"/>
            <a:ext cx="7302357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5C5C5C"/>
                </a:solidFill>
                <a:effectLst/>
                <a:latin typeface="+mn-ea"/>
                <a:ea typeface="+mn-ea"/>
              </a:rPr>
              <a:t>R-CNN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latin typeface="+mn-ea"/>
                <a:ea typeface="+mn-ea"/>
              </a:rPr>
              <a:t>보다 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latin typeface="+mn-ea"/>
                <a:ea typeface="+mn-ea"/>
              </a:rPr>
              <a:t>9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latin typeface="+mn-ea"/>
                <a:ea typeface="+mn-ea"/>
              </a:rPr>
              <a:t>배 이상 빠름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600" dirty="0">
                <a:solidFill>
                  <a:srgbClr val="5C5C5C"/>
                </a:solidFill>
                <a:latin typeface="+mn-ea"/>
                <a:ea typeface="+mn-ea"/>
              </a:rPr>
              <a:t>detection </a:t>
            </a:r>
            <a:r>
              <a:rPr lang="ko-KR" altLang="en-US" sz="1600" dirty="0">
                <a:solidFill>
                  <a:srgbClr val="5C5C5C"/>
                </a:solidFill>
                <a:latin typeface="+mn-ea"/>
                <a:ea typeface="+mn-ea"/>
              </a:rPr>
              <a:t>시 이미지 당 </a:t>
            </a:r>
            <a:r>
              <a:rPr lang="en-US" altLang="ko-KR" sz="1600" dirty="0">
                <a:solidFill>
                  <a:srgbClr val="5C5C5C"/>
                </a:solidFill>
                <a:latin typeface="+mn-ea"/>
                <a:ea typeface="+mn-ea"/>
              </a:rPr>
              <a:t>0.3</a:t>
            </a:r>
            <a:r>
              <a:rPr lang="ko-KR" altLang="en-US" sz="1600" dirty="0">
                <a:solidFill>
                  <a:srgbClr val="5C5C5C"/>
                </a:solidFill>
                <a:latin typeface="+mn-ea"/>
                <a:ea typeface="+mn-ea"/>
              </a:rPr>
              <a:t>초 소요</a:t>
            </a:r>
            <a:endParaRPr lang="en-US" altLang="ko-KR" sz="1600" b="0" i="0" dirty="0">
              <a:solidFill>
                <a:srgbClr val="5C5C5C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E6CEF1B-0A00-F9BD-9367-F09A50B9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929524"/>
            <a:ext cx="7125008" cy="27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9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555023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D61D7-9E8A-C893-A9BF-BC3F36E6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86" y="1055550"/>
            <a:ext cx="6358698" cy="36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9710CA8-3E37-B3B5-104D-9F03B518E09A}"/>
              </a:ext>
            </a:extLst>
          </p:cNvPr>
          <p:cNvSpPr txBox="1"/>
          <p:nvPr/>
        </p:nvSpPr>
        <p:spPr>
          <a:xfrm>
            <a:off x="1408975" y="7862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Rol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(Region of Interest) Pooling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45BFA8-DDFC-8BF6-F441-BDF8C201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86" y="1554795"/>
            <a:ext cx="7136029" cy="32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8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9710CA8-3E37-B3B5-104D-9F03B518E09A}"/>
              </a:ext>
            </a:extLst>
          </p:cNvPr>
          <p:cNvSpPr txBox="1"/>
          <p:nvPr/>
        </p:nvSpPr>
        <p:spPr>
          <a:xfrm>
            <a:off x="1408975" y="7862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Multi-task loss :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3F03E-851C-D66B-B901-FD5EA5C7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987" y="833321"/>
            <a:ext cx="3743325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2FF1D1-8296-F1D6-571E-A03B148B0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096" y="1324839"/>
            <a:ext cx="5729216" cy="33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9710CA8-3E37-B3B5-104D-9F03B518E09A}"/>
              </a:ext>
            </a:extLst>
          </p:cNvPr>
          <p:cNvSpPr txBox="1"/>
          <p:nvPr/>
        </p:nvSpPr>
        <p:spPr>
          <a:xfrm>
            <a:off x="1408975" y="7862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Hierarchical Sampling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7B3A8BD4-ACCB-54AE-6276-AE937BC26E42}"/>
              </a:ext>
            </a:extLst>
          </p:cNvPr>
          <p:cNvSpPr txBox="1"/>
          <p:nvPr/>
        </p:nvSpPr>
        <p:spPr>
          <a:xfrm>
            <a:off x="1408974" y="1534934"/>
            <a:ext cx="7562151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Feature sharing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가능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SGD mini-batch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구성 시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N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개 이미지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sampling, R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개의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region proposal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사용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→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R/N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개의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region proposal sampling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→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forward/backward </a:t>
            </a:r>
            <a:r>
              <a:rPr lang="en-US" altLang="ko-KR" sz="16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propogation</a:t>
            </a:r>
            <a:endParaRPr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8993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9710CA8-3E37-B3B5-104D-9F03B518E09A}"/>
              </a:ext>
            </a:extLst>
          </p:cNvPr>
          <p:cNvSpPr txBox="1"/>
          <p:nvPr/>
        </p:nvSpPr>
        <p:spPr>
          <a:xfrm>
            <a:off x="1408975" y="7862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Truncated SVD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5BD0BF-7374-4E73-11FD-8060D362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5" y="1371437"/>
            <a:ext cx="36480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D1A8A3C-8FE4-027B-2758-8714820B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5" y="3087672"/>
            <a:ext cx="523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02B1019C-9BCA-01CE-8516-CF9D46A3030D}"/>
              </a:ext>
            </a:extLst>
          </p:cNvPr>
          <p:cNvSpPr txBox="1"/>
          <p:nvPr/>
        </p:nvSpPr>
        <p:spPr>
          <a:xfrm>
            <a:off x="5775202" y="1966560"/>
            <a:ext cx="169849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Full SVD</a:t>
            </a:r>
            <a:endParaRPr sz="20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623622E7-00C3-111D-B926-C823DF3F21E1}"/>
              </a:ext>
            </a:extLst>
          </p:cNvPr>
          <p:cNvSpPr txBox="1"/>
          <p:nvPr/>
        </p:nvSpPr>
        <p:spPr>
          <a:xfrm>
            <a:off x="7095744" y="3484464"/>
            <a:ext cx="200100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Truncated SVD</a:t>
            </a:r>
            <a:endParaRPr sz="20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055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5624E1-13EB-6AC1-AEED-C733B8C5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201854"/>
            <a:ext cx="7545467" cy="30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9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8655DAAB-5A4C-793A-5223-C6147F43A1A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 R-CNN – Training architecture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75CE3841-A0BE-689E-F29D-19C6AA751317}"/>
              </a:ext>
            </a:extLst>
          </p:cNvPr>
          <p:cNvSpPr txBox="1"/>
          <p:nvPr/>
        </p:nvSpPr>
        <p:spPr>
          <a:xfrm>
            <a:off x="1408975" y="1092005"/>
            <a:ext cx="520727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Initializing pre-trained network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83A11B0-1375-8ABE-55F5-B5491FD0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557668"/>
            <a:ext cx="7473696" cy="24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490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334</Words>
  <Application>Microsoft Office PowerPoint</Application>
  <PresentationFormat>화면 슬라이드 쇼(16:9)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Hyeok Jeong</dc:creator>
  <cp:lastModifiedBy>정승혁</cp:lastModifiedBy>
  <cp:revision>5</cp:revision>
  <dcterms:modified xsi:type="dcterms:W3CDTF">2022-05-31T00:38:08Z</dcterms:modified>
</cp:coreProperties>
</file>