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2" r:id="rId6"/>
    <p:sldId id="266" r:id="rId7"/>
    <p:sldId id="267" r:id="rId8"/>
    <p:sldId id="269" r:id="rId9"/>
    <p:sldId id="258" r:id="rId10"/>
    <p:sldId id="270" r:id="rId11"/>
    <p:sldId id="273" r:id="rId12"/>
    <p:sldId id="274" r:id="rId13"/>
    <p:sldId id="275" r:id="rId14"/>
    <p:sldId id="261" r:id="rId15"/>
    <p:sldId id="272" r:id="rId16"/>
    <p:sldId id="260" r:id="rId17"/>
    <p:sldId id="264" r:id="rId18"/>
  </p:sldIdLst>
  <p:sldSz cx="9144000" cy="5143500" type="screen16x9"/>
  <p:notesSz cx="6858000" cy="9144000"/>
  <p:embeddedFontLst>
    <p:embeddedFont>
      <p:font typeface="나눔고딕" panose="020D0604000000000000" pitchFamily="34" charset="-127"/>
      <p:regular r:id="rId20"/>
      <p:bold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NanumGothic ExtraBold" panose="020D0604000000000000" pitchFamily="34" charset="-127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9"/>
  </p:normalViewPr>
  <p:slideViewPr>
    <p:cSldViewPr snapToGrid="0">
      <p:cViewPr varScale="1">
        <p:scale>
          <a:sx n="139" d="100"/>
          <a:sy n="139" d="100"/>
        </p:scale>
        <p:origin x="176" y="100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95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309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351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코드는 </a:t>
            </a:r>
            <a:r>
              <a:rPr lang="ko-KR" altLang="en-US" dirty="0" err="1"/>
              <a:t>데이콘의</a:t>
            </a:r>
            <a:r>
              <a:rPr lang="ko-KR" altLang="en-US" dirty="0"/>
              <a:t> 해당 대회에서 가장 추천수가 높은 코드를 레퍼런스 하였으며</a:t>
            </a:r>
            <a:r>
              <a:rPr lang="en-US" altLang="ko-KR" dirty="0"/>
              <a:t>, </a:t>
            </a:r>
            <a:r>
              <a:rPr lang="ko-KR" altLang="en-US" dirty="0"/>
              <a:t>코드를 보면서 어렵거나 모르는 부분이 있을 때 따로 구글링을 하여 찾아보았다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데이터분석은 이러한 순서대로 진행되었다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주어진 데이터에서 </a:t>
            </a:r>
            <a:r>
              <a:rPr lang="en-US" altLang="ko-KR" dirty="0"/>
              <a:t>feature engineering</a:t>
            </a:r>
            <a:r>
              <a:rPr lang="ko-KR" altLang="en-US" dirty="0"/>
              <a:t>을 통해</a:t>
            </a:r>
            <a:r>
              <a:rPr lang="en-US" altLang="ko-KR" dirty="0"/>
              <a:t> </a:t>
            </a:r>
            <a:r>
              <a:rPr lang="ko-KR" altLang="en-US" dirty="0"/>
              <a:t>감염 경로와 관련된 </a:t>
            </a:r>
            <a:r>
              <a:rPr lang="en-US" altLang="ko-KR" dirty="0"/>
              <a:t>feature</a:t>
            </a:r>
            <a:r>
              <a:rPr lang="ko-KR" altLang="en-US" dirty="0"/>
              <a:t>들인 감영경로</a:t>
            </a:r>
            <a:r>
              <a:rPr lang="en-US" altLang="ko-KR" dirty="0"/>
              <a:t>, </a:t>
            </a:r>
            <a:r>
              <a:rPr lang="ko-KR" altLang="en-US" dirty="0"/>
              <a:t>필수</a:t>
            </a:r>
            <a:r>
              <a:rPr lang="en-US" altLang="ko-KR" dirty="0"/>
              <a:t>/</a:t>
            </a:r>
            <a:r>
              <a:rPr lang="ko-KR" altLang="en-US" dirty="0"/>
              <a:t>부수적인 경로</a:t>
            </a:r>
            <a:r>
              <a:rPr lang="en-US" altLang="ko-KR" dirty="0"/>
              <a:t>, </a:t>
            </a:r>
            <a:r>
              <a:rPr lang="ko-KR" altLang="en-US" dirty="0" err="1"/>
              <a:t>접촉자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증산 발현 후 확진까지 걸린 일수를 </a:t>
            </a:r>
            <a:r>
              <a:rPr lang="en-US" altLang="ko-KR" dirty="0"/>
              <a:t>feature</a:t>
            </a:r>
            <a:r>
              <a:rPr lang="ko-KR" altLang="en-US" dirty="0"/>
              <a:t>로 만들었다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이렇게 만들어진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en-US" altLang="ko-KR" dirty="0"/>
              <a:t>2</a:t>
            </a:r>
            <a:r>
              <a:rPr lang="ko-KR" altLang="en-US" dirty="0"/>
              <a:t>개의 차원으로 </a:t>
            </a:r>
            <a:r>
              <a:rPr lang="en-US" altLang="ko-KR" dirty="0"/>
              <a:t>PCA</a:t>
            </a:r>
            <a:r>
              <a:rPr lang="ko-KR" altLang="en-US" dirty="0"/>
              <a:t>를 한 뒤 </a:t>
            </a: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알고리즘을 통해 </a:t>
            </a:r>
            <a:r>
              <a:rPr lang="ko-KR" altLang="en-US" dirty="0" err="1"/>
              <a:t>확진자를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분류로 나누어 데이터분석을 진행하였다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 </a:t>
            </a:r>
            <a:r>
              <a:rPr lang="ko-KR" altLang="en-US" dirty="0" err="1"/>
              <a:t>확진자는</a:t>
            </a:r>
            <a:r>
              <a:rPr lang="ko-KR" altLang="en-US" dirty="0"/>
              <a:t> 크게 활동량 순서로 감염경로를 알 수 없는 활동적인 사람들</a:t>
            </a:r>
            <a:r>
              <a:rPr lang="en-US" altLang="ko-KR" dirty="0"/>
              <a:t>, </a:t>
            </a:r>
            <a:r>
              <a:rPr lang="ko-KR" altLang="en-US" dirty="0"/>
              <a:t>집단활동에 참여했다가 </a:t>
            </a:r>
            <a:r>
              <a:rPr lang="ko-KR" altLang="en-US" dirty="0" err="1"/>
              <a:t>집단감염된</a:t>
            </a:r>
            <a:r>
              <a:rPr lang="ko-KR" altLang="en-US" dirty="0"/>
              <a:t> 사람들</a:t>
            </a:r>
            <a:r>
              <a:rPr lang="en-US" altLang="ko-KR" dirty="0"/>
              <a:t>, </a:t>
            </a:r>
            <a:r>
              <a:rPr lang="ko-KR" altLang="en-US" dirty="0"/>
              <a:t>개인적인 경로로 감염된 사람들</a:t>
            </a:r>
            <a:r>
              <a:rPr lang="en-US" altLang="ko-KR" dirty="0"/>
              <a:t>, </a:t>
            </a:r>
            <a:r>
              <a:rPr lang="ko-KR" altLang="en-US" dirty="0"/>
              <a:t>해외입국후 바로 격리된 사람들이다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0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군집분석을 통해 </a:t>
            </a:r>
            <a:r>
              <a:rPr lang="en-US" altLang="ko-KR" dirty="0"/>
              <a:t>4</a:t>
            </a:r>
            <a:r>
              <a:rPr lang="ko-KR" altLang="en-US" dirty="0"/>
              <a:t>가지 분류의 </a:t>
            </a:r>
            <a:r>
              <a:rPr lang="ko-KR" altLang="en-US" dirty="0" err="1"/>
              <a:t>확진자들의</a:t>
            </a:r>
            <a:r>
              <a:rPr lang="ko-KR" altLang="en-US" dirty="0"/>
              <a:t> 데이터를 분석해 보면 신기한 점을 발견할 수 있었다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가장 활동량이 많은 그룹의 경우 접촉자가 가장 많았을 뿐만 아니라</a:t>
            </a:r>
            <a:r>
              <a:rPr lang="en-US" altLang="ko-KR" dirty="0"/>
              <a:t>, </a:t>
            </a:r>
            <a:r>
              <a:rPr lang="ko-KR" altLang="en-US" dirty="0"/>
              <a:t>네 그룹 중 증산 발현 후 </a:t>
            </a:r>
            <a:r>
              <a:rPr lang="ko-KR" altLang="en-US" dirty="0" err="1"/>
              <a:t>확진되기까지</a:t>
            </a:r>
            <a:r>
              <a:rPr lang="ko-KR" altLang="en-US" dirty="0"/>
              <a:t> 가장 시간이 </a:t>
            </a:r>
            <a:r>
              <a:rPr lang="ko-KR" altLang="en-US" dirty="0" err="1"/>
              <a:t>오래걸렸으며</a:t>
            </a:r>
            <a:r>
              <a:rPr lang="en-US" altLang="ko-KR" dirty="0"/>
              <a:t>, </a:t>
            </a:r>
            <a:r>
              <a:rPr lang="ko-KR" altLang="en-US" dirty="0"/>
              <a:t>네 그룹 중 유일하게 사망자가 나왔었다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Featur</a:t>
            </a:r>
            <a:r>
              <a:rPr lang="en-US" dirty="0"/>
              <a:t> </a:t>
            </a:r>
            <a:r>
              <a:rPr lang="en-US" dirty="0" err="1"/>
              <a:t>enginerring</a:t>
            </a:r>
            <a:r>
              <a:rPr lang="ko-KR" altLang="en-US" dirty="0"/>
              <a:t>이 완료된 </a:t>
            </a:r>
            <a:r>
              <a:rPr lang="en-US" altLang="ko-KR" dirty="0"/>
              <a:t>130</a:t>
            </a:r>
            <a:r>
              <a:rPr lang="ko-KR" altLang="en-US" dirty="0"/>
              <a:t>여개의 소수의 데이터셋이 아니라 전체 </a:t>
            </a:r>
            <a:r>
              <a:rPr lang="ko-KR" altLang="en-US" dirty="0" err="1"/>
              <a:t>확진자</a:t>
            </a:r>
            <a:r>
              <a:rPr lang="ko-KR" altLang="en-US" dirty="0"/>
              <a:t> 데이터 </a:t>
            </a:r>
            <a:r>
              <a:rPr lang="en-US" altLang="ko-KR" dirty="0"/>
              <a:t>6000</a:t>
            </a:r>
            <a:r>
              <a:rPr lang="ko-KR" altLang="en-US" dirty="0"/>
              <a:t>여개와 비교 해 보니 확실히 </a:t>
            </a:r>
            <a:r>
              <a:rPr lang="ko-KR" altLang="en-US" dirty="0" err="1"/>
              <a:t>확진되기까지</a:t>
            </a:r>
            <a:r>
              <a:rPr lang="ko-KR" altLang="en-US" dirty="0"/>
              <a:t> 기간이 길 수록 </a:t>
            </a:r>
            <a:r>
              <a:rPr lang="ko-KR" altLang="en-US" dirty="0" err="1"/>
              <a:t>중증화율이</a:t>
            </a:r>
            <a:r>
              <a:rPr lang="ko-KR" altLang="en-US" dirty="0"/>
              <a:t> 더 높음을 알 수 있었다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결론을 내리자면</a:t>
            </a:r>
            <a:r>
              <a:rPr lang="en-US" altLang="ko-KR" dirty="0"/>
              <a:t>, </a:t>
            </a:r>
            <a:r>
              <a:rPr lang="ko-KR" altLang="en-US" dirty="0"/>
              <a:t>활동량이 많은 사람일수록</a:t>
            </a:r>
            <a:r>
              <a:rPr lang="en-US" altLang="ko-KR" dirty="0"/>
              <a:t>, </a:t>
            </a:r>
            <a:r>
              <a:rPr lang="ko-KR" altLang="en-US" dirty="0"/>
              <a:t>증상발현 후 </a:t>
            </a:r>
            <a:r>
              <a:rPr lang="ko-KR" altLang="en-US" dirty="0" err="1"/>
              <a:t>확진되기까지</a:t>
            </a:r>
            <a:r>
              <a:rPr lang="ko-KR" altLang="en-US" dirty="0"/>
              <a:t> 시간이 더 </a:t>
            </a:r>
            <a:r>
              <a:rPr lang="ko-KR" altLang="en-US" dirty="0" err="1"/>
              <a:t>오래걸리며</a:t>
            </a:r>
            <a:r>
              <a:rPr lang="en-US" altLang="ko-KR" dirty="0"/>
              <a:t>, </a:t>
            </a:r>
            <a:r>
              <a:rPr lang="ko-KR" altLang="en-US" dirty="0"/>
              <a:t>그로 인해 더 중증이 되거나 사망할 확률이 높아진다는 것이다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이는 정부의 방역정책에서 큰 효과를 내어 코로나로 인해 고통받는 사람을 줄일 수 있는 단서가 될 것이라고 볼 수 있는데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이유는 지금까지의 방역정책은 </a:t>
            </a:r>
            <a:r>
              <a:rPr lang="en-US" altLang="ko-KR" dirty="0"/>
              <a:t>‘</a:t>
            </a:r>
            <a:r>
              <a:rPr lang="ko-KR" altLang="en-US" dirty="0"/>
              <a:t>사회적 활동량이 많으면 </a:t>
            </a:r>
            <a:r>
              <a:rPr lang="ko-KR" altLang="en-US" dirty="0" err="1"/>
              <a:t>접촉자</a:t>
            </a:r>
            <a:r>
              <a:rPr lang="ko-KR" altLang="en-US" dirty="0"/>
              <a:t> 수가 많아 </a:t>
            </a:r>
            <a:r>
              <a:rPr lang="ko-KR" altLang="en-US" dirty="0" err="1"/>
              <a:t>다른사람들에게</a:t>
            </a:r>
            <a:r>
              <a:rPr lang="ko-KR" altLang="en-US" dirty="0"/>
              <a:t> 피해를 입힐 수 있다</a:t>
            </a:r>
            <a:r>
              <a:rPr lang="en-US" altLang="ko-KR" dirty="0"/>
              <a:t>＇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활동량이 많으면 나 자신이 코로나로 사망할 확률이 더 높아진다</a:t>
            </a:r>
            <a:r>
              <a:rPr lang="en-US" altLang="ko-KR" dirty="0"/>
              <a:t>＇</a:t>
            </a:r>
            <a:r>
              <a:rPr lang="ko-KR" altLang="en-US" dirty="0"/>
              <a:t>라고 수정하여 더욱 적극적인 방역홍보를 할 수 있기 때문이다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98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6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7215432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5</a:t>
            </a:r>
            <a:r>
              <a:rPr lang="ko-KR" altLang="en-US" sz="2500" b="1" dirty="0">
                <a:solidFill>
                  <a:srgbClr val="19264B"/>
                </a:solidFill>
              </a:rPr>
              <a:t>기 데이터 분석 </a:t>
            </a:r>
            <a:r>
              <a:rPr lang="en-US" altLang="ko-KR" sz="2500" b="1" dirty="0">
                <a:solidFill>
                  <a:srgbClr val="19264B"/>
                </a:solidFill>
              </a:rPr>
              <a:t>EDA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강영훈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95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3974" y="515091"/>
            <a:ext cx="676478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</a:t>
            </a:r>
            <a:r>
              <a:rPr lang="en-US" altLang="ko-KR" b="1" dirty="0" err="1">
                <a:latin typeface="Helvetica Neue"/>
              </a:rPr>
              <a:t>Geopandas</a:t>
            </a:r>
            <a:r>
              <a:rPr lang="en-US" altLang="ko-KR" b="1" dirty="0">
                <a:latin typeface="Helvetica Neue"/>
              </a:rPr>
              <a:t> </a:t>
            </a:r>
            <a:r>
              <a:rPr lang="ko-KR" altLang="en-US" b="1" dirty="0">
                <a:latin typeface="Helvetica Neue"/>
              </a:rPr>
              <a:t>시각화</a:t>
            </a:r>
            <a:endParaRPr lang="en-US" altLang="ko-KR" b="1" dirty="0">
              <a:latin typeface="Helvetica Neue"/>
            </a:endParaRPr>
          </a:p>
          <a:p>
            <a:pPr lvl="0">
              <a:defRPr/>
            </a:pPr>
            <a:endParaRPr lang="en-US" altLang="ko-KR" b="1" dirty="0">
              <a:latin typeface="Helvetica Neue"/>
            </a:endParaRPr>
          </a:p>
          <a:p>
            <a:pPr lvl="0"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행정동 경계 데이터와 결합</a:t>
            </a:r>
          </a:p>
          <a:p>
            <a:pPr lvl="0">
              <a:defRPr/>
            </a:pPr>
            <a:r>
              <a:rPr lang="en-US" altLang="ko-KR" sz="1200" dirty="0"/>
              <a:t>-</a:t>
            </a:r>
            <a:r>
              <a:rPr lang="ko-KR" altLang="en-US" sz="1200" dirty="0"/>
              <a:t> 환자의 위치 정보 </a:t>
            </a:r>
            <a:r>
              <a:rPr lang="ko-KR" altLang="en-US" sz="1200" dirty="0" err="1"/>
              <a:t>누락시</a:t>
            </a:r>
            <a:r>
              <a:rPr lang="ko-KR" altLang="en-US" sz="1200" dirty="0"/>
              <a:t> 공간 데이터</a:t>
            </a:r>
          </a:p>
          <a:p>
            <a:pPr lvl="0">
              <a:defRPr/>
            </a:pPr>
            <a:r>
              <a:rPr lang="ko-KR" altLang="en-US" sz="1200" dirty="0"/>
              <a:t>  유추 가능</a:t>
            </a:r>
          </a:p>
          <a:p>
            <a:pPr lvl="0">
              <a:defRPr/>
            </a:pPr>
            <a:endParaRPr lang="ko-KR" altLang="en-US" sz="1200" dirty="0"/>
          </a:p>
          <a:p>
            <a:pPr lvl="0">
              <a:defRPr/>
            </a:pPr>
            <a:r>
              <a:rPr lang="ko-KR" altLang="en-US" sz="1200" dirty="0"/>
              <a:t> </a:t>
            </a:r>
            <a:r>
              <a:rPr lang="en-US" altLang="ko-KR" sz="1200" dirty="0"/>
              <a:t>-&gt;</a:t>
            </a:r>
            <a:r>
              <a:rPr lang="ko-KR" altLang="en-US" sz="1200" dirty="0"/>
              <a:t> 추후 지도 시각화에 편리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30116" y="466953"/>
            <a:ext cx="4377609" cy="2450647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1250" y="3068846"/>
            <a:ext cx="6507200" cy="1921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95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3974" y="515091"/>
            <a:ext cx="67647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</a:t>
            </a:r>
            <a:r>
              <a:rPr lang="ko-KR" altLang="en-US" b="1" dirty="0">
                <a:latin typeface="Helvetica Neue"/>
              </a:rPr>
              <a:t>연령에 따른 </a:t>
            </a:r>
            <a:r>
              <a:rPr lang="en-US" altLang="ko-KR" b="1" dirty="0">
                <a:latin typeface="Helvetica Neue"/>
              </a:rPr>
              <a:t>20</a:t>
            </a:r>
            <a:r>
              <a:rPr lang="ko-KR" altLang="en-US" b="1" dirty="0">
                <a:latin typeface="Helvetica Neue"/>
              </a:rPr>
              <a:t>년도 초반 코로나 발병 </a:t>
            </a:r>
            <a:r>
              <a:rPr lang="en-US" altLang="ko-KR" b="1" dirty="0">
                <a:latin typeface="Helvetica Neue"/>
              </a:rPr>
              <a:t>CASE </a:t>
            </a:r>
            <a:r>
              <a:rPr lang="ko-KR" altLang="en-US" b="1" dirty="0">
                <a:latin typeface="Helvetica Neue"/>
              </a:rPr>
              <a:t>시각화</a:t>
            </a:r>
            <a:endParaRPr lang="en-US" altLang="ko-KR" b="1" dirty="0">
              <a:latin typeface="Helvetica Neue"/>
            </a:endParaRPr>
          </a:p>
          <a:p>
            <a:pPr lvl="0">
              <a:defRPr/>
            </a:pPr>
            <a:endParaRPr lang="en-US" altLang="ko-KR" b="1" dirty="0">
              <a:latin typeface="Helvetica Neue"/>
            </a:endParaRPr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dirty="0" err="1"/>
              <a:t>confirmed_date</a:t>
            </a:r>
            <a:r>
              <a:rPr lang="en-US" altLang="ko-KR" sz="1200" dirty="0"/>
              <a:t> </a:t>
            </a:r>
            <a:r>
              <a:rPr lang="ko-KR" altLang="en-US" sz="1200" dirty="0"/>
              <a:t>기준으로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시각화</a:t>
            </a:r>
            <a:endParaRPr lang="en-US" altLang="ko-KR" sz="1200" dirty="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 dirty="0" err="1"/>
              <a:t>이상치와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 dirty="0"/>
              <a:t>함수를 통한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 시도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5596D8-930C-F746-9894-5B17788BB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821765"/>
            <a:ext cx="1991652" cy="23142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8D92A8-990B-8B43-8424-454160734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24" y="1735740"/>
            <a:ext cx="2256263" cy="25210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2B751D-2418-F047-A9A5-E1A4C2423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635" y="1846623"/>
            <a:ext cx="2848651" cy="22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08382C-B4D5-434F-8E65-E77A07A78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902" y="4284557"/>
            <a:ext cx="6418930" cy="4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95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3974" y="515091"/>
            <a:ext cx="67647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</a:t>
            </a:r>
            <a:r>
              <a:rPr lang="ko-KR" altLang="en-US" b="1" dirty="0">
                <a:latin typeface="Helvetica Neue"/>
              </a:rPr>
              <a:t>연령에 따른 </a:t>
            </a:r>
            <a:r>
              <a:rPr lang="en-US" altLang="ko-KR" b="1" dirty="0">
                <a:latin typeface="Helvetica Neue"/>
              </a:rPr>
              <a:t>20</a:t>
            </a:r>
            <a:r>
              <a:rPr lang="ko-KR" altLang="en-US" b="1" dirty="0">
                <a:latin typeface="Helvetica Neue"/>
              </a:rPr>
              <a:t>년도 초반 코로나 발병 </a:t>
            </a:r>
            <a:r>
              <a:rPr lang="en-US" altLang="ko-KR" b="1" dirty="0">
                <a:latin typeface="Helvetica Neue"/>
              </a:rPr>
              <a:t>CASE </a:t>
            </a:r>
            <a:r>
              <a:rPr lang="ko-KR" altLang="en-US" b="1" dirty="0">
                <a:latin typeface="Helvetica Neue"/>
              </a:rPr>
              <a:t>시각화</a:t>
            </a:r>
            <a:endParaRPr lang="en-US" altLang="ko-KR" b="1" dirty="0">
              <a:latin typeface="Helvetica Neue"/>
            </a:endParaRPr>
          </a:p>
          <a:p>
            <a:pPr lvl="0">
              <a:defRPr/>
            </a:pPr>
            <a:endParaRPr lang="en-US" altLang="ko-KR" b="1" dirty="0">
              <a:latin typeface="Helvetica Neue"/>
            </a:endParaRPr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dirty="0" err="1"/>
              <a:t>confirmed_date</a:t>
            </a:r>
            <a:r>
              <a:rPr lang="en-US" altLang="ko-KR" sz="1200" dirty="0"/>
              <a:t> </a:t>
            </a:r>
            <a:r>
              <a:rPr lang="ko-KR" altLang="en-US" sz="1200" dirty="0"/>
              <a:t>기준으로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시각화</a:t>
            </a:r>
            <a:endParaRPr lang="en-US" altLang="ko-KR" sz="1200" dirty="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 dirty="0" err="1"/>
              <a:t>이상치와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 dirty="0"/>
              <a:t>함수를 통한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 시도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5B3D5-3661-C945-8CC6-52856D792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413" y="1666568"/>
            <a:ext cx="2670421" cy="303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FB647E-31CE-8B45-84FF-FC782E823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056907"/>
            <a:ext cx="4107766" cy="22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01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95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3974" y="515091"/>
            <a:ext cx="67647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</a:t>
            </a:r>
            <a:r>
              <a:rPr lang="ko-KR" altLang="en-US" b="1" dirty="0">
                <a:latin typeface="Helvetica Neue"/>
              </a:rPr>
              <a:t>연령에 따른 </a:t>
            </a:r>
            <a:r>
              <a:rPr lang="en-US" altLang="ko-KR" b="1" dirty="0">
                <a:latin typeface="Helvetica Neue"/>
              </a:rPr>
              <a:t>20</a:t>
            </a:r>
            <a:r>
              <a:rPr lang="ko-KR" altLang="en-US" b="1" dirty="0">
                <a:latin typeface="Helvetica Neue"/>
              </a:rPr>
              <a:t>년도 초반 코로나 발병 </a:t>
            </a:r>
            <a:r>
              <a:rPr lang="en-US" altLang="ko-KR" b="1" dirty="0">
                <a:latin typeface="Helvetica Neue"/>
              </a:rPr>
              <a:t>CASE </a:t>
            </a:r>
            <a:r>
              <a:rPr lang="ko-KR" altLang="en-US" b="1" dirty="0">
                <a:latin typeface="Helvetica Neue"/>
              </a:rPr>
              <a:t>시각화</a:t>
            </a:r>
            <a:endParaRPr lang="en-US" altLang="ko-KR" b="1" dirty="0">
              <a:latin typeface="Helvetica Neue"/>
            </a:endParaRPr>
          </a:p>
          <a:p>
            <a:pPr lvl="0">
              <a:defRPr/>
            </a:pPr>
            <a:endParaRPr lang="en-US" altLang="ko-KR" b="1" dirty="0">
              <a:latin typeface="Helvetica Neue"/>
            </a:endParaRPr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dirty="0" err="1"/>
              <a:t>confirmed_date</a:t>
            </a:r>
            <a:r>
              <a:rPr lang="en-US" altLang="ko-KR" sz="1200" dirty="0"/>
              <a:t> </a:t>
            </a:r>
            <a:r>
              <a:rPr lang="ko-KR" altLang="en-US" sz="1200" dirty="0"/>
              <a:t>기준으로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시각화</a:t>
            </a:r>
            <a:endParaRPr lang="en-US" altLang="ko-KR" sz="1200" dirty="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 dirty="0" err="1"/>
              <a:t>이상치와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 dirty="0"/>
              <a:t>함수를 통한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 시도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3203D6-078A-5A4C-A0A4-C5B92C8D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76" y="1645920"/>
            <a:ext cx="6121275" cy="18218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A89F0A-2BCE-2C4D-B0B2-19F6A1E61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248" y="3473806"/>
            <a:ext cx="2328497" cy="7595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A4F1E-EC97-8E44-9E48-4807B4DAD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745" y="3468838"/>
            <a:ext cx="2328497" cy="7694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53302F-9541-4746-BAE2-6149F68BB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4097" y="4243252"/>
            <a:ext cx="2395504" cy="78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4985D-0BD4-C54B-A836-C65C3A6D9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443" y="4253072"/>
            <a:ext cx="1181100" cy="7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0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19254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CEE2E-5717-45DE-8B23-3A11C6AF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87" y="935347"/>
            <a:ext cx="3088054" cy="3746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C0AC11-1608-4A4B-BC55-A354F5D98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845454"/>
            <a:ext cx="3901700" cy="14821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048468-EEBB-475C-88B3-EAC06F25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92" y="2327619"/>
            <a:ext cx="3383779" cy="27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5820B0-D30D-964E-9131-EC60742D77ED}"/>
              </a:ext>
            </a:extLst>
          </p:cNvPr>
          <p:cNvSpPr txBox="1"/>
          <p:nvPr/>
        </p:nvSpPr>
        <p:spPr>
          <a:xfrm>
            <a:off x="1622423" y="5866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29395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5C262A-4D9F-433E-BB9A-89C19824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09" y="845454"/>
            <a:ext cx="2504147" cy="19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1492C31-F595-4EF8-94B4-3D84F597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56" y="851156"/>
            <a:ext cx="2425085" cy="19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DEBF58-44F3-4E83-A595-12A704E5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17" y="3103503"/>
            <a:ext cx="6196705" cy="15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6E1AFFC-9B2A-40E6-B135-6080CA22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66" y="501579"/>
            <a:ext cx="2299717" cy="23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E180EAA2-3E2A-DB48-B7EC-F4788BCBDD27}"/>
              </a:ext>
            </a:extLst>
          </p:cNvPr>
          <p:cNvSpPr txBox="1"/>
          <p:nvPr/>
        </p:nvSpPr>
        <p:spPr>
          <a:xfrm>
            <a:off x="1393433" y="1831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F1D66-B662-0346-A809-1F3A11133391}"/>
              </a:ext>
            </a:extLst>
          </p:cNvPr>
          <p:cNvSpPr txBox="1"/>
          <p:nvPr/>
        </p:nvSpPr>
        <p:spPr>
          <a:xfrm>
            <a:off x="1622423" y="5866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</a:t>
            </a:r>
            <a:r>
              <a:rPr lang="ko-KR" altLang="en-US" b="1" dirty="0">
                <a:latin typeface="Helvetica Neue"/>
              </a:rPr>
              <a:t>군집분석</a:t>
            </a:r>
            <a:endParaRPr lang="en-US" altLang="ko-KR" b="1" dirty="0">
              <a:latin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정리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윤수님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63E227-94CF-48AB-B9A9-68F6C974A644}"/>
              </a:ext>
            </a:extLst>
          </p:cNvPr>
          <p:cNvSpPr/>
          <p:nvPr/>
        </p:nvSpPr>
        <p:spPr>
          <a:xfrm>
            <a:off x="1353963" y="834375"/>
            <a:ext cx="7617162" cy="4181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A08E4-751E-4E94-9CC8-E8EB48EA9888}"/>
              </a:ext>
            </a:extLst>
          </p:cNvPr>
          <p:cNvSpPr txBox="1"/>
          <p:nvPr/>
        </p:nvSpPr>
        <p:spPr>
          <a:xfrm>
            <a:off x="1543050" y="947057"/>
            <a:ext cx="69396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분석을 통해 느낀 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unstack()</a:t>
            </a:r>
            <a:r>
              <a:rPr lang="ko-KR" altLang="en-US" dirty="0"/>
              <a:t>함수</a:t>
            </a:r>
            <a:r>
              <a:rPr lang="en-US" altLang="ko-KR" dirty="0"/>
              <a:t>, ~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en-US" altLang="ko-KR" dirty="0" err="1"/>
              <a:t>isin</a:t>
            </a:r>
            <a:r>
              <a:rPr lang="en-US" altLang="ko-KR" dirty="0"/>
              <a:t>()</a:t>
            </a:r>
            <a:r>
              <a:rPr lang="ko-KR" altLang="en-US" dirty="0"/>
              <a:t>함수</a:t>
            </a:r>
            <a:r>
              <a:rPr lang="en-US" altLang="ko-KR" dirty="0"/>
              <a:t>, apply(</a:t>
            </a:r>
            <a:r>
              <a:rPr lang="en-US" altLang="ko-KR" dirty="0" err="1"/>
              <a:t>lamba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ko-KR" altLang="en-US" dirty="0" err="1"/>
              <a:t>피쳐</a:t>
            </a:r>
            <a:r>
              <a:rPr lang="ko-KR" altLang="en-US" dirty="0"/>
              <a:t> 엔지니어링 기법을 이해하여 앞으로 데이터 분석을 좀 더 덜 무지성으로 할 수 있었음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피처 엔지니어링을 하면서 처음엔 </a:t>
            </a:r>
            <a:r>
              <a:rPr lang="en-US" altLang="ko-KR" dirty="0"/>
              <a:t>6000</a:t>
            </a:r>
            <a:r>
              <a:rPr lang="ko-KR" altLang="en-US" dirty="0"/>
              <a:t>개가 넘던 데이터가 결국 </a:t>
            </a:r>
            <a:r>
              <a:rPr lang="en-US" altLang="ko-KR" dirty="0"/>
              <a:t>130</a:t>
            </a:r>
            <a:r>
              <a:rPr lang="ko-KR" altLang="en-US" dirty="0"/>
              <a:t>여개 밖에 남지 않았다는 점이 인상깊었음</a:t>
            </a:r>
            <a:r>
              <a:rPr lang="en-US" altLang="ko-KR" dirty="0"/>
              <a:t>, </a:t>
            </a:r>
            <a:r>
              <a:rPr lang="ko-KR" altLang="en-US" dirty="0"/>
              <a:t>그만큼 유의미한 피처를 남긴다는 것이 어려운 일임을 깨달을 수 있었다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데이터분석의 결과가 매우 놀라웠음</a:t>
            </a:r>
            <a:r>
              <a:rPr lang="en-US" altLang="ko-KR" dirty="0"/>
              <a:t>. </a:t>
            </a:r>
            <a:r>
              <a:rPr lang="ko-KR" altLang="en-US" dirty="0"/>
              <a:t>데이터 분석의 목적은 결국</a:t>
            </a:r>
            <a:r>
              <a:rPr lang="en-US" altLang="ko-KR" dirty="0"/>
              <a:t>, </a:t>
            </a:r>
            <a:r>
              <a:rPr lang="ko-KR" altLang="en-US" dirty="0"/>
              <a:t>데이터를 통해 의미가 있는 결과를 도출 해 내는 것인데</a:t>
            </a:r>
            <a:r>
              <a:rPr lang="en-US" altLang="ko-KR" dirty="0"/>
              <a:t>, </a:t>
            </a:r>
            <a:r>
              <a:rPr lang="ko-KR" altLang="en-US" dirty="0"/>
              <a:t>방금 살펴 본 코로나 데이터 분석을 통해 방역정책을 변화시킨다면 사람들이 목숨을 잃는 경우를 줄일 수 있기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07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20556" y="1750017"/>
            <a:ext cx="301062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Clap icon PNG and SVG Vector Free Download">
            <a:extLst>
              <a:ext uri="{FF2B5EF4-FFF2-40B4-BE49-F238E27FC236}">
                <a16:creationId xmlns:a16="http://schemas.microsoft.com/office/drawing/2014/main" id="{A789D02E-0FDF-4219-9C9E-5CB5527A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469" y="2571750"/>
            <a:ext cx="946260" cy="98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6" name="Google Shape;75;p15"/>
          <p:cNvSpPr txBox="1"/>
          <p:nvPr/>
        </p:nvSpPr>
        <p:spPr>
          <a:xfrm>
            <a:off x="1717521" y="1107287"/>
            <a:ext cx="4979400" cy="192177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인증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인증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6552895" y="2144384"/>
            <a:ext cx="2282101" cy="188086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나눔고딕"/>
                <a:ea typeface="나눔고딕"/>
              </a:rPr>
              <a:t>스터디원 1 : </a:t>
            </a:r>
            <a:r>
              <a:rPr lang="ko-KR" altLang="en-US">
                <a:latin typeface="나눔고딕"/>
                <a:ea typeface="나눔고딕"/>
              </a:rPr>
              <a:t>강영훈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나눔고딕"/>
              <a:ea typeface="나눔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나눔고딕"/>
                <a:ea typeface="나눔고딕"/>
              </a:rPr>
              <a:t>스터디원 2 : </a:t>
            </a:r>
            <a:r>
              <a:rPr lang="ko-KR" altLang="en-US">
                <a:latin typeface="나눔고딕"/>
                <a:ea typeface="나눔고딕"/>
              </a:rPr>
              <a:t>김소은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나눔고딕"/>
              <a:ea typeface="나눔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나눔고딕"/>
                <a:ea typeface="나눔고딕"/>
              </a:rPr>
              <a:t>스터디원 3 : </a:t>
            </a:r>
            <a:r>
              <a:rPr lang="ko-KR" altLang="en-US">
                <a:latin typeface="나눔고딕"/>
                <a:ea typeface="나눔고딕"/>
              </a:rPr>
              <a:t>안윤수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스터디원 </a:t>
            </a:r>
            <a:r>
              <a:rPr lang="en-US" altLang="ko-KR">
                <a:latin typeface="나눔고딕"/>
                <a:ea typeface="나눔고딕"/>
              </a:rPr>
              <a:t>4 : </a:t>
            </a:r>
            <a:r>
              <a:rPr lang="ko-KR" altLang="en-US">
                <a:latin typeface="나눔고딕"/>
                <a:ea typeface="나눔고딕"/>
              </a:rPr>
              <a:t>하희정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32201" y="4401004"/>
            <a:ext cx="1489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22.03.29(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55943" y="1010274"/>
            <a:ext cx="5255397" cy="511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고딕"/>
                <a:ea typeface="나눔고딕"/>
              </a:rPr>
              <a:t>-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ko-KR" altLang="en-US" dirty="0" err="1">
                <a:latin typeface="나눔고딕"/>
                <a:ea typeface="나눔고딕"/>
              </a:rPr>
              <a:t>비대면</a:t>
            </a:r>
            <a:r>
              <a:rPr lang="ko-KR" altLang="en-US" dirty="0">
                <a:latin typeface="나눔고딕"/>
                <a:ea typeface="나눔고딕"/>
              </a:rPr>
              <a:t> 스터디로 </a:t>
            </a:r>
            <a:r>
              <a:rPr lang="en-US" altLang="ko-KR" dirty="0">
                <a:latin typeface="나눔고딕"/>
                <a:ea typeface="나눔고딕"/>
              </a:rPr>
              <a:t>zoom</a:t>
            </a:r>
            <a:r>
              <a:rPr lang="ko-KR" altLang="en-US" dirty="0">
                <a:latin typeface="나눔고딕"/>
                <a:ea typeface="나눔고딕"/>
              </a:rPr>
              <a:t>으로 스터디 진행</a:t>
            </a:r>
          </a:p>
          <a:p>
            <a:pPr>
              <a:defRPr/>
            </a:pPr>
            <a:r>
              <a:rPr lang="en-US" altLang="ko-KR" dirty="0">
                <a:latin typeface="나눔고딕"/>
                <a:ea typeface="나눔고딕"/>
              </a:rPr>
              <a:t>-</a:t>
            </a:r>
            <a:r>
              <a:rPr lang="ko-KR" altLang="en-US" dirty="0">
                <a:latin typeface="나눔고딕"/>
                <a:ea typeface="나눔고딕"/>
              </a:rPr>
              <a:t> 정기세션 직후 스터디 진행 </a:t>
            </a:r>
            <a:r>
              <a:rPr lang="en-US" altLang="ko-KR" dirty="0">
                <a:latin typeface="나눔고딕"/>
                <a:ea typeface="나눔고딕"/>
              </a:rPr>
              <a:t>(</a:t>
            </a:r>
            <a:r>
              <a:rPr lang="ko-KR" altLang="en-US" dirty="0">
                <a:latin typeface="나눔고딕"/>
                <a:ea typeface="나눔고딕"/>
              </a:rPr>
              <a:t>이슈가 있으면 일정 조율 후 추가 진행</a:t>
            </a:r>
            <a:r>
              <a:rPr lang="en-US" altLang="ko-KR" dirty="0">
                <a:latin typeface="나눔고딕"/>
                <a:ea typeface="나눔고딕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1F682-FA79-474B-A370-DCFD72F95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04" y="1719490"/>
            <a:ext cx="4616742" cy="2639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(3/29)</a:t>
            </a:r>
            <a:endParaRPr 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033" y="2229817"/>
            <a:ext cx="3416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808080"/>
                </a:solidFill>
              </a:rPr>
              <a:t>참고</a:t>
            </a:r>
            <a:r>
              <a:rPr lang="en-US" altLang="ko-KR" sz="800" dirty="0">
                <a:solidFill>
                  <a:srgbClr val="808080"/>
                </a:solidFill>
              </a:rPr>
              <a:t>:</a:t>
            </a:r>
            <a:r>
              <a:rPr lang="ko-KR" altLang="en-US" sz="800" dirty="0">
                <a:solidFill>
                  <a:srgbClr val="808080"/>
                </a:solidFill>
              </a:rPr>
              <a:t> </a:t>
            </a:r>
            <a:r>
              <a:rPr lang="en-US" altLang="ko-KR" sz="800" dirty="0">
                <a:solidFill>
                  <a:srgbClr val="808080"/>
                </a:solidFill>
              </a:rPr>
              <a:t>https://dacon.io/competitions/official/235590/overview/description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76EED-06EF-4809-A0F7-4B086FF3074B}"/>
              </a:ext>
            </a:extLst>
          </p:cNvPr>
          <p:cNvSpPr txBox="1"/>
          <p:nvPr/>
        </p:nvSpPr>
        <p:spPr>
          <a:xfrm>
            <a:off x="1767702" y="816521"/>
            <a:ext cx="251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atin typeface="맑은 고딕"/>
              </a:rPr>
              <a:t>►</a:t>
            </a:r>
            <a:r>
              <a:rPr lang="ko-KR" altLang="en-US" sz="1200" b="1" dirty="0">
                <a:latin typeface="나눔고딕"/>
                <a:ea typeface="나눔고딕"/>
              </a:rPr>
              <a:t> 스터디 주제</a:t>
            </a:r>
            <a:endParaRPr lang="en-US" altLang="ko-KR" sz="1200" b="1" dirty="0">
              <a:latin typeface="나눔고딕"/>
              <a:ea typeface="나눔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22340D-6436-49F5-AC6F-9F3CD6A2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10" y="1124634"/>
            <a:ext cx="4563002" cy="10183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A6DB3C-A8FC-974F-B200-A233859DC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802" y="2454717"/>
            <a:ext cx="3416329" cy="24525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74E4A-FB33-0A47-9F27-1D7FA3CE0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033" y="2571750"/>
            <a:ext cx="3153810" cy="22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02CEF-29DD-4912-B14F-B6743968AC9B}"/>
              </a:ext>
            </a:extLst>
          </p:cNvPr>
          <p:cNvSpPr txBox="1"/>
          <p:nvPr/>
        </p:nvSpPr>
        <p:spPr>
          <a:xfrm>
            <a:off x="1353975" y="4987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Q. </a:t>
            </a:r>
            <a:r>
              <a:rPr lang="ko-KR" altLang="en-US" b="1" dirty="0"/>
              <a:t>코로나 </a:t>
            </a:r>
            <a:r>
              <a:rPr lang="ko-KR" altLang="en-US" b="1" dirty="0" err="1"/>
              <a:t>확진자의</a:t>
            </a:r>
            <a:r>
              <a:rPr lang="ko-KR" altLang="en-US" b="1" dirty="0"/>
              <a:t> 특징은? </a:t>
            </a:r>
            <a:r>
              <a:rPr lang="en-US" altLang="ko-KR" b="1" dirty="0"/>
              <a:t>(</a:t>
            </a:r>
            <a:r>
              <a:rPr lang="ko-KR" altLang="en-US" b="1" dirty="0"/>
              <a:t>기본 정보 확인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D6C562-5989-4341-8222-8294C067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943" y="875586"/>
            <a:ext cx="4337032" cy="2818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714595-EE68-4C20-A488-1D2882A4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943" y="3799093"/>
            <a:ext cx="3478607" cy="5858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F45AB-2A42-4E78-B0BD-5945F7EEB37A}"/>
              </a:ext>
            </a:extLst>
          </p:cNvPr>
          <p:cNvSpPr/>
          <p:nvPr/>
        </p:nvSpPr>
        <p:spPr>
          <a:xfrm>
            <a:off x="6050167" y="863152"/>
            <a:ext cx="2920958" cy="257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en-US" altLang="ko-KR" sz="1200" b="1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083D2-3CFA-4BA7-A0FB-5BCE98938912}"/>
              </a:ext>
            </a:extLst>
          </p:cNvPr>
          <p:cNvSpPr txBox="1"/>
          <p:nvPr/>
        </p:nvSpPr>
        <p:spPr>
          <a:xfrm>
            <a:off x="6160488" y="983673"/>
            <a:ext cx="2810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• </a:t>
            </a:r>
            <a:r>
              <a:rPr lang="ko-KR" altLang="en-US" sz="1200" dirty="0"/>
              <a:t>데이터를 전 처리를 위해 </a:t>
            </a:r>
            <a:r>
              <a:rPr lang="ko-KR" altLang="en-US" sz="1200" dirty="0" err="1"/>
              <a:t>판다스</a:t>
            </a:r>
            <a:r>
              <a:rPr lang="ko-KR" altLang="en-US" sz="1200" dirty="0"/>
              <a:t> 기본 문법 익히기</a:t>
            </a:r>
            <a:endParaRPr lang="en-US" altLang="ko-KR" sz="1200" dirty="0"/>
          </a:p>
          <a:p>
            <a:r>
              <a:rPr lang="ko-KR" altLang="en-US" sz="1200" dirty="0"/>
              <a:t>• 전반적인 데이터 확인</a:t>
            </a:r>
            <a:endParaRPr lang="en-US" altLang="ko-KR" sz="1200" dirty="0"/>
          </a:p>
          <a:p>
            <a:r>
              <a:rPr lang="ko-KR" altLang="en-US" sz="1200" dirty="0"/>
              <a:t>• 질문에 대한 답을 위한 데이터만을 추출</a:t>
            </a:r>
            <a:endParaRPr lang="en-US" altLang="ko-KR" sz="1200" dirty="0"/>
          </a:p>
          <a:p>
            <a:r>
              <a:rPr lang="ko-KR" altLang="en-US" sz="1200" dirty="0"/>
              <a:t>•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 분석을 위한 데이터 전 처리 </a:t>
            </a:r>
            <a:endParaRPr lang="en-US" altLang="ko-KR" sz="1200" dirty="0"/>
          </a:p>
          <a:p>
            <a:r>
              <a:rPr lang="ko-KR" altLang="ko-KR" sz="1200" dirty="0"/>
              <a:t>→</a:t>
            </a:r>
            <a:r>
              <a:rPr lang="en-US" altLang="ko-KR" sz="1200" dirty="0"/>
              <a:t> null </a:t>
            </a:r>
            <a:r>
              <a:rPr lang="ko-KR" altLang="en-US" sz="1200" dirty="0"/>
              <a:t>및</a:t>
            </a:r>
            <a:r>
              <a:rPr lang="en-US" altLang="ko-KR" sz="1200" dirty="0"/>
              <a:t> N/A </a:t>
            </a:r>
            <a:r>
              <a:rPr lang="ko-KR" altLang="en-US" sz="1200" dirty="0"/>
              <a:t>데이터 처리</a:t>
            </a:r>
            <a:r>
              <a:rPr lang="en-US" altLang="ko-KR" sz="1200" dirty="0"/>
              <a:t>, group</a:t>
            </a:r>
            <a:r>
              <a:rPr lang="ko-KR" altLang="en-US" sz="1200" dirty="0"/>
              <a:t>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•</a:t>
            </a:r>
            <a:r>
              <a:rPr lang="en-US" altLang="ko-KR" sz="1200" dirty="0"/>
              <a:t> </a:t>
            </a:r>
            <a:r>
              <a:rPr lang="ko-KR" altLang="en-US" sz="1200" dirty="0"/>
              <a:t>내 코드와 팀원들 코드</a:t>
            </a:r>
            <a:r>
              <a:rPr lang="en-US" altLang="ko-KR" sz="1200" dirty="0"/>
              <a:t>, reference </a:t>
            </a:r>
            <a:r>
              <a:rPr lang="ko-KR" altLang="en-US" sz="1200" dirty="0"/>
              <a:t>코드와 비교</a:t>
            </a:r>
            <a:r>
              <a:rPr lang="en-US" altLang="ko-KR" sz="1200" dirty="0"/>
              <a:t>! </a:t>
            </a:r>
          </a:p>
          <a:p>
            <a:r>
              <a:rPr lang="en-US" altLang="ko-KR" sz="1200" dirty="0"/>
              <a:t>→ </a:t>
            </a:r>
            <a:r>
              <a:rPr lang="ko-KR" altLang="en-US" sz="1200" dirty="0"/>
              <a:t>새로 안 내용</a:t>
            </a:r>
            <a:r>
              <a:rPr lang="en-US" altLang="ko-KR" sz="1200" dirty="0"/>
              <a:t>, </a:t>
            </a:r>
            <a:r>
              <a:rPr lang="ko-KR" altLang="en-US" sz="1200" dirty="0"/>
              <a:t>알아 두면 좋을 내용 확인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729A8B-FA2E-42BC-BC6E-461394A50F80}"/>
              </a:ext>
            </a:extLst>
          </p:cNvPr>
          <p:cNvSpPr/>
          <p:nvPr/>
        </p:nvSpPr>
        <p:spPr>
          <a:xfrm>
            <a:off x="2890098" y="1115291"/>
            <a:ext cx="2151845" cy="189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041B1-7D1A-4B1B-B43F-1B88E5DD4419}"/>
              </a:ext>
            </a:extLst>
          </p:cNvPr>
          <p:cNvSpPr/>
          <p:nvPr/>
        </p:nvSpPr>
        <p:spPr>
          <a:xfrm>
            <a:off x="2252323" y="4028209"/>
            <a:ext cx="2582913" cy="169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0D986-A699-44DA-B2F0-F418B0F9D2F9}"/>
              </a:ext>
            </a:extLst>
          </p:cNvPr>
          <p:cNvSpPr txBox="1"/>
          <p:nvPr/>
        </p:nvSpPr>
        <p:spPr>
          <a:xfrm>
            <a:off x="4267200" y="1391075"/>
            <a:ext cx="206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columns </a:t>
            </a:r>
            <a:r>
              <a:rPr lang="ko-KR" altLang="en-US" dirty="0"/>
              <a:t>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02CEF-29DD-4912-B14F-B6743968AC9B}"/>
              </a:ext>
            </a:extLst>
          </p:cNvPr>
          <p:cNvSpPr txBox="1"/>
          <p:nvPr/>
        </p:nvSpPr>
        <p:spPr>
          <a:xfrm>
            <a:off x="1353975" y="4987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Q. </a:t>
            </a:r>
            <a:r>
              <a:rPr lang="ko-KR" altLang="en-US" b="1" dirty="0"/>
              <a:t>코로나 </a:t>
            </a:r>
            <a:r>
              <a:rPr lang="ko-KR" altLang="en-US" b="1" dirty="0" err="1"/>
              <a:t>확진자의</a:t>
            </a:r>
            <a:r>
              <a:rPr lang="ko-KR" altLang="en-US" b="1" dirty="0"/>
              <a:t> 특징은? </a:t>
            </a:r>
            <a:r>
              <a:rPr lang="en-US" altLang="ko-KR" b="1" dirty="0"/>
              <a:t>(</a:t>
            </a:r>
            <a:r>
              <a:rPr lang="ko-KR" altLang="en-US" b="1" dirty="0"/>
              <a:t>기본 정보 확인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B8E07-12BF-4C77-9666-2A65007B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02" y="820268"/>
            <a:ext cx="3858534" cy="13561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78F9CA-FCB7-49FA-BBD7-AF858D3A2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61" y="565450"/>
            <a:ext cx="3329449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FB4D4B-35B3-4AC1-9D44-5DEC82617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102" y="2211656"/>
            <a:ext cx="3131171" cy="26926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F21B51-375F-44DA-8ECF-893C44635528}"/>
              </a:ext>
            </a:extLst>
          </p:cNvPr>
          <p:cNvSpPr txBox="1"/>
          <p:nvPr/>
        </p:nvSpPr>
        <p:spPr>
          <a:xfrm>
            <a:off x="4727959" y="4106410"/>
            <a:ext cx="286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/>
              <a:t>결론</a:t>
            </a:r>
            <a:r>
              <a:rPr lang="en-US" altLang="ko-KR" sz="1000" b="1" dirty="0"/>
              <a:t>]</a:t>
            </a:r>
          </a:p>
          <a:p>
            <a:r>
              <a:rPr lang="en-US" altLang="ko-KR" sz="1000" b="1" dirty="0"/>
              <a:t>• </a:t>
            </a:r>
            <a:r>
              <a:rPr lang="ko-KR" altLang="en-US" sz="1000" b="1" dirty="0"/>
              <a:t>성별</a:t>
            </a:r>
            <a:r>
              <a:rPr lang="en-US" altLang="ko-KR" sz="1000" b="1" dirty="0"/>
              <a:t>:  </a:t>
            </a:r>
            <a:r>
              <a:rPr lang="ko-KR" altLang="en-US" sz="1000" b="1" dirty="0"/>
              <a:t>여자</a:t>
            </a:r>
            <a:r>
              <a:rPr lang="en-US" altLang="ko-KR" sz="1000" b="1" dirty="0"/>
              <a:t>(54.9%)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남자</a:t>
            </a:r>
            <a:r>
              <a:rPr lang="en-US" altLang="ko-KR" sz="1000" b="1" dirty="0"/>
              <a:t>(45.1%)</a:t>
            </a:r>
          </a:p>
          <a:p>
            <a:r>
              <a:rPr lang="en-US" altLang="ko-KR" sz="1000" b="1" dirty="0"/>
              <a:t>• </a:t>
            </a:r>
            <a:r>
              <a:rPr lang="ko-KR" altLang="en-US" sz="1000" b="1" dirty="0"/>
              <a:t>나이대별</a:t>
            </a:r>
            <a:r>
              <a:rPr lang="en-US" altLang="ko-KR" sz="1000" b="1" dirty="0"/>
              <a:t>: 50</a:t>
            </a:r>
            <a:r>
              <a:rPr lang="ko-KR" altLang="en-US" sz="1000" b="1" dirty="0"/>
              <a:t>대</a:t>
            </a:r>
            <a:r>
              <a:rPr lang="en-US" altLang="ko-KR" sz="1000" b="1" dirty="0"/>
              <a:t> &gt; 20</a:t>
            </a:r>
            <a:r>
              <a:rPr lang="ko-KR" altLang="en-US" sz="1000" b="1" dirty="0"/>
              <a:t>대</a:t>
            </a:r>
            <a:r>
              <a:rPr lang="en-US" altLang="ko-KR" sz="1000" b="1" dirty="0"/>
              <a:t> &gt; 40</a:t>
            </a:r>
            <a:r>
              <a:rPr lang="ko-KR" altLang="en-US" sz="1000" b="1" dirty="0"/>
              <a:t>대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15%)</a:t>
            </a:r>
          </a:p>
          <a:p>
            <a:r>
              <a:rPr lang="en-US" altLang="ko-KR" sz="1000" b="1" dirty="0"/>
              <a:t>• </a:t>
            </a:r>
            <a:r>
              <a:rPr lang="ko-KR" altLang="en-US" sz="1000" b="1" dirty="0"/>
              <a:t>지역별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경기도</a:t>
            </a:r>
            <a:r>
              <a:rPr lang="en-US" altLang="ko-KR" sz="1000" b="1" dirty="0"/>
              <a:t> &gt; </a:t>
            </a:r>
            <a:r>
              <a:rPr lang="ko-KR" altLang="en-US" sz="1000" b="1" dirty="0"/>
              <a:t>서울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20%) </a:t>
            </a:r>
          </a:p>
        </p:txBody>
      </p:sp>
    </p:spTree>
    <p:extLst>
      <p:ext uri="{BB962C8B-B14F-4D97-AF65-F5344CB8AC3E}">
        <p14:creationId xmlns:p14="http://schemas.microsoft.com/office/powerpoint/2010/main" val="16177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02CEF-29DD-4912-B14F-B6743968AC9B}"/>
              </a:ext>
            </a:extLst>
          </p:cNvPr>
          <p:cNvSpPr txBox="1"/>
          <p:nvPr/>
        </p:nvSpPr>
        <p:spPr>
          <a:xfrm>
            <a:off x="1353974" y="515091"/>
            <a:ext cx="6764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Q.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실제 환자와 접촉하였을 때 어느 정도의 사람들이 확진 판정을 받았을까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47705-12B2-4B72-94E9-F5A5A3A6A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56" y="1020302"/>
            <a:ext cx="4576412" cy="462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79246-492E-45EC-92DB-463CC68CE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857" y="1702910"/>
            <a:ext cx="3682252" cy="486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C4F824-8BD9-4F6B-AC1C-38292A42B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857" y="2189245"/>
            <a:ext cx="4395762" cy="7650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E198CF-B391-401B-8415-DA7074C0B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856" y="2954254"/>
            <a:ext cx="5240889" cy="6551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AC4E23-0744-42CE-AA33-E295B3648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856" y="3850052"/>
            <a:ext cx="5455635" cy="5760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7980AF-38DB-441A-A7C4-475F63F11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0856" y="4426072"/>
            <a:ext cx="3348304" cy="579270"/>
          </a:xfrm>
          <a:prstGeom prst="rect">
            <a:avLst/>
          </a:prstGeom>
        </p:spPr>
      </p:pic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82DE4D5C-0FC2-4F85-A3AE-92D35CABE018}"/>
              </a:ext>
            </a:extLst>
          </p:cNvPr>
          <p:cNvSpPr/>
          <p:nvPr/>
        </p:nvSpPr>
        <p:spPr>
          <a:xfrm>
            <a:off x="6761018" y="1780309"/>
            <a:ext cx="256309" cy="166947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696469-284C-4F94-926A-882C0584917E}"/>
              </a:ext>
            </a:extLst>
          </p:cNvPr>
          <p:cNvSpPr/>
          <p:nvPr/>
        </p:nvSpPr>
        <p:spPr>
          <a:xfrm>
            <a:off x="3430426" y="1156385"/>
            <a:ext cx="2596842" cy="208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33A1DE-7C0D-4E40-AF17-3E29AEA85926}"/>
              </a:ext>
            </a:extLst>
          </p:cNvPr>
          <p:cNvSpPr txBox="1"/>
          <p:nvPr/>
        </p:nvSpPr>
        <p:spPr>
          <a:xfrm>
            <a:off x="5984018" y="1118509"/>
            <a:ext cx="206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columns </a:t>
            </a:r>
            <a:r>
              <a:rPr lang="ko-KR" altLang="en-US" dirty="0"/>
              <a:t>추출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4E01FAD-27BB-4DAB-AD54-BC4396496CCE}"/>
              </a:ext>
            </a:extLst>
          </p:cNvPr>
          <p:cNvSpPr/>
          <p:nvPr/>
        </p:nvSpPr>
        <p:spPr>
          <a:xfrm>
            <a:off x="3373582" y="1482436"/>
            <a:ext cx="124691" cy="2082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6F6D9350-CFBD-4842-B2E4-70745474232E}"/>
              </a:ext>
            </a:extLst>
          </p:cNvPr>
          <p:cNvSpPr/>
          <p:nvPr/>
        </p:nvSpPr>
        <p:spPr>
          <a:xfrm>
            <a:off x="3352800" y="3636818"/>
            <a:ext cx="124691" cy="2082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27808D-8024-4DC7-825C-24A687A12025}"/>
              </a:ext>
            </a:extLst>
          </p:cNvPr>
          <p:cNvSpPr txBox="1"/>
          <p:nvPr/>
        </p:nvSpPr>
        <p:spPr>
          <a:xfrm>
            <a:off x="7077382" y="1780309"/>
            <a:ext cx="1893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필터링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NA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분모로 들어가는</a:t>
            </a:r>
            <a:endParaRPr lang="en-US" altLang="ko-KR" dirty="0"/>
          </a:p>
          <a:p>
            <a:r>
              <a:rPr lang="en-US" altLang="ko-KR" dirty="0"/>
              <a:t>Feature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되는 경우 제거</a:t>
            </a:r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기타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63A52-683B-40F8-A525-CAD089690881}"/>
              </a:ext>
            </a:extLst>
          </p:cNvPr>
          <p:cNvSpPr txBox="1"/>
          <p:nvPr/>
        </p:nvSpPr>
        <p:spPr>
          <a:xfrm>
            <a:off x="4757691" y="4300208"/>
            <a:ext cx="45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감염률 </a:t>
            </a:r>
            <a:r>
              <a:rPr lang="en-US" altLang="ko-KR" sz="1200" b="1" dirty="0"/>
              <a:t>= </a:t>
            </a:r>
            <a:r>
              <a:rPr lang="ko-KR" altLang="en-US" sz="1200" b="1" dirty="0" err="1"/>
              <a:t>확진자에게</a:t>
            </a:r>
            <a:r>
              <a:rPr lang="ko-KR" altLang="en-US" sz="1200" b="1" dirty="0"/>
              <a:t> 감염시킨 다른 </a:t>
            </a:r>
            <a:r>
              <a:rPr lang="ko-KR" altLang="en-US" sz="1200" b="1" dirty="0" err="1"/>
              <a:t>확진자</a:t>
            </a:r>
            <a:r>
              <a:rPr lang="ko-KR" altLang="en-US" sz="1200" b="1" dirty="0"/>
              <a:t> 수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접촉 횟수 </a:t>
            </a:r>
            <a:r>
              <a:rPr lang="en-US" altLang="ko-KR" sz="1200" b="1" dirty="0"/>
              <a:t>*100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3A8611-3DB7-4003-BAA9-8E6147F297F3}"/>
              </a:ext>
            </a:extLst>
          </p:cNvPr>
          <p:cNvSpPr/>
          <p:nvPr/>
        </p:nvSpPr>
        <p:spPr>
          <a:xfrm>
            <a:off x="3352800" y="4089447"/>
            <a:ext cx="3470564" cy="208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816EEF-43B4-424C-BE79-F76081635314}"/>
              </a:ext>
            </a:extLst>
          </p:cNvPr>
          <p:cNvSpPr txBox="1"/>
          <p:nvPr/>
        </p:nvSpPr>
        <p:spPr>
          <a:xfrm>
            <a:off x="2599728" y="4786168"/>
            <a:ext cx="265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감염률 중앙값 </a:t>
            </a:r>
            <a:r>
              <a:rPr lang="en-US" altLang="ko-KR" sz="1200" b="1" dirty="0"/>
              <a:t>30%, 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38% </a:t>
            </a:r>
            <a:r>
              <a:rPr lang="ko-KR" altLang="en-US" sz="1200" b="1" dirty="0"/>
              <a:t>확인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52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95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3974" y="515091"/>
            <a:ext cx="676478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 </a:t>
            </a:r>
            <a:r>
              <a:rPr lang="ko-KR" altLang="en-US" b="1" dirty="0">
                <a:latin typeface="Helvetica Neue"/>
              </a:rPr>
              <a:t>성별에 따른 </a:t>
            </a:r>
            <a:r>
              <a:rPr lang="ko-KR" altLang="en-US" b="1" dirty="0" err="1">
                <a:latin typeface="Helvetica Neue"/>
              </a:rPr>
              <a:t>격리해제</a:t>
            </a:r>
            <a:r>
              <a:rPr lang="en-US" altLang="ko-KR" b="1" dirty="0">
                <a:latin typeface="Helvetica Neue"/>
              </a:rPr>
              <a:t>/</a:t>
            </a:r>
            <a:r>
              <a:rPr lang="ko-KR" altLang="en-US" b="1" dirty="0">
                <a:latin typeface="Helvetica Neue"/>
              </a:rPr>
              <a:t>격리 환자 시각화</a:t>
            </a:r>
          </a:p>
          <a:p>
            <a:pPr lvl="0">
              <a:defRPr/>
            </a:pP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pie chart / donut chart</a:t>
            </a:r>
          </a:p>
          <a:p>
            <a:pPr lvl="0"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함수로 만들어 사용 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rcRect l="10510"/>
          <a:stretch>
            <a:fillRect/>
          </a:stretch>
        </p:blipFill>
        <p:spPr>
          <a:xfrm>
            <a:off x="5089285" y="403994"/>
            <a:ext cx="4054714" cy="2167755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5"/>
          <a:srcRect l="6910"/>
          <a:stretch>
            <a:fillRect/>
          </a:stretch>
        </p:blipFill>
        <p:spPr>
          <a:xfrm>
            <a:off x="4990898" y="2683908"/>
            <a:ext cx="4153101" cy="2248823"/>
          </a:xfrm>
          <a:custGeom>
            <a:avLst/>
            <a:gdLst>
              <a:gd name="connsiteX0" fmla="*/ 207 w 4153102"/>
              <a:gd name="connsiteY0" fmla="*/ 43988 h 2248824"/>
              <a:gd name="connsiteX1" fmla="*/ 4153102 w 4153102"/>
              <a:gd name="connsiteY1" fmla="*/ 50 h 2248824"/>
              <a:gd name="connsiteX2" fmla="*/ 4153102 w 4153102"/>
              <a:gd name="connsiteY2" fmla="*/ 2248792 h 2248824"/>
              <a:gd name="connsiteX3" fmla="*/ 93895 w 4153102"/>
              <a:gd name="connsiteY3" fmla="*/ 2222247 h 2248824"/>
              <a:gd name="connsiteX4" fmla="*/ 207 w 4153102"/>
              <a:gd name="connsiteY4" fmla="*/ 43988 h 224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3102" h="2248824">
                <a:moveTo>
                  <a:pt x="207" y="43988"/>
                </a:moveTo>
                <a:lnTo>
                  <a:pt x="4153102" y="50"/>
                </a:lnTo>
                <a:lnTo>
                  <a:pt x="4153102" y="2248792"/>
                </a:lnTo>
                <a:lnTo>
                  <a:pt x="93895" y="2222247"/>
                </a:lnTo>
                <a:lnTo>
                  <a:pt x="207" y="43988"/>
                </a:lnTo>
                <a:close/>
              </a:path>
            </a:pathLst>
          </a:cu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62212" y="1417289"/>
            <a:ext cx="3623333" cy="2983549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66112" y="4460138"/>
            <a:ext cx="3890527" cy="500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81088" y="0"/>
            <a:ext cx="4979400" cy="5295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</a:t>
            </a: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3974" y="515091"/>
            <a:ext cx="676478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Helvetica Neue"/>
              </a:rPr>
              <a:t>Q.</a:t>
            </a:r>
            <a:r>
              <a:rPr lang="ko-KR" altLang="en-US" b="1" dirty="0">
                <a:latin typeface="Helvetica Neue"/>
              </a:rPr>
              <a:t> 나이에 따른 환자 분포 시각화</a:t>
            </a:r>
            <a:endParaRPr lang="en-US" altLang="ko-KR" b="1" dirty="0">
              <a:latin typeface="Helvetica Neue"/>
            </a:endParaRPr>
          </a:p>
          <a:p>
            <a:pPr lvl="0">
              <a:defRPr/>
            </a:pPr>
            <a:r>
              <a:rPr lang="en-US" altLang="ko-KR" sz="1200" dirty="0"/>
              <a:t>- seaborn</a:t>
            </a:r>
            <a:r>
              <a:rPr lang="ko-KR" altLang="en-US" sz="1200" dirty="0"/>
              <a:t> 중 </a:t>
            </a:r>
            <a:r>
              <a:rPr lang="en-US" altLang="ko-KR" sz="1200" dirty="0" err="1"/>
              <a:t>distplot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kdeplot</a:t>
            </a:r>
            <a:r>
              <a:rPr lang="en-US" altLang="ko-KR" sz="1200" dirty="0"/>
              <a:t> </a:t>
            </a:r>
            <a:r>
              <a:rPr lang="ko-KR" altLang="en-US" sz="1200" dirty="0"/>
              <a:t>함수</a:t>
            </a:r>
            <a:r>
              <a:rPr lang="en-US" altLang="ko-KR" sz="1200" dirty="0"/>
              <a:t> </a:t>
            </a:r>
            <a:r>
              <a:rPr lang="ko-KR" altLang="en-US" sz="1200" dirty="0"/>
              <a:t>활용</a:t>
            </a:r>
          </a:p>
          <a:p>
            <a:pPr lvl="0">
              <a:defRPr/>
            </a:pP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 err="1"/>
              <a:t>kdeplot</a:t>
            </a:r>
            <a:r>
              <a:rPr lang="en-US" altLang="ko-KR" sz="1200" dirty="0"/>
              <a:t> : </a:t>
            </a:r>
            <a:r>
              <a:rPr lang="ko-KR" altLang="en-US" sz="1200" dirty="0"/>
              <a:t>확률 밀도를 추정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discrete</a:t>
            </a:r>
            <a:r>
              <a:rPr lang="ko-KR" altLang="en-US" sz="1200" dirty="0"/>
              <a:t>변수를 </a:t>
            </a:r>
            <a:r>
              <a:rPr lang="en-US" altLang="ko-KR" sz="1200" dirty="0"/>
              <a:t>continuous</a:t>
            </a:r>
            <a:r>
              <a:rPr lang="ko-KR" altLang="en-US" sz="1200" dirty="0"/>
              <a:t>하게 </a:t>
            </a:r>
            <a:r>
              <a:rPr lang="ko-KR" altLang="en-US" sz="1200" dirty="0" err="1"/>
              <a:t>만들어줌</a:t>
            </a:r>
            <a:endParaRPr lang="ko-KR" altLang="en-US" sz="1200" dirty="0"/>
          </a:p>
          <a:p>
            <a:pPr lvl="0">
              <a:defRPr/>
            </a:pPr>
            <a:r>
              <a:rPr lang="en-US" altLang="ko-KR" sz="1200" dirty="0"/>
              <a:t>- </a:t>
            </a:r>
            <a:r>
              <a:rPr lang="en-US" altLang="ko-KR" sz="1200" dirty="0" err="1"/>
              <a:t>distplot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kdeplot</a:t>
            </a:r>
            <a:r>
              <a:rPr lang="en-US" altLang="ko-KR" sz="1200" dirty="0"/>
              <a:t> +</a:t>
            </a:r>
            <a:r>
              <a:rPr lang="ko-KR" altLang="en-US" sz="1200" dirty="0"/>
              <a:t> </a:t>
            </a:r>
            <a:r>
              <a:rPr lang="en-US" altLang="ko-KR" sz="1200" dirty="0"/>
              <a:t>histogram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0852" y="1583024"/>
            <a:ext cx="5616426" cy="253005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1182" y="4101691"/>
            <a:ext cx="4293910" cy="423921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92680" y="4573368"/>
            <a:ext cx="4848025" cy="446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857</Words>
  <Application>Microsoft Macintosh PowerPoint</Application>
  <PresentationFormat>화면 슬라이드 쇼(16:9)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Arial</vt:lpstr>
      <vt:lpstr>Helvetica Neue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Heejung Ha</dc:creator>
  <cp:lastModifiedBy>강영훈</cp:lastModifiedBy>
  <cp:revision>50</cp:revision>
  <dcterms:modified xsi:type="dcterms:W3CDTF">2022-04-04T01:53:14Z</dcterms:modified>
  <cp:version>1000.0000.01</cp:version>
</cp:coreProperties>
</file>