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5143500" type="screen16x9"/>
  <p:notesSz cx="6858000" cy="9144000"/>
  <p:embeddedFontLst>
    <p:embeddedFont>
      <p:font typeface="NanumGothic" panose="020D0604000000000000" pitchFamily="34" charset="-127"/>
      <p:regular r:id="rId13"/>
      <p:bold r:id="rId14"/>
    </p:embeddedFont>
    <p:embeddedFont>
      <p:font typeface="NanumGothic ExtraBold" panose="020D0604000000000000" pitchFamily="34" charset="-127"/>
      <p:bold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10564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4191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23599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96399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03829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12298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236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339750" y="2710050"/>
            <a:ext cx="4979400" cy="1565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500" b="1" dirty="0">
                <a:solidFill>
                  <a:srgbClr val="19264B"/>
                </a:solidFill>
              </a:rPr>
              <a:t>Kaggle/DACON 1</a:t>
            </a:r>
            <a:r>
              <a:rPr lang="ko" sz="2500" b="1" dirty="0">
                <a:solidFill>
                  <a:srgbClr val="19264B"/>
                </a:solidFill>
              </a:rPr>
              <a:t>팀</a:t>
            </a:r>
            <a:endParaRPr sz="2500" b="1"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19264B"/>
                </a:solidFill>
              </a:rPr>
              <a:t>2022.03.</a:t>
            </a:r>
            <a:r>
              <a:rPr lang="en-US" altLang="ko" dirty="0">
                <a:solidFill>
                  <a:srgbClr val="19264B"/>
                </a:solidFill>
              </a:rPr>
              <a:t>15</a:t>
            </a: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9264B"/>
                </a:solidFill>
              </a:rPr>
              <a:t>발표자 : </a:t>
            </a:r>
            <a:r>
              <a:rPr lang="ko" altLang="en-US" sz="1100" dirty="0">
                <a:solidFill>
                  <a:srgbClr val="19264B"/>
                </a:solidFill>
              </a:rPr>
              <a:t>방수민</a:t>
            </a:r>
            <a:endParaRPr sz="1100" dirty="0">
              <a:solidFill>
                <a:srgbClr val="19264B"/>
              </a:solidFill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0848524-E824-834D-BBC1-CA5537A8B7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3724" y="149690"/>
            <a:ext cx="4271618" cy="2422060"/>
          </a:xfrm>
          <a:prstGeom prst="rect">
            <a:avLst/>
          </a:prstGeom>
        </p:spPr>
      </p:pic>
      <p:sp>
        <p:nvSpPr>
          <p:cNvPr id="7" name="Google Shape;67;p14">
            <a:extLst>
              <a:ext uri="{FF2B5EF4-FFF2-40B4-BE49-F238E27FC236}">
                <a16:creationId xmlns:a16="http://schemas.microsoft.com/office/drawing/2014/main" id="{40D041AF-B57B-8844-A7DE-0A3E79C02060}"/>
              </a:ext>
            </a:extLst>
          </p:cNvPr>
          <p:cNvSpPr txBox="1"/>
          <p:nvPr/>
        </p:nvSpPr>
        <p:spPr>
          <a:xfrm>
            <a:off x="5824292" y="2710050"/>
            <a:ext cx="2282100" cy="2339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altLang="en-US" dirty="0"/>
              <a:t>팀</a:t>
            </a:r>
            <a:r>
              <a:rPr lang="ko" dirty="0"/>
              <a:t>원 1 : </a:t>
            </a:r>
            <a:r>
              <a:rPr lang="ko-KR" altLang="en-US" dirty="0" err="1"/>
              <a:t>유나현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 응용통계학과</a:t>
            </a:r>
            <a:r>
              <a:rPr lang="en-US" altLang="ko-KR" dirty="0"/>
              <a:t>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altLang="en-US" dirty="0"/>
              <a:t>팀</a:t>
            </a:r>
            <a:r>
              <a:rPr lang="ko" dirty="0"/>
              <a:t>원 2 : </a:t>
            </a:r>
            <a:r>
              <a:rPr lang="ko" altLang="en-US" dirty="0"/>
              <a:t>이주현</a:t>
            </a:r>
            <a:endParaRPr lang="en-US" altLang="ko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(</a:t>
            </a:r>
            <a:r>
              <a:rPr lang="ko-KR" altLang="en-US" dirty="0"/>
              <a:t>프랑스어문학전공</a:t>
            </a:r>
            <a:r>
              <a:rPr lang="en-US" altLang="ko-KR" dirty="0"/>
              <a:t>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altLang="en-US" dirty="0"/>
              <a:t>팀</a:t>
            </a:r>
            <a:r>
              <a:rPr lang="ko" dirty="0"/>
              <a:t>원 3 : </a:t>
            </a:r>
            <a:r>
              <a:rPr lang="ko" altLang="en-US" dirty="0"/>
              <a:t>방수민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(</a:t>
            </a:r>
            <a:r>
              <a:rPr lang="ko-KR" altLang="en-US" dirty="0"/>
              <a:t>전자전기공학부</a:t>
            </a:r>
            <a:r>
              <a:rPr lang="en-US" altLang="ko-KR" dirty="0"/>
              <a:t>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앞으로의 계획 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&amp;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ko-KR" altLang="en-US" sz="2000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느낀점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6" name="Google Shape;66;p14">
            <a:extLst>
              <a:ext uri="{FF2B5EF4-FFF2-40B4-BE49-F238E27FC236}">
                <a16:creationId xmlns:a16="http://schemas.microsoft.com/office/drawing/2014/main" id="{F1D43F61-75D0-DA49-B732-30C5339E42A4}"/>
              </a:ext>
            </a:extLst>
          </p:cNvPr>
          <p:cNvSpPr txBox="1"/>
          <p:nvPr/>
        </p:nvSpPr>
        <p:spPr>
          <a:xfrm>
            <a:off x="1408975" y="1114730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1.</a:t>
            </a:r>
            <a:r>
              <a:rPr lang="ko-KR" altLang="en-US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en-US" altLang="ko-KR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KoBERT </a:t>
            </a:r>
            <a:r>
              <a:rPr lang="ko-KR" altLang="en-US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사용해보기 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7" name="Google Shape;66;p14">
            <a:extLst>
              <a:ext uri="{FF2B5EF4-FFF2-40B4-BE49-F238E27FC236}">
                <a16:creationId xmlns:a16="http://schemas.microsoft.com/office/drawing/2014/main" id="{579C679A-5561-794C-954F-FAD9E20D603B}"/>
              </a:ext>
            </a:extLst>
          </p:cNvPr>
          <p:cNvSpPr txBox="1"/>
          <p:nvPr/>
        </p:nvSpPr>
        <p:spPr>
          <a:xfrm>
            <a:off x="1408975" y="2191887"/>
            <a:ext cx="4979400" cy="892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2. </a:t>
            </a:r>
            <a:r>
              <a:rPr lang="ko-KR" altLang="en-US" sz="2000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대분류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,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중분류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,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소분류 사이의 연관성 파악</a:t>
            </a:r>
            <a:endParaRPr lang="en-US" altLang="ko-KR"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   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-&gt;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결과물 만들기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68A269-EE39-FB46-BB79-6C551217B8C4}"/>
              </a:ext>
            </a:extLst>
          </p:cNvPr>
          <p:cNvSpPr txBox="1"/>
          <p:nvPr/>
        </p:nvSpPr>
        <p:spPr>
          <a:xfrm>
            <a:off x="4330250" y="1176255"/>
            <a:ext cx="4572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" altLang="ko-Kore-KR" b="1" dirty="0">
                <a:effectLst/>
                <a:latin typeface="Noto Sans Demilight"/>
              </a:rPr>
              <a:t>BERT : Pre-training of Deep Bidirectional </a:t>
            </a:r>
            <a:r>
              <a:rPr lang="en" altLang="ko-Kore-KR" b="1" dirty="0" err="1">
                <a:effectLst/>
                <a:latin typeface="Noto Sans Demilight"/>
              </a:rPr>
              <a:t>Trnasformers</a:t>
            </a:r>
            <a:r>
              <a:rPr lang="en" altLang="ko-Kore-KR" b="1" dirty="0">
                <a:effectLst/>
                <a:latin typeface="Noto Sans Demilight"/>
              </a:rPr>
              <a:t> for Language Understanding</a:t>
            </a:r>
            <a:r>
              <a:rPr lang="en" altLang="ko-Kore-KR" b="0" i="0" u="none" strike="noStrike" dirty="0">
                <a:solidFill>
                  <a:srgbClr val="333333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 </a:t>
            </a:r>
            <a:r>
              <a:rPr lang="ko-KR" altLang="en-US" dirty="0">
                <a:solidFill>
                  <a:srgbClr val="333333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의 한국어판</a:t>
            </a:r>
            <a:br>
              <a:rPr lang="en" altLang="ko-Kore-KR" dirty="0"/>
            </a:br>
            <a:br>
              <a:rPr lang="en" altLang="ko-Kore-KR" dirty="0"/>
            </a:br>
            <a:endParaRPr lang="ko-Kore-KR" altLang="en-US" dirty="0"/>
          </a:p>
        </p:txBody>
      </p:sp>
      <p:sp>
        <p:nvSpPr>
          <p:cNvPr id="10" name="Google Shape;66;p14">
            <a:extLst>
              <a:ext uri="{FF2B5EF4-FFF2-40B4-BE49-F238E27FC236}">
                <a16:creationId xmlns:a16="http://schemas.microsoft.com/office/drawing/2014/main" id="{D1265150-7502-E740-8C10-04281E085E4C}"/>
              </a:ext>
            </a:extLst>
          </p:cNvPr>
          <p:cNvSpPr txBox="1"/>
          <p:nvPr/>
        </p:nvSpPr>
        <p:spPr>
          <a:xfrm>
            <a:off x="1408975" y="3353697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3.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사람 일 모른다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.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466152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직사각형 75">
            <a:extLst>
              <a:ext uri="{FF2B5EF4-FFF2-40B4-BE49-F238E27FC236}">
                <a16:creationId xmlns:a16="http://schemas.microsoft.com/office/drawing/2014/main" id="{7D7BB6C7-C7EF-944E-9B8B-3A2559BF3616}"/>
              </a:ext>
            </a:extLst>
          </p:cNvPr>
          <p:cNvSpPr/>
          <p:nvPr/>
        </p:nvSpPr>
        <p:spPr>
          <a:xfrm>
            <a:off x="1181088" y="-37950"/>
            <a:ext cx="7962912" cy="52194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2981313" y="290973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dirty="0">
                <a:solidFill>
                  <a:schemeClr val="bg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목차</a:t>
            </a:r>
            <a:endParaRPr sz="2000" dirty="0">
              <a:solidFill>
                <a:schemeClr val="bg1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cxnSp>
        <p:nvCxnSpPr>
          <p:cNvPr id="35" name="직선 연결선 26">
            <a:extLst>
              <a:ext uri="{FF2B5EF4-FFF2-40B4-BE49-F238E27FC236}">
                <a16:creationId xmlns:a16="http://schemas.microsoft.com/office/drawing/2014/main" id="{026510D1-9245-5A47-97D4-E9F70CCCFE84}"/>
              </a:ext>
            </a:extLst>
          </p:cNvPr>
          <p:cNvCxnSpPr>
            <a:cxnSpLocks/>
          </p:cNvCxnSpPr>
          <p:nvPr/>
        </p:nvCxnSpPr>
        <p:spPr>
          <a:xfrm>
            <a:off x="2041286" y="1941248"/>
            <a:ext cx="1" cy="358199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7E41F680-0932-A545-AF25-87998A4871A0}"/>
              </a:ext>
            </a:extLst>
          </p:cNvPr>
          <p:cNvGrpSpPr/>
          <p:nvPr/>
        </p:nvGrpSpPr>
        <p:grpSpPr>
          <a:xfrm>
            <a:off x="1748520" y="958779"/>
            <a:ext cx="5665654" cy="523220"/>
            <a:chOff x="1191929" y="2733040"/>
            <a:chExt cx="5665654" cy="523220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D0A6A39-3DC7-194F-AF8D-AFA833EB2366}"/>
                </a:ext>
              </a:extLst>
            </p:cNvPr>
            <p:cNvSpPr txBox="1"/>
            <p:nvPr/>
          </p:nvSpPr>
          <p:spPr>
            <a:xfrm>
              <a:off x="1191929" y="2733040"/>
              <a:ext cx="82907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#1,</a:t>
              </a:r>
              <a:r>
                <a:rPr lang="en-US" altLang="ko-KR" sz="2800" b="1" dirty="0">
                  <a:solidFill>
                    <a:schemeClr val="bg1"/>
                  </a:solidFill>
                </a:rPr>
                <a:t> 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E332D561-6278-9F46-BE79-69BD4ADE8538}"/>
                </a:ext>
              </a:extLst>
            </p:cNvPr>
            <p:cNvSpPr txBox="1"/>
            <p:nvPr/>
          </p:nvSpPr>
          <p:spPr>
            <a:xfrm>
              <a:off x="1976118" y="2733040"/>
              <a:ext cx="48814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참여한 대회 리뷰 </a:t>
              </a:r>
              <a:r>
                <a:rPr lang="en-US" altLang="ko-KR" sz="2800" b="1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+</a:t>
              </a:r>
              <a:r>
                <a:rPr lang="ko-KR" altLang="en-US" sz="2800" b="1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 </a:t>
              </a:r>
              <a:r>
                <a:rPr lang="ko-KR" altLang="en-US" sz="2800" b="1" dirty="0" err="1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자연어처리</a:t>
              </a:r>
              <a:endParaRPr lang="ko-KR" altLang="en-US" sz="28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7CD0A0A1-0798-694E-A7BD-CBAE3F9BE035}"/>
              </a:ext>
            </a:extLst>
          </p:cNvPr>
          <p:cNvGrpSpPr/>
          <p:nvPr/>
        </p:nvGrpSpPr>
        <p:grpSpPr>
          <a:xfrm>
            <a:off x="1748520" y="1949399"/>
            <a:ext cx="3935093" cy="523220"/>
            <a:chOff x="1191929" y="2733040"/>
            <a:chExt cx="3935093" cy="523220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A2D28D9-FE4D-7942-987C-C3F295654805}"/>
                </a:ext>
              </a:extLst>
            </p:cNvPr>
            <p:cNvSpPr txBox="1"/>
            <p:nvPr/>
          </p:nvSpPr>
          <p:spPr>
            <a:xfrm>
              <a:off x="1191929" y="2733040"/>
              <a:ext cx="7841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</a:rPr>
                <a:t>#2, 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AFA9F2C8-BC52-2841-8C76-5C004B836180}"/>
                </a:ext>
              </a:extLst>
            </p:cNvPr>
            <p:cNvSpPr txBox="1"/>
            <p:nvPr/>
          </p:nvSpPr>
          <p:spPr>
            <a:xfrm>
              <a:off x="1933519" y="2733040"/>
              <a:ext cx="31935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 참여할 공모전 소개</a:t>
              </a: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6CD6007D-BA54-114E-920F-B4ABEC8A7191}"/>
              </a:ext>
            </a:extLst>
          </p:cNvPr>
          <p:cNvGrpSpPr/>
          <p:nvPr/>
        </p:nvGrpSpPr>
        <p:grpSpPr>
          <a:xfrm>
            <a:off x="1748520" y="2940019"/>
            <a:ext cx="3099246" cy="523220"/>
            <a:chOff x="1191929" y="2733040"/>
            <a:chExt cx="3099246" cy="523220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65EC5E19-9C54-9643-9864-D3A20707562D}"/>
                </a:ext>
              </a:extLst>
            </p:cNvPr>
            <p:cNvSpPr txBox="1"/>
            <p:nvPr/>
          </p:nvSpPr>
          <p:spPr>
            <a:xfrm>
              <a:off x="1191929" y="2733040"/>
              <a:ext cx="7841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</a:rPr>
                <a:t>#3, 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7D89C50-E7F5-3A49-B403-DD9F1EE237A8}"/>
                </a:ext>
              </a:extLst>
            </p:cNvPr>
            <p:cNvSpPr txBox="1"/>
            <p:nvPr/>
          </p:nvSpPr>
          <p:spPr>
            <a:xfrm>
              <a:off x="1976118" y="2733040"/>
              <a:ext cx="23150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앞으로의 계획</a:t>
              </a:r>
            </a:p>
          </p:txBody>
        </p:sp>
      </p:grp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C874C3F3-7EAD-E645-8D95-EFEEA9DA3396}"/>
              </a:ext>
            </a:extLst>
          </p:cNvPr>
          <p:cNvSpPr/>
          <p:nvPr/>
        </p:nvSpPr>
        <p:spPr>
          <a:xfrm>
            <a:off x="1238279" y="12981"/>
            <a:ext cx="951033" cy="945798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DACON : 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뉴스 토픽 분류 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AI 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경진대회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CB82E773-8BA5-7746-ABDB-58BDB51A67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3190" y="845454"/>
            <a:ext cx="2804726" cy="1574871"/>
          </a:xfrm>
          <a:prstGeom prst="rect">
            <a:avLst/>
          </a:prstGeom>
        </p:spPr>
      </p:pic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9FFF43CC-FC22-AB43-BFDD-4A4FDEA246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3190" y="2571750"/>
            <a:ext cx="3467100" cy="2032000"/>
          </a:xfrm>
          <a:prstGeom prst="rect">
            <a:avLst/>
          </a:prstGeom>
        </p:spPr>
      </p:pic>
      <p:pic>
        <p:nvPicPr>
          <p:cNvPr id="8" name="그림 7" descr="테이블이(가) 표시된 사진&#10;&#10;자동 생성된 설명">
            <a:extLst>
              <a:ext uri="{FF2B5EF4-FFF2-40B4-BE49-F238E27FC236}">
                <a16:creationId xmlns:a16="http://schemas.microsoft.com/office/drawing/2014/main" id="{8BCE5C2C-FEB8-674E-AF8D-D283C7FA87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6597" y="2646200"/>
            <a:ext cx="2387600" cy="2032000"/>
          </a:xfrm>
          <a:prstGeom prst="rect">
            <a:avLst/>
          </a:prstGeom>
        </p:spPr>
      </p:pic>
      <p:sp>
        <p:nvSpPr>
          <p:cNvPr id="13" name="Google Shape;83;p16">
            <a:extLst>
              <a:ext uri="{FF2B5EF4-FFF2-40B4-BE49-F238E27FC236}">
                <a16:creationId xmlns:a16="http://schemas.microsoft.com/office/drawing/2014/main" id="{3B0C4CB6-5C57-AB42-8B7A-BEDC908884EB}"/>
              </a:ext>
            </a:extLst>
          </p:cNvPr>
          <p:cNvSpPr txBox="1"/>
          <p:nvPr/>
        </p:nvSpPr>
        <p:spPr>
          <a:xfrm>
            <a:off x="5302387" y="3318460"/>
            <a:ext cx="562766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-&gt;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자연어처리란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?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40B408-AF58-AF4D-BF28-C7D8E31193D0}"/>
              </a:ext>
            </a:extLst>
          </p:cNvPr>
          <p:cNvSpPr txBox="1"/>
          <p:nvPr/>
        </p:nvSpPr>
        <p:spPr>
          <a:xfrm>
            <a:off x="1408975" y="845454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u="none" strike="noStrike" dirty="0">
                <a:solidFill>
                  <a:srgbClr val="313130"/>
                </a:solidFill>
                <a:effectLst/>
                <a:latin typeface="Helvetica Neue" panose="02000503000000020004" pitchFamily="2" charset="0"/>
              </a:rPr>
              <a:t> 문서 분류에서 더 나아가 교통편 예약</a:t>
            </a:r>
            <a:r>
              <a:rPr lang="en-US" altLang="ko-KR" b="0" i="0" u="none" strike="noStrike" dirty="0">
                <a:solidFill>
                  <a:srgbClr val="313130"/>
                </a:solidFill>
                <a:effectLst/>
                <a:latin typeface="Helvetica Neue" panose="02000503000000020004" pitchFamily="2" charset="0"/>
              </a:rPr>
              <a:t>, </a:t>
            </a:r>
            <a:r>
              <a:rPr lang="ko-KR" altLang="en-US" b="0" i="0" u="none" strike="noStrike" dirty="0" err="1">
                <a:solidFill>
                  <a:srgbClr val="313130"/>
                </a:solidFill>
                <a:effectLst/>
                <a:latin typeface="Helvetica Neue" panose="02000503000000020004" pitchFamily="2" charset="0"/>
              </a:rPr>
              <a:t>스마트홈</a:t>
            </a:r>
            <a:r>
              <a:rPr lang="en-US" altLang="ko-KR" b="0" i="0" u="none" strike="noStrike" dirty="0">
                <a:solidFill>
                  <a:srgbClr val="313130"/>
                </a:solidFill>
                <a:effectLst/>
                <a:latin typeface="Helvetica Neue" panose="02000503000000020004" pitchFamily="2" charset="0"/>
              </a:rPr>
              <a:t>, </a:t>
            </a:r>
            <a:r>
              <a:rPr lang="ko-KR" altLang="en-US" b="0" i="0" u="none" strike="noStrike" dirty="0">
                <a:solidFill>
                  <a:srgbClr val="313130"/>
                </a:solidFill>
                <a:effectLst/>
                <a:latin typeface="Helvetica Neue" panose="02000503000000020004" pitchFamily="2" charset="0"/>
              </a:rPr>
              <a:t>헬스케어</a:t>
            </a:r>
            <a:r>
              <a:rPr lang="en-US" altLang="ko-KR" b="0" i="0" u="none" strike="noStrike" dirty="0">
                <a:solidFill>
                  <a:srgbClr val="313130"/>
                </a:solidFill>
                <a:effectLst/>
                <a:latin typeface="Helvetica Neue" panose="02000503000000020004" pitchFamily="2" charset="0"/>
              </a:rPr>
              <a:t>, </a:t>
            </a:r>
            <a:r>
              <a:rPr lang="ko-KR" altLang="en-US" b="0" i="0" u="none" strike="noStrike" dirty="0">
                <a:solidFill>
                  <a:srgbClr val="313130"/>
                </a:solidFill>
                <a:effectLst/>
                <a:latin typeface="Helvetica Neue" panose="02000503000000020004" pitchFamily="2" charset="0"/>
              </a:rPr>
              <a:t>금융 등 다양한 분야에 적용</a:t>
            </a:r>
            <a:endParaRPr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A84AC7E-38FA-6740-AFCF-EE9C7B48B6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3260" y="1445652"/>
            <a:ext cx="5486400" cy="327358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8BB420E-D788-714B-A879-399053904859}"/>
              </a:ext>
            </a:extLst>
          </p:cNvPr>
          <p:cNvSpPr txBox="1"/>
          <p:nvPr/>
        </p:nvSpPr>
        <p:spPr>
          <a:xfrm>
            <a:off x="1503260" y="4780788"/>
            <a:ext cx="243819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b="0" i="0" u="none" strike="noStrike" dirty="0">
                <a:solidFill>
                  <a:srgbClr val="656564"/>
                </a:solidFill>
                <a:effectLst/>
                <a:latin typeface="Helvetica Neue" panose="02000503000000020004" pitchFamily="2" charset="0"/>
              </a:rPr>
              <a:t>그림 </a:t>
            </a:r>
            <a:r>
              <a:rPr lang="en-US" altLang="ko-KR" sz="1000" b="0" i="0" u="none" strike="noStrike" dirty="0">
                <a:solidFill>
                  <a:srgbClr val="656564"/>
                </a:solidFill>
                <a:effectLst/>
                <a:latin typeface="Helvetica Neue" panose="02000503000000020004" pitchFamily="2" charset="0"/>
              </a:rPr>
              <a:t>1. </a:t>
            </a:r>
            <a:r>
              <a:rPr lang="ko-KR" altLang="en-US" sz="1000" b="0" i="0" u="none" strike="noStrike" dirty="0">
                <a:solidFill>
                  <a:srgbClr val="656564"/>
                </a:solidFill>
                <a:effectLst/>
                <a:latin typeface="Helvetica Neue" panose="02000503000000020004" pitchFamily="2" charset="0"/>
              </a:rPr>
              <a:t>자연어 처리 관련 시장 추이</a:t>
            </a:r>
            <a:endParaRPr lang="ko-Kore-KR" altLang="en-US" sz="1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CF9A67-9FCF-F44F-91F7-296CB2270CAF}"/>
              </a:ext>
            </a:extLst>
          </p:cNvPr>
          <p:cNvSpPr txBox="1"/>
          <p:nvPr/>
        </p:nvSpPr>
        <p:spPr>
          <a:xfrm>
            <a:off x="4255542" y="4796211"/>
            <a:ext cx="4572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656564"/>
                </a:solidFill>
                <a:latin typeface="Helvetica Neue" panose="02000503000000020004" pitchFamily="2" charset="0"/>
              </a:rPr>
              <a:t>출처 </a:t>
            </a:r>
            <a:r>
              <a:rPr lang="en-US" altLang="ko-KR" sz="1000" dirty="0">
                <a:solidFill>
                  <a:srgbClr val="656564"/>
                </a:solidFill>
                <a:latin typeface="Helvetica Neue" panose="02000503000000020004" pitchFamily="2" charset="0"/>
              </a:rPr>
              <a:t>:</a:t>
            </a:r>
            <a:r>
              <a:rPr lang="en" altLang="ko-KR" sz="1000" dirty="0">
                <a:solidFill>
                  <a:srgbClr val="656564"/>
                </a:solidFill>
                <a:latin typeface="Helvetica Neue" panose="02000503000000020004" pitchFamily="2" charset="0"/>
              </a:rPr>
              <a:t>https://</a:t>
            </a:r>
            <a:r>
              <a:rPr lang="en" altLang="ko-KR" sz="1000" dirty="0" err="1">
                <a:solidFill>
                  <a:srgbClr val="656564"/>
                </a:solidFill>
                <a:latin typeface="Helvetica Neue" panose="02000503000000020004" pitchFamily="2" charset="0"/>
              </a:rPr>
              <a:t>blog.diyaml.com</a:t>
            </a:r>
            <a:r>
              <a:rPr lang="en" altLang="ko-KR" sz="1000" dirty="0">
                <a:solidFill>
                  <a:srgbClr val="656564"/>
                </a:solidFill>
                <a:latin typeface="Helvetica Neue" panose="02000503000000020004" pitchFamily="2" charset="0"/>
              </a:rPr>
              <a:t>/</a:t>
            </a:r>
            <a:r>
              <a:rPr lang="en" altLang="ko-KR" sz="1000" dirty="0" err="1">
                <a:solidFill>
                  <a:srgbClr val="656564"/>
                </a:solidFill>
                <a:latin typeface="Helvetica Neue" panose="02000503000000020004" pitchFamily="2" charset="0"/>
              </a:rPr>
              <a:t>teampost</a:t>
            </a:r>
            <a:r>
              <a:rPr lang="en" altLang="ko-KR" sz="1000" dirty="0">
                <a:solidFill>
                  <a:srgbClr val="656564"/>
                </a:solidFill>
                <a:latin typeface="Helvetica Neue" panose="02000503000000020004" pitchFamily="2" charset="0"/>
              </a:rPr>
              <a:t>/</a:t>
            </a:r>
            <a:r>
              <a:rPr lang="ko-KR" altLang="en-US" sz="1000" dirty="0">
                <a:solidFill>
                  <a:srgbClr val="656564"/>
                </a:solidFill>
                <a:latin typeface="Helvetica Neue" panose="02000503000000020004" pitchFamily="2" charset="0"/>
              </a:rPr>
              <a:t>자연어</a:t>
            </a:r>
            <a:r>
              <a:rPr lang="en-US" altLang="ko-KR" sz="1000" dirty="0">
                <a:solidFill>
                  <a:srgbClr val="656564"/>
                </a:solidFill>
                <a:latin typeface="Helvetica Neue" panose="02000503000000020004" pitchFamily="2" charset="0"/>
              </a:rPr>
              <a:t>-</a:t>
            </a:r>
            <a:r>
              <a:rPr lang="ko-KR" altLang="en-US" sz="1000" dirty="0">
                <a:solidFill>
                  <a:srgbClr val="656564"/>
                </a:solidFill>
                <a:latin typeface="Helvetica Neue" panose="02000503000000020004" pitchFamily="2" charset="0"/>
              </a:rPr>
              <a:t>처리의</a:t>
            </a:r>
            <a:r>
              <a:rPr lang="en-US" altLang="ko-KR" sz="1000" dirty="0">
                <a:solidFill>
                  <a:srgbClr val="656564"/>
                </a:solidFill>
                <a:latin typeface="Helvetica Neue" panose="02000503000000020004" pitchFamily="2" charset="0"/>
              </a:rPr>
              <a:t>-4</a:t>
            </a:r>
            <a:r>
              <a:rPr lang="ko-KR" altLang="en-US" sz="1000" dirty="0">
                <a:solidFill>
                  <a:srgbClr val="656564"/>
                </a:solidFill>
                <a:latin typeface="Helvetica Neue" panose="02000503000000020004" pitchFamily="2" charset="0"/>
              </a:rPr>
              <a:t>가지</a:t>
            </a:r>
            <a:r>
              <a:rPr lang="en-US" altLang="ko-KR" sz="1000" dirty="0">
                <a:solidFill>
                  <a:srgbClr val="656564"/>
                </a:solidFill>
                <a:latin typeface="Helvetica Neue" panose="02000503000000020004" pitchFamily="2" charset="0"/>
              </a:rPr>
              <a:t>-</a:t>
            </a:r>
            <a:r>
              <a:rPr lang="ko-KR" altLang="en-US" sz="1000" dirty="0">
                <a:solidFill>
                  <a:srgbClr val="656564"/>
                </a:solidFill>
                <a:latin typeface="Helvetica Neue" panose="02000503000000020004" pitchFamily="2" charset="0"/>
              </a:rPr>
              <a:t>단계</a:t>
            </a:r>
            <a:r>
              <a:rPr lang="en-US" altLang="ko-KR" sz="1000" dirty="0">
                <a:solidFill>
                  <a:srgbClr val="656564"/>
                </a:solidFill>
                <a:latin typeface="Helvetica Neue" panose="02000503000000020004" pitchFamily="2" charset="0"/>
              </a:rPr>
              <a:t>/</a:t>
            </a:r>
            <a:endParaRPr lang="ko-Kore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049823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2819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자연어처리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단계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A6AD05-5092-734A-A8A8-152D4BBE01F5}"/>
              </a:ext>
            </a:extLst>
          </p:cNvPr>
          <p:cNvSpPr txBox="1"/>
          <p:nvPr/>
        </p:nvSpPr>
        <p:spPr>
          <a:xfrm>
            <a:off x="1408975" y="571398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" altLang="ko-Kore-KR" b="1" i="0" u="none" strike="noStrike" dirty="0">
                <a:solidFill>
                  <a:srgbClr val="313130"/>
                </a:solidFill>
                <a:effectLst/>
                <a:latin typeface="Helvetica Neue" panose="02000503000000020004" pitchFamily="2" charset="0"/>
              </a:rPr>
              <a:t>2.1. Preprocessing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122E60-EAF5-834D-8F7A-77ACDD8EB7B8}"/>
              </a:ext>
            </a:extLst>
          </p:cNvPr>
          <p:cNvSpPr txBox="1"/>
          <p:nvPr/>
        </p:nvSpPr>
        <p:spPr>
          <a:xfrm>
            <a:off x="1408975" y="1722229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" altLang="ko-Kore-KR" b="1" i="0" u="none" strike="noStrike" dirty="0">
                <a:solidFill>
                  <a:srgbClr val="313130"/>
                </a:solidFill>
                <a:effectLst/>
                <a:latin typeface="Helvetica Neue" panose="02000503000000020004" pitchFamily="2" charset="0"/>
              </a:rPr>
              <a:t>2.2. Tokenization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1E61E4-422C-F64E-A7CF-EF3CF50D8824}"/>
              </a:ext>
            </a:extLst>
          </p:cNvPr>
          <p:cNvSpPr txBox="1"/>
          <p:nvPr/>
        </p:nvSpPr>
        <p:spPr>
          <a:xfrm>
            <a:off x="1816375" y="913972"/>
            <a:ext cx="4572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1000" b="0" i="0" u="none" strike="noStrike" dirty="0">
                <a:solidFill>
                  <a:srgbClr val="313130"/>
                </a:solidFill>
                <a:effectLst/>
                <a:latin typeface="Helvetica Neue" panose="02000503000000020004" pitchFamily="2" charset="0"/>
              </a:rPr>
              <a:t>URL</a:t>
            </a:r>
            <a:r>
              <a:rPr lang="ko-KR" altLang="en-US" sz="1000" b="0" i="0" u="none" strike="noStrike" dirty="0">
                <a:solidFill>
                  <a:srgbClr val="313130"/>
                </a:solidFill>
                <a:effectLst/>
                <a:latin typeface="Helvetica Neue" panose="02000503000000020004" pitchFamily="2" charset="0"/>
              </a:rPr>
              <a:t>과 같은 </a:t>
            </a:r>
            <a:r>
              <a:rPr lang="en" altLang="ko-Kore-KR" sz="1000" b="0" i="0" u="none" strike="noStrike" dirty="0">
                <a:solidFill>
                  <a:srgbClr val="313130"/>
                </a:solidFill>
                <a:effectLst/>
                <a:latin typeface="Helvetica Neue" panose="02000503000000020004" pitchFamily="2" charset="0"/>
              </a:rPr>
              <a:t>hypertext </a:t>
            </a:r>
            <a:r>
              <a:rPr lang="ko-KR" altLang="en-US" sz="1000" b="0" i="0" u="none" strike="noStrike" dirty="0">
                <a:solidFill>
                  <a:srgbClr val="313130"/>
                </a:solidFill>
                <a:effectLst/>
                <a:latin typeface="Helvetica Neue" panose="02000503000000020004" pitchFamily="2" charset="0"/>
              </a:rPr>
              <a:t>및 특수문자</a:t>
            </a:r>
            <a:endParaRPr lang="ko-Kore-KR" altLang="en-US" sz="1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462BFE-807D-E246-9234-B766332D767C}"/>
              </a:ext>
            </a:extLst>
          </p:cNvPr>
          <p:cNvSpPr txBox="1"/>
          <p:nvPr/>
        </p:nvSpPr>
        <p:spPr>
          <a:xfrm>
            <a:off x="1816375" y="1190973"/>
            <a:ext cx="624624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b="0" i="0" u="none" strike="noStrike" dirty="0">
                <a:solidFill>
                  <a:srgbClr val="313130"/>
                </a:solidFill>
                <a:effectLst/>
                <a:latin typeface="Helvetica Neue" panose="02000503000000020004" pitchFamily="2" charset="0"/>
              </a:rPr>
              <a:t>동일한 의미를 가지지만 축약하여 표현하여 그 형태가 </a:t>
            </a:r>
            <a:r>
              <a:rPr lang="ko-KR" altLang="en-US" sz="1000" b="0" i="0" u="none" strike="noStrike" dirty="0" err="1">
                <a:solidFill>
                  <a:srgbClr val="313130"/>
                </a:solidFill>
                <a:effectLst/>
                <a:latin typeface="Helvetica Neue" panose="02000503000000020004" pitchFamily="2" charset="0"/>
              </a:rPr>
              <a:t>달라보이거나</a:t>
            </a:r>
            <a:r>
              <a:rPr lang="en-US" altLang="ko-KR" sz="1000" b="0" i="0" u="none" strike="noStrike" dirty="0">
                <a:solidFill>
                  <a:srgbClr val="313130"/>
                </a:solidFill>
                <a:effectLst/>
                <a:latin typeface="Helvetica Neue" panose="02000503000000020004" pitchFamily="2" charset="0"/>
              </a:rPr>
              <a:t>(</a:t>
            </a:r>
            <a:r>
              <a:rPr lang="en" altLang="ko-Kore-KR" sz="1000" b="0" i="0" u="none" strike="noStrike" dirty="0">
                <a:solidFill>
                  <a:srgbClr val="313130"/>
                </a:solidFill>
                <a:effectLst/>
                <a:latin typeface="Helvetica Neue" panose="02000503000000020004" pitchFamily="2" charset="0"/>
              </a:rPr>
              <a:t>do not = don’t) </a:t>
            </a:r>
          </a:p>
          <a:p>
            <a:r>
              <a:rPr lang="ko-KR" altLang="en-US" sz="1000" b="0" i="0" u="none" strike="noStrike" dirty="0">
                <a:solidFill>
                  <a:srgbClr val="313130"/>
                </a:solidFill>
                <a:effectLst/>
                <a:latin typeface="Helvetica Neue" panose="02000503000000020004" pitchFamily="2" charset="0"/>
              </a:rPr>
              <a:t>실제 문장의 의미 해석에 있어 크게 중요하지 않은 표현들</a:t>
            </a:r>
            <a:r>
              <a:rPr lang="en-US" altLang="ko-KR" sz="1000" b="0" i="0" u="none" strike="noStrike" dirty="0">
                <a:solidFill>
                  <a:srgbClr val="313130"/>
                </a:solidFill>
                <a:effectLst/>
                <a:latin typeface="Helvetica Neue" panose="02000503000000020004" pitchFamily="2" charset="0"/>
              </a:rPr>
              <a:t>(</a:t>
            </a:r>
            <a:r>
              <a:rPr lang="en" altLang="ko-Kore-KR" sz="1000" b="0" i="0" u="none" strike="noStrike" dirty="0">
                <a:solidFill>
                  <a:srgbClr val="313130"/>
                </a:solidFill>
                <a:effectLst/>
                <a:latin typeface="Helvetica Neue" panose="02000503000000020004" pitchFamily="2" charset="0"/>
              </a:rPr>
              <a:t>for, to, the)</a:t>
            </a:r>
            <a:endParaRPr lang="ko-Kore-KR" altLang="en-US" sz="1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72BD7E-911F-914F-B00A-B9726322412A}"/>
              </a:ext>
            </a:extLst>
          </p:cNvPr>
          <p:cNvSpPr txBox="1"/>
          <p:nvPr/>
        </p:nvSpPr>
        <p:spPr>
          <a:xfrm>
            <a:off x="1816375" y="2103506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b="0" i="0" u="none" strike="noStrike" dirty="0">
                <a:solidFill>
                  <a:srgbClr val="313130"/>
                </a:solidFill>
                <a:effectLst/>
                <a:latin typeface="Helvetica Neue" panose="02000503000000020004" pitchFamily="2" charset="0"/>
              </a:rPr>
              <a:t>Lorem ipsum dolor sit </a:t>
            </a:r>
            <a:r>
              <a:rPr lang="en" altLang="ko-Kore-KR" b="0" i="0" u="none" strike="noStrike" dirty="0" err="1">
                <a:solidFill>
                  <a:srgbClr val="313130"/>
                </a:solidFill>
                <a:effectLst/>
                <a:latin typeface="Helvetica Neue" panose="02000503000000020004" pitchFamily="2" charset="0"/>
              </a:rPr>
              <a:t>amet</a:t>
            </a:r>
            <a:r>
              <a:rPr lang="en" altLang="ko-Kore-KR" b="0" i="0" u="none" strike="noStrike" dirty="0">
                <a:solidFill>
                  <a:srgbClr val="313130"/>
                </a:solidFill>
                <a:effectLst/>
                <a:latin typeface="Helvetica Neue" panose="02000503000000020004" pitchFamily="2" charset="0"/>
              </a:rPr>
              <a:t>    -&gt;</a:t>
            </a:r>
            <a:endParaRPr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7D588FB-B6A1-A84A-B026-07C94B6C7076}"/>
              </a:ext>
            </a:extLst>
          </p:cNvPr>
          <p:cNvSpPr txBox="1"/>
          <p:nvPr/>
        </p:nvSpPr>
        <p:spPr>
          <a:xfrm>
            <a:off x="4631635" y="2103505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b="0" i="0" u="none" strike="noStrike" dirty="0">
                <a:solidFill>
                  <a:srgbClr val="313130"/>
                </a:solidFill>
                <a:effectLst/>
                <a:latin typeface="Helvetica Neue" panose="02000503000000020004" pitchFamily="2" charset="0"/>
              </a:rPr>
              <a:t>Lorem, ipsum, dolor, sit, </a:t>
            </a:r>
            <a:r>
              <a:rPr lang="en" altLang="ko-Kore-KR" b="0" i="0" u="none" strike="noStrike" dirty="0" err="1">
                <a:solidFill>
                  <a:srgbClr val="313130"/>
                </a:solidFill>
                <a:effectLst/>
                <a:latin typeface="Helvetica Neue" panose="02000503000000020004" pitchFamily="2" charset="0"/>
              </a:rPr>
              <a:t>amet</a:t>
            </a:r>
            <a:endParaRPr lang="ko-Kore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001F6A-AB95-EE4E-BE79-23E78C7BE953}"/>
              </a:ext>
            </a:extLst>
          </p:cNvPr>
          <p:cNvSpPr txBox="1"/>
          <p:nvPr/>
        </p:nvSpPr>
        <p:spPr>
          <a:xfrm>
            <a:off x="1816375" y="2588025"/>
            <a:ext cx="60156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u="none" strike="noStrike" dirty="0" err="1">
                <a:solidFill>
                  <a:srgbClr val="313130"/>
                </a:solidFill>
                <a:effectLst/>
                <a:latin typeface="Helvetica Neue" panose="02000503000000020004" pitchFamily="2" charset="0"/>
              </a:rPr>
              <a:t>쿠아이는</a:t>
            </a:r>
            <a:r>
              <a:rPr lang="ko-KR" altLang="en-US" b="0" i="0" u="none" strike="noStrike" dirty="0">
                <a:solidFill>
                  <a:srgbClr val="313130"/>
                </a:solidFill>
                <a:effectLst/>
                <a:latin typeface="Helvetica Neue" panose="02000503000000020004" pitchFamily="2" charset="0"/>
              </a:rPr>
              <a:t> 최강이다</a:t>
            </a:r>
            <a:r>
              <a:rPr lang="en-US" altLang="ko-KR" b="0" i="0" u="none" strike="noStrike" dirty="0">
                <a:solidFill>
                  <a:srgbClr val="313130"/>
                </a:solidFill>
                <a:effectLst/>
                <a:latin typeface="Helvetica Neue" panose="02000503000000020004" pitchFamily="2" charset="0"/>
              </a:rPr>
              <a:t>.</a:t>
            </a:r>
            <a:r>
              <a:rPr lang="ko-KR" altLang="en-US" b="0" i="0" u="none" strike="noStrike" dirty="0">
                <a:solidFill>
                  <a:srgbClr val="313130"/>
                </a:solidFill>
                <a:effectLst/>
                <a:latin typeface="Helvetica Neue" panose="02000503000000020004" pitchFamily="2" charset="0"/>
              </a:rPr>
              <a:t>                 </a:t>
            </a:r>
            <a:r>
              <a:rPr lang="en-US" altLang="ko-KR" b="0" i="0" u="none" strike="noStrike" dirty="0">
                <a:solidFill>
                  <a:srgbClr val="313130"/>
                </a:solidFill>
                <a:effectLst/>
                <a:latin typeface="Helvetica Neue" panose="02000503000000020004" pitchFamily="2" charset="0"/>
              </a:rPr>
              <a:t>-&gt;</a:t>
            </a:r>
            <a:r>
              <a:rPr lang="ko-KR" altLang="en-US" b="0" i="0" u="none" strike="noStrike" dirty="0">
                <a:solidFill>
                  <a:srgbClr val="313130"/>
                </a:solidFill>
                <a:effectLst/>
                <a:latin typeface="Helvetica Neue" panose="02000503000000020004" pitchFamily="2" charset="0"/>
              </a:rPr>
              <a:t>     </a:t>
            </a:r>
            <a:r>
              <a:rPr lang="ko-KR" altLang="en-US" b="0" i="0" u="none" strike="noStrike" dirty="0" err="1">
                <a:solidFill>
                  <a:srgbClr val="313130"/>
                </a:solidFill>
                <a:effectLst/>
                <a:latin typeface="Helvetica Neue" panose="02000503000000020004" pitchFamily="2" charset="0"/>
              </a:rPr>
              <a:t>쿠아이</a:t>
            </a:r>
            <a:r>
              <a:rPr lang="ko-KR" altLang="en-US" dirty="0"/>
              <a:t> </a:t>
            </a:r>
            <a:r>
              <a:rPr lang="en-US" altLang="ko-KR" dirty="0"/>
              <a:t>+ -</a:t>
            </a:r>
            <a:r>
              <a:rPr lang="ko-KR" altLang="en-US" dirty="0"/>
              <a:t>는 </a:t>
            </a:r>
            <a:r>
              <a:rPr lang="en-US" altLang="ko-KR" dirty="0"/>
              <a:t>+ </a:t>
            </a:r>
            <a:r>
              <a:rPr lang="ko-KR" altLang="en-US" dirty="0"/>
              <a:t>최강 </a:t>
            </a:r>
            <a:r>
              <a:rPr lang="en-US" altLang="ko-KR" dirty="0"/>
              <a:t>+ -</a:t>
            </a:r>
            <a:r>
              <a:rPr lang="ko-KR" altLang="en-US" dirty="0"/>
              <a:t>이 </a:t>
            </a:r>
            <a:r>
              <a:rPr lang="en-US" altLang="ko-KR" dirty="0"/>
              <a:t>+ -</a:t>
            </a:r>
            <a:r>
              <a:rPr lang="ko-KR" altLang="en-US" dirty="0"/>
              <a:t>다</a:t>
            </a:r>
            <a:endParaRPr lang="ko-Kore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B4E6C9-6639-0C4D-9181-361E8A3F5997}"/>
              </a:ext>
            </a:extLst>
          </p:cNvPr>
          <p:cNvSpPr txBox="1"/>
          <p:nvPr/>
        </p:nvSpPr>
        <p:spPr>
          <a:xfrm>
            <a:off x="1408975" y="2962551"/>
            <a:ext cx="46197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" altLang="ko-Kore-KR" b="1" i="0" u="none" strike="noStrike" dirty="0">
                <a:solidFill>
                  <a:srgbClr val="313130"/>
                </a:solidFill>
                <a:effectLst/>
                <a:latin typeface="Helvetica Neue" panose="02000503000000020004" pitchFamily="2" charset="0"/>
              </a:rPr>
              <a:t>2.3. Token Embedding</a:t>
            </a:r>
          </a:p>
        </p:txBody>
      </p:sp>
      <p:pic>
        <p:nvPicPr>
          <p:cNvPr id="16" name="그림 15" descr="텍스트이(가) 표시된 사진&#10;&#10;자동 생성된 설명">
            <a:extLst>
              <a:ext uri="{FF2B5EF4-FFF2-40B4-BE49-F238E27FC236}">
                <a16:creationId xmlns:a16="http://schemas.microsoft.com/office/drawing/2014/main" id="{3147A0B5-588E-8244-B89B-6DF90E8483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2066" y="3235779"/>
            <a:ext cx="2717240" cy="1515849"/>
          </a:xfrm>
          <a:prstGeom prst="rect">
            <a:avLst/>
          </a:prstGeom>
        </p:spPr>
      </p:pic>
      <p:pic>
        <p:nvPicPr>
          <p:cNvPr id="20" name="그림 19" descr="게이지이(가) 표시된 사진&#10;&#10;자동 생성된 설명">
            <a:extLst>
              <a:ext uri="{FF2B5EF4-FFF2-40B4-BE49-F238E27FC236}">
                <a16:creationId xmlns:a16="http://schemas.microsoft.com/office/drawing/2014/main" id="{1AE49892-60B8-EB44-9D7B-5730D4509C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2397" y="3170586"/>
            <a:ext cx="3011950" cy="158783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EB7C340E-F70E-CD44-8E1D-32754E6FBEC8}"/>
              </a:ext>
            </a:extLst>
          </p:cNvPr>
          <p:cNvSpPr txBox="1"/>
          <p:nvPr/>
        </p:nvSpPr>
        <p:spPr>
          <a:xfrm>
            <a:off x="1447550" y="4659124"/>
            <a:ext cx="46038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b="1" i="0" u="none" strike="noStrike" dirty="0">
                <a:solidFill>
                  <a:srgbClr val="313130"/>
                </a:solidFill>
                <a:effectLst/>
                <a:latin typeface="Helvetica Neue" panose="02000503000000020004" pitchFamily="2" charset="0"/>
              </a:rPr>
              <a:t>2.4. Document Embedding</a:t>
            </a:r>
            <a:r>
              <a:rPr lang="ko-KR" altLang="en-US" b="1" i="0" u="none" strike="noStrike" dirty="0">
                <a:solidFill>
                  <a:srgbClr val="31313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US" altLang="ko-KR" b="1" i="0" u="none" strike="noStrike" dirty="0">
                <a:solidFill>
                  <a:srgbClr val="313130"/>
                </a:solidFill>
                <a:effectLst/>
                <a:latin typeface="Helvetica Neue" panose="02000503000000020004" pitchFamily="2" charset="0"/>
              </a:rPr>
              <a:t>/</a:t>
            </a:r>
            <a:r>
              <a:rPr lang="ko-KR" altLang="en-US" b="1" i="0" u="none" strike="noStrike" dirty="0">
                <a:solidFill>
                  <a:srgbClr val="31313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" altLang="ko-Kore-KR" b="1" dirty="0"/>
              <a:t>Modeling</a:t>
            </a:r>
          </a:p>
          <a:p>
            <a:pPr algn="l"/>
            <a:endParaRPr lang="en" altLang="ko-Kore-KR" b="1" i="0" u="none" strike="noStrike" dirty="0">
              <a:solidFill>
                <a:srgbClr val="313130"/>
              </a:solidFill>
              <a:effectLst/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9907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대회 분석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1F629B15-AD66-1645-A973-2590E28E64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3963" y="820248"/>
            <a:ext cx="6301102" cy="186537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0F689A5-05AD-CE48-9EFE-9645F9FEF081}"/>
              </a:ext>
            </a:extLst>
          </p:cNvPr>
          <p:cNvSpPr txBox="1"/>
          <p:nvPr/>
        </p:nvSpPr>
        <p:spPr>
          <a:xfrm>
            <a:off x="1408963" y="2685626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dirty="0">
                <a:latin typeface="-apple-system"/>
              </a:rPr>
              <a:t>-&gt;</a:t>
            </a:r>
            <a:r>
              <a:rPr lang="ko-KR" altLang="en-US" dirty="0">
                <a:latin typeface="-apple-system"/>
              </a:rPr>
              <a:t> </a:t>
            </a:r>
            <a:r>
              <a:rPr lang="ko-KR" altLang="en-US" b="0" i="0" u="none" strike="noStrike" dirty="0">
                <a:effectLst/>
                <a:latin typeface="-apple-system"/>
              </a:rPr>
              <a:t>계층 </a:t>
            </a:r>
            <a:r>
              <a:rPr lang="ko-KR" altLang="en-US" b="0" i="0" u="none" strike="noStrike" dirty="0" err="1">
                <a:effectLst/>
                <a:latin typeface="-apple-system"/>
              </a:rPr>
              <a:t>교차검증</a:t>
            </a:r>
            <a:r>
              <a:rPr lang="en-US" altLang="ko-KR" b="0" i="0" u="none" strike="noStrike" dirty="0">
                <a:effectLst/>
                <a:latin typeface="-apple-system"/>
              </a:rPr>
              <a:t>(</a:t>
            </a:r>
            <a:r>
              <a:rPr lang="en" altLang="ko-Kore-KR" b="0" i="0" u="none" strike="noStrike" dirty="0" err="1">
                <a:effectLst/>
                <a:latin typeface="-apple-system"/>
              </a:rPr>
              <a:t>StratifiedKFold</a:t>
            </a:r>
            <a:r>
              <a:rPr lang="en" altLang="ko-Kore-KR" b="0" i="0" u="none" strike="noStrike" dirty="0">
                <a:effectLst/>
                <a:latin typeface="-apple-system"/>
              </a:rPr>
              <a:t>) </a:t>
            </a:r>
            <a:r>
              <a:rPr lang="ko-KR" altLang="en-US" b="0" i="0" u="none" strike="noStrike" dirty="0">
                <a:effectLst/>
                <a:latin typeface="-apple-system"/>
              </a:rPr>
              <a:t>적용하고 모델 일반화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94AF46-41B0-F643-A8DB-89EABB242DD1}"/>
              </a:ext>
            </a:extLst>
          </p:cNvPr>
          <p:cNvSpPr txBox="1"/>
          <p:nvPr/>
        </p:nvSpPr>
        <p:spPr>
          <a:xfrm>
            <a:off x="1353963" y="3056451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u="none" strike="noStrike" dirty="0">
                <a:effectLst/>
                <a:latin typeface="-apple-system"/>
              </a:rPr>
              <a:t>계층 </a:t>
            </a:r>
            <a:r>
              <a:rPr lang="ko-KR" altLang="en-US" b="0" i="0" u="none" strike="noStrike" dirty="0" err="1">
                <a:effectLst/>
                <a:latin typeface="-apple-system"/>
              </a:rPr>
              <a:t>교차검증</a:t>
            </a:r>
            <a:r>
              <a:rPr lang="en-US" altLang="ko-KR" b="0" i="0" u="none" strike="noStrike" dirty="0">
                <a:effectLst/>
                <a:latin typeface="-apple-system"/>
              </a:rPr>
              <a:t>(</a:t>
            </a:r>
            <a:r>
              <a:rPr lang="en" altLang="ko-Kore-KR" b="0" i="0" u="none" strike="noStrike" dirty="0" err="1">
                <a:effectLst/>
                <a:latin typeface="-apple-system"/>
              </a:rPr>
              <a:t>StratifiedKFold</a:t>
            </a:r>
            <a:r>
              <a:rPr lang="en" altLang="ko-Kore-KR" b="0" i="0" u="none" strike="noStrike" dirty="0">
                <a:effectLst/>
                <a:latin typeface="-apple-system"/>
              </a:rPr>
              <a:t>)</a:t>
            </a:r>
            <a:r>
              <a:rPr lang="ko-KR" altLang="en-US" b="0" i="0" u="none" strike="noStrike" dirty="0">
                <a:effectLst/>
                <a:latin typeface="-apple-system"/>
              </a:rPr>
              <a:t>이란 </a:t>
            </a:r>
            <a:r>
              <a:rPr lang="en-US" altLang="ko-KR" b="0" i="0" u="none" strike="noStrike" dirty="0">
                <a:effectLst/>
                <a:latin typeface="-apple-system"/>
              </a:rPr>
              <a:t>?</a:t>
            </a:r>
            <a:r>
              <a:rPr lang="ko-KR" altLang="en-US" b="0" i="0" u="none" strike="noStrike" dirty="0">
                <a:effectLst/>
                <a:latin typeface="-apple-system"/>
              </a:rPr>
              <a:t> </a:t>
            </a:r>
            <a:endParaRPr lang="ko-Kore-KR" altLang="en-US" dirty="0"/>
          </a:p>
        </p:txBody>
      </p:sp>
      <p:pic>
        <p:nvPicPr>
          <p:cNvPr id="7" name="그림 6" descr="텍스트, 전자기기, 계산기, 스크린샷이(가) 표시된 사진&#10;&#10;자동 생성된 설명">
            <a:extLst>
              <a:ext uri="{FF2B5EF4-FFF2-40B4-BE49-F238E27FC236}">
                <a16:creationId xmlns:a16="http://schemas.microsoft.com/office/drawing/2014/main" id="{B0FBF1FE-465B-D748-8145-A9F99C791F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4862" y="3054392"/>
            <a:ext cx="3432289" cy="193786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CD3332A-17EF-6848-9B4F-7EF40828B119}"/>
              </a:ext>
            </a:extLst>
          </p:cNvPr>
          <p:cNvSpPr txBox="1"/>
          <p:nvPr/>
        </p:nvSpPr>
        <p:spPr>
          <a:xfrm>
            <a:off x="1353963" y="3717604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u="none" strike="noStrike" dirty="0">
                <a:effectLst/>
                <a:latin typeface="-apple-system"/>
              </a:rPr>
              <a:t>계층 </a:t>
            </a:r>
            <a:r>
              <a:rPr lang="ko-KR" altLang="en-US" b="0" i="0" u="none" strike="noStrike" dirty="0" err="1">
                <a:effectLst/>
                <a:latin typeface="-apple-system"/>
              </a:rPr>
              <a:t>교차검증</a:t>
            </a:r>
            <a:r>
              <a:rPr lang="en-US" altLang="ko-KR" b="0" i="0" u="none" strike="noStrike" dirty="0">
                <a:effectLst/>
                <a:latin typeface="-apple-system"/>
              </a:rPr>
              <a:t>(</a:t>
            </a:r>
            <a:r>
              <a:rPr lang="en" altLang="ko-Kore-KR" b="0" i="0" u="none" strike="noStrike" dirty="0" err="1">
                <a:effectLst/>
                <a:latin typeface="-apple-system"/>
              </a:rPr>
              <a:t>StratifiedKFold</a:t>
            </a:r>
            <a:r>
              <a:rPr lang="en" altLang="ko-Kore-KR" b="0" i="0" u="none" strike="noStrike" dirty="0">
                <a:effectLst/>
                <a:latin typeface="-apple-system"/>
              </a:rPr>
              <a:t>)</a:t>
            </a:r>
            <a:r>
              <a:rPr lang="ko-KR" altLang="en-US" b="0" i="0" u="none" strike="noStrike" dirty="0">
                <a:effectLst/>
                <a:latin typeface="-apple-system"/>
              </a:rPr>
              <a:t>이란 </a:t>
            </a:r>
            <a:r>
              <a:rPr lang="en-US" altLang="ko-KR" b="0" i="0" u="none" strike="noStrike" dirty="0">
                <a:effectLst/>
                <a:latin typeface="-apple-system"/>
              </a:rPr>
              <a:t>?</a:t>
            </a:r>
            <a:r>
              <a:rPr lang="ko-KR" altLang="en-US" b="0" i="0" u="none" strike="noStrike" dirty="0">
                <a:effectLst/>
                <a:latin typeface="-apple-system"/>
              </a:rPr>
              <a:t> </a:t>
            </a:r>
            <a:endParaRPr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7A50CE-0824-9741-82DA-2E7ABC5641FB}"/>
              </a:ext>
            </a:extLst>
          </p:cNvPr>
          <p:cNvSpPr txBox="1"/>
          <p:nvPr/>
        </p:nvSpPr>
        <p:spPr>
          <a:xfrm>
            <a:off x="1716144" y="4096856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NotoSansKR"/>
              </a:rPr>
              <a:t>-&gt;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NotoSansKR"/>
              </a:rPr>
              <a:t> </a:t>
            </a:r>
            <a:r>
              <a:rPr lang="en" altLang="ko-Kore-KR" b="0" i="0" u="none" strike="noStrike" dirty="0">
                <a:solidFill>
                  <a:srgbClr val="000000"/>
                </a:solidFill>
                <a:effectLst/>
                <a:latin typeface="NotoSansKR"/>
              </a:rPr>
              <a:t>k-fold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NotoSansKR"/>
              </a:rPr>
              <a:t>의 문제점을 보완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72766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1293371" y="173519"/>
            <a:ext cx="3772243" cy="804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ko-KR" altLang="en-US" sz="1500" b="1" dirty="0" err="1"/>
              <a:t>통계데이터</a:t>
            </a:r>
            <a:r>
              <a:rPr lang="ko-KR" altLang="en-US" sz="1500" b="1" dirty="0"/>
              <a:t> 인공지능 </a:t>
            </a:r>
            <a:r>
              <a:rPr lang="ko-KR" altLang="en-US" sz="1500" b="1" dirty="0" err="1"/>
              <a:t>활용대회</a:t>
            </a:r>
            <a:r>
              <a:rPr lang="ko-KR" altLang="en-US" sz="1500" b="1" dirty="0"/>
              <a:t> 참가</a:t>
            </a:r>
            <a:endParaRPr lang="en-US" altLang="ko-KR" sz="1500" b="1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3" name="그림 2" descr="텍스트, 테이블이(가) 표시된 사진&#10;&#10;자동 생성된 설명">
            <a:extLst>
              <a:ext uri="{FF2B5EF4-FFF2-40B4-BE49-F238E27FC236}">
                <a16:creationId xmlns:a16="http://schemas.microsoft.com/office/drawing/2014/main" id="{0FEF620E-C66C-CC47-9E39-B939261839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6118" y="80658"/>
            <a:ext cx="3680263" cy="4982184"/>
          </a:xfrm>
          <a:prstGeom prst="rect">
            <a:avLst/>
          </a:prstGeom>
        </p:spPr>
      </p:pic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48E16D5F-9059-8B41-8E1F-9113CA4FD5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3963" y="712099"/>
            <a:ext cx="2815079" cy="4350743"/>
          </a:xfrm>
          <a:prstGeom prst="rect">
            <a:avLst/>
          </a:prstGeom>
        </p:spPr>
      </p:pic>
      <p:sp>
        <p:nvSpPr>
          <p:cNvPr id="10" name="Google Shape;83;p16">
            <a:extLst>
              <a:ext uri="{FF2B5EF4-FFF2-40B4-BE49-F238E27FC236}">
                <a16:creationId xmlns:a16="http://schemas.microsoft.com/office/drawing/2014/main" id="{832A822E-01A7-F94C-BB4A-E1B190FEE0D5}"/>
              </a:ext>
            </a:extLst>
          </p:cNvPr>
          <p:cNvSpPr txBox="1"/>
          <p:nvPr/>
        </p:nvSpPr>
        <p:spPr>
          <a:xfrm>
            <a:off x="4318147" y="2348891"/>
            <a:ext cx="562766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-&gt;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613910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그림 4" descr="텍스트, 영수증이(가) 표시된 사진&#10;&#10;자동 생성된 설명">
            <a:extLst>
              <a:ext uri="{FF2B5EF4-FFF2-40B4-BE49-F238E27FC236}">
                <a16:creationId xmlns:a16="http://schemas.microsoft.com/office/drawing/2014/main" id="{C323C29F-5EF5-0940-811C-9A99CDD38D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8975" y="1024658"/>
            <a:ext cx="3931875" cy="1657494"/>
          </a:xfrm>
          <a:prstGeom prst="rect">
            <a:avLst/>
          </a:prstGeom>
        </p:spPr>
      </p:pic>
      <p:sp>
        <p:nvSpPr>
          <p:cNvPr id="10" name="Google Shape;83;p16">
            <a:extLst>
              <a:ext uri="{FF2B5EF4-FFF2-40B4-BE49-F238E27FC236}">
                <a16:creationId xmlns:a16="http://schemas.microsoft.com/office/drawing/2014/main" id="{23F7E1DB-632B-B14E-BBF4-C318FB5AB07C}"/>
              </a:ext>
            </a:extLst>
          </p:cNvPr>
          <p:cNvSpPr txBox="1"/>
          <p:nvPr/>
        </p:nvSpPr>
        <p:spPr>
          <a:xfrm>
            <a:off x="5568725" y="1584115"/>
            <a:ext cx="562766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-&gt;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15BC176-E056-574F-8234-19E36CA26D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3131" y="1024658"/>
            <a:ext cx="1479361" cy="1657494"/>
          </a:xfrm>
          <a:prstGeom prst="rect">
            <a:avLst/>
          </a:prstGeom>
        </p:spPr>
      </p:pic>
      <p:sp>
        <p:nvSpPr>
          <p:cNvPr id="14" name="Google Shape;83;p16">
            <a:extLst>
              <a:ext uri="{FF2B5EF4-FFF2-40B4-BE49-F238E27FC236}">
                <a16:creationId xmlns:a16="http://schemas.microsoft.com/office/drawing/2014/main" id="{F65BF3C6-32CA-404C-B613-373C6E591CE9}"/>
              </a:ext>
            </a:extLst>
          </p:cNvPr>
          <p:cNvSpPr txBox="1"/>
          <p:nvPr/>
        </p:nvSpPr>
        <p:spPr>
          <a:xfrm>
            <a:off x="1488989" y="2998872"/>
            <a:ext cx="6594954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text_obj</a:t>
            </a:r>
            <a:r>
              <a:rPr 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+ </a:t>
            </a:r>
            <a:r>
              <a:rPr lang="en-US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text_mthd</a:t>
            </a:r>
            <a:r>
              <a:rPr 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+ </a:t>
            </a:r>
            <a:r>
              <a:rPr lang="en-US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text_deal</a:t>
            </a:r>
            <a:r>
              <a:rPr 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  -&gt;  digit1 or digit2 or digit3</a:t>
            </a:r>
            <a:r>
              <a:rPr lang="ko-KR" alt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 </a:t>
            </a:r>
            <a:r>
              <a:rPr lang="ko-KR" altLang="en-US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ㅇㅋ</a:t>
            </a:r>
            <a:endParaRPr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15" name="Google Shape;83;p16">
            <a:extLst>
              <a:ext uri="{FF2B5EF4-FFF2-40B4-BE49-F238E27FC236}">
                <a16:creationId xmlns:a16="http://schemas.microsoft.com/office/drawing/2014/main" id="{C186D766-BF51-724E-A0A0-3EFA5F1E6A64}"/>
              </a:ext>
            </a:extLst>
          </p:cNvPr>
          <p:cNvSpPr txBox="1"/>
          <p:nvPr/>
        </p:nvSpPr>
        <p:spPr>
          <a:xfrm>
            <a:off x="1488989" y="3558330"/>
            <a:ext cx="6594954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text_obj</a:t>
            </a:r>
            <a:r>
              <a:rPr 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+ </a:t>
            </a:r>
            <a:r>
              <a:rPr lang="en-US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text_mthd</a:t>
            </a:r>
            <a:r>
              <a:rPr 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+ </a:t>
            </a:r>
            <a:r>
              <a:rPr lang="en-US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text_deal</a:t>
            </a:r>
            <a:r>
              <a:rPr 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  -&gt;  digit1 &amp; digit2 &amp; digit3</a:t>
            </a:r>
            <a:r>
              <a:rPr lang="ko-KR" alt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   </a:t>
            </a:r>
            <a:r>
              <a:rPr lang="en-US" altLang="ko-KR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???</a:t>
            </a:r>
            <a:endParaRPr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16" name="Google Shape;83;p16">
            <a:extLst>
              <a:ext uri="{FF2B5EF4-FFF2-40B4-BE49-F238E27FC236}">
                <a16:creationId xmlns:a16="http://schemas.microsoft.com/office/drawing/2014/main" id="{F11C887F-49B3-0C41-9039-F5A77D54EEEA}"/>
              </a:ext>
            </a:extLst>
          </p:cNvPr>
          <p:cNvSpPr txBox="1"/>
          <p:nvPr/>
        </p:nvSpPr>
        <p:spPr>
          <a:xfrm>
            <a:off x="1488989" y="4091248"/>
            <a:ext cx="6594954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결론 </a:t>
            </a:r>
            <a:r>
              <a:rPr lang="en-US" altLang="ko-KR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:</a:t>
            </a:r>
            <a:r>
              <a:rPr lang="ko-KR" alt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도와주세요</a:t>
            </a:r>
            <a:r>
              <a:rPr lang="en-US" altLang="ko-KR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.</a:t>
            </a:r>
            <a:endParaRPr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034750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96EE06B7-689E-424C-959C-9DAF0CE065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8975" y="1029835"/>
            <a:ext cx="5531323" cy="1516200"/>
          </a:xfrm>
          <a:prstGeom prst="rect">
            <a:avLst/>
          </a:prstGeom>
        </p:spPr>
      </p:pic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CDA8E601-E60F-2D4C-8628-6389F70D5B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8975" y="3042036"/>
            <a:ext cx="3666447" cy="1516200"/>
          </a:xfrm>
          <a:prstGeom prst="rect">
            <a:avLst/>
          </a:prstGeom>
        </p:spPr>
      </p:pic>
      <p:sp>
        <p:nvSpPr>
          <p:cNvPr id="10" name="Google Shape;83;p16">
            <a:extLst>
              <a:ext uri="{FF2B5EF4-FFF2-40B4-BE49-F238E27FC236}">
                <a16:creationId xmlns:a16="http://schemas.microsoft.com/office/drawing/2014/main" id="{925D3308-ED0F-B049-90BD-5F3AD45CAD4E}"/>
              </a:ext>
            </a:extLst>
          </p:cNvPr>
          <p:cNvSpPr txBox="1"/>
          <p:nvPr/>
        </p:nvSpPr>
        <p:spPr>
          <a:xfrm>
            <a:off x="1408963" y="2542490"/>
            <a:ext cx="562766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-&gt;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4279BAC-6340-3F4E-9760-0AFD50D9D2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03297" y="3124248"/>
            <a:ext cx="3032644" cy="135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58781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312</Words>
  <Application>Microsoft Macintosh PowerPoint</Application>
  <PresentationFormat>화면 슬라이드 쇼(16:9)</PresentationFormat>
  <Paragraphs>54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9" baseType="lpstr">
      <vt:lpstr>Apple SD Gothic Neo</vt:lpstr>
      <vt:lpstr>Noto Sans Demilight</vt:lpstr>
      <vt:lpstr>Arial</vt:lpstr>
      <vt:lpstr>NotoSansKR</vt:lpstr>
      <vt:lpstr>NanumGothic ExtraBold</vt:lpstr>
      <vt:lpstr>NanumGothic</vt:lpstr>
      <vt:lpstr>Helvetica Neue</vt:lpstr>
      <vt:lpstr>-apple-system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방수민</cp:lastModifiedBy>
  <cp:revision>7</cp:revision>
  <dcterms:modified xsi:type="dcterms:W3CDTF">2022-03-25T08:00:16Z</dcterms:modified>
</cp:coreProperties>
</file>