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NanumGothic" panose="020D0604000000000000" pitchFamily="34" charset="-127"/>
      <p:regular r:id="rId13"/>
      <p:bold r:id="rId14"/>
    </p:embeddedFont>
    <p:embeddedFont>
      <p:font typeface="NanumGothic ExtraBold" panose="020D0604000000000000" pitchFamily="34" charset="-127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8"/>
  </p:normalViewPr>
  <p:slideViewPr>
    <p:cSldViewPr snapToGrid="0">
      <p:cViewPr varScale="1">
        <p:scale>
          <a:sx n="157" d="100"/>
          <a:sy n="157" d="100"/>
        </p:scale>
        <p:origin x="864" y="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5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1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35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3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8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2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Kaggle/DACON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방수민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48524-E824-834D-BBC1-CA5537A8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724" y="149690"/>
            <a:ext cx="4271618" cy="2422060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40D041AF-B57B-8844-A7DE-0A3E79C02060}"/>
              </a:ext>
            </a:extLst>
          </p:cNvPr>
          <p:cNvSpPr txBox="1"/>
          <p:nvPr/>
        </p:nvSpPr>
        <p:spPr>
          <a:xfrm>
            <a:off x="5824292" y="2710050"/>
            <a:ext cx="22821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1 : </a:t>
            </a:r>
            <a:r>
              <a:rPr lang="ko-KR" altLang="en-US" dirty="0" err="1"/>
              <a:t>유나현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응용통계학과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2 : </a:t>
            </a:r>
            <a:r>
              <a:rPr lang="ko" altLang="en-US" dirty="0"/>
              <a:t>이주현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프랑스어문학전공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팀</a:t>
            </a:r>
            <a:r>
              <a:rPr lang="ko" dirty="0"/>
              <a:t>원 3 : </a:t>
            </a:r>
            <a:r>
              <a:rPr lang="ko" altLang="en-US" dirty="0"/>
              <a:t>방수민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계획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느낀점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F1D43F61-75D0-DA49-B732-30C5339E42A4}"/>
              </a:ext>
            </a:extLst>
          </p:cNvPr>
          <p:cNvSpPr txBox="1"/>
          <p:nvPr/>
        </p:nvSpPr>
        <p:spPr>
          <a:xfrm>
            <a:off x="1408975" y="1114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KoBERT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사용해보기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579C679A-5561-794C-954F-FAD9E20D603B}"/>
              </a:ext>
            </a:extLst>
          </p:cNvPr>
          <p:cNvSpPr txBox="1"/>
          <p:nvPr/>
        </p:nvSpPr>
        <p:spPr>
          <a:xfrm>
            <a:off x="1408975" y="2191887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대분류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중분류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소분류 사이의 연관성 파악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결과물 만들기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8A269-EE39-FB46-BB79-6C551217B8C4}"/>
              </a:ext>
            </a:extLst>
          </p:cNvPr>
          <p:cNvSpPr txBox="1"/>
          <p:nvPr/>
        </p:nvSpPr>
        <p:spPr>
          <a:xfrm>
            <a:off x="4330250" y="117625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dirty="0">
                <a:effectLst/>
                <a:latin typeface="Noto Sans Demilight"/>
              </a:rPr>
              <a:t>BERT : Pre-training of Deep Bidirectional </a:t>
            </a:r>
            <a:r>
              <a:rPr lang="en" altLang="ko-Kore-KR" b="1" dirty="0" err="1">
                <a:effectLst/>
                <a:latin typeface="Noto Sans Demilight"/>
              </a:rPr>
              <a:t>Trnasformers</a:t>
            </a:r>
            <a:r>
              <a:rPr lang="en" altLang="ko-Kore-KR" b="1" dirty="0">
                <a:effectLst/>
                <a:latin typeface="Noto Sans Demilight"/>
              </a:rPr>
              <a:t> for Language Understanding</a:t>
            </a:r>
            <a:r>
              <a:rPr lang="en" altLang="ko-Kore-KR" b="0" i="0" u="none" strike="noStrike" dirty="0">
                <a:solidFill>
                  <a:srgbClr val="33333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lang="ko-KR" altLang="en-US" dirty="0">
                <a:solidFill>
                  <a:srgbClr val="33333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한국어판</a:t>
            </a:r>
            <a:br>
              <a:rPr lang="en" altLang="ko-Kore-KR" dirty="0"/>
            </a:br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D1265150-7502-E740-8C10-04281E085E4C}"/>
              </a:ext>
            </a:extLst>
          </p:cNvPr>
          <p:cNvSpPr txBox="1"/>
          <p:nvPr/>
        </p:nvSpPr>
        <p:spPr>
          <a:xfrm>
            <a:off x="1408975" y="335369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사람 일 모른다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6615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7D7BB6C7-C7EF-944E-9B8B-3A2559BF3616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981313" y="29097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5" name="직선 연결선 26">
            <a:extLst>
              <a:ext uri="{FF2B5EF4-FFF2-40B4-BE49-F238E27FC236}">
                <a16:creationId xmlns:a16="http://schemas.microsoft.com/office/drawing/2014/main" id="{026510D1-9245-5A47-97D4-E9F70CCCFE84}"/>
              </a:ext>
            </a:extLst>
          </p:cNvPr>
          <p:cNvCxnSpPr>
            <a:cxnSpLocks/>
          </p:cNvCxnSpPr>
          <p:nvPr/>
        </p:nvCxnSpPr>
        <p:spPr>
          <a:xfrm>
            <a:off x="2041286" y="1941248"/>
            <a:ext cx="1" cy="35819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E41F680-0932-A545-AF25-87998A4871A0}"/>
              </a:ext>
            </a:extLst>
          </p:cNvPr>
          <p:cNvGrpSpPr/>
          <p:nvPr/>
        </p:nvGrpSpPr>
        <p:grpSpPr>
          <a:xfrm>
            <a:off x="1748520" y="958779"/>
            <a:ext cx="5665654" cy="523220"/>
            <a:chOff x="1191929" y="2733040"/>
            <a:chExt cx="5665654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0A6A39-3DC7-194F-AF8D-AFA833EB2366}"/>
                </a:ext>
              </a:extLst>
            </p:cNvPr>
            <p:cNvSpPr txBox="1"/>
            <p:nvPr/>
          </p:nvSpPr>
          <p:spPr>
            <a:xfrm>
              <a:off x="1191929" y="2733040"/>
              <a:ext cx="82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#1,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32D561-6278-9F46-BE79-69BD4ADE8538}"/>
                </a:ext>
              </a:extLst>
            </p:cNvPr>
            <p:cNvSpPr txBox="1"/>
            <p:nvPr/>
          </p:nvSpPr>
          <p:spPr>
            <a:xfrm>
              <a:off x="1976118" y="2733040"/>
              <a:ext cx="4881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참여한 대회 리뷰 </a:t>
              </a:r>
              <a:r>
                <a:rPr lang="en-US" altLang="ko-KR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+</a:t>
              </a:r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8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자연어처리</a:t>
              </a:r>
              <a:endParaRPr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CD0A0A1-0798-694E-A7BD-CBAE3F9BE035}"/>
              </a:ext>
            </a:extLst>
          </p:cNvPr>
          <p:cNvGrpSpPr/>
          <p:nvPr/>
        </p:nvGrpSpPr>
        <p:grpSpPr>
          <a:xfrm>
            <a:off x="1748520" y="1949399"/>
            <a:ext cx="3935093" cy="523220"/>
            <a:chOff x="1191929" y="2733040"/>
            <a:chExt cx="393509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2D28D9-FE4D-7942-987C-C3F295654805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A9F2C8-BC52-2841-8C76-5C004B836180}"/>
                </a:ext>
              </a:extLst>
            </p:cNvPr>
            <p:cNvSpPr txBox="1"/>
            <p:nvPr/>
          </p:nvSpPr>
          <p:spPr>
            <a:xfrm>
              <a:off x="1933519" y="2733040"/>
              <a:ext cx="3193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참여할 공모전 소개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CD6007D-BA54-114E-920F-B4ABEC8A7191}"/>
              </a:ext>
            </a:extLst>
          </p:cNvPr>
          <p:cNvGrpSpPr/>
          <p:nvPr/>
        </p:nvGrpSpPr>
        <p:grpSpPr>
          <a:xfrm>
            <a:off x="1748520" y="2940019"/>
            <a:ext cx="3099246" cy="523220"/>
            <a:chOff x="1191929" y="2733040"/>
            <a:chExt cx="3099246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EC5E19-9C54-9643-9864-D3A20707562D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D89C50-E7F5-3A49-B403-DD9F1EE237A8}"/>
                </a:ext>
              </a:extLst>
            </p:cNvPr>
            <p:cNvSpPr txBox="1"/>
            <p:nvPr/>
          </p:nvSpPr>
          <p:spPr>
            <a:xfrm>
              <a:off x="1976118" y="2733040"/>
              <a:ext cx="2315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앞으로의 계획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74C3F3-7EAD-E645-8D95-EFEEA9DA3396}"/>
              </a:ext>
            </a:extLst>
          </p:cNvPr>
          <p:cNvSpPr/>
          <p:nvPr/>
        </p:nvSpPr>
        <p:spPr>
          <a:xfrm>
            <a:off x="1238279" y="12981"/>
            <a:ext cx="951033" cy="9457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DACON :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뉴스 토픽 분류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B82E773-8BA5-7746-ABDB-58BDB51A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90" y="845454"/>
            <a:ext cx="2804726" cy="157487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FF43CC-FC22-AB43-BFDD-4A4FDEA24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190" y="2571750"/>
            <a:ext cx="3467100" cy="203200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CE5C2C-FEB8-674E-AF8D-D283C7FA8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597" y="2646200"/>
            <a:ext cx="2387600" cy="2032000"/>
          </a:xfrm>
          <a:prstGeom prst="rect">
            <a:avLst/>
          </a:prstGeom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3B0C4CB6-5C57-AB42-8B7A-BEDC908884EB}"/>
              </a:ext>
            </a:extLst>
          </p:cNvPr>
          <p:cNvSpPr txBox="1"/>
          <p:nvPr/>
        </p:nvSpPr>
        <p:spPr>
          <a:xfrm>
            <a:off x="5302387" y="3318460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자연어처리란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0B408-AF58-AF4D-BF28-C7D8E31193D0}"/>
              </a:ext>
            </a:extLst>
          </p:cNvPr>
          <p:cNvSpPr txBox="1"/>
          <p:nvPr/>
        </p:nvSpPr>
        <p:spPr>
          <a:xfrm>
            <a:off x="1408975" y="8454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 문서 분류에서 더 나아가 교통편 예약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스마트홈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헬스케어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금융 등 다양한 분야에 적용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4AC7E-38FA-6740-AFCF-EE9C7B48B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60" y="1445652"/>
            <a:ext cx="5486400" cy="3273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B420E-D788-714B-A879-399053904859}"/>
              </a:ext>
            </a:extLst>
          </p:cNvPr>
          <p:cNvSpPr txBox="1"/>
          <p:nvPr/>
        </p:nvSpPr>
        <p:spPr>
          <a:xfrm>
            <a:off x="1503260" y="4780788"/>
            <a:ext cx="2438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그림 </a:t>
            </a:r>
            <a:r>
              <a:rPr lang="en-US" altLang="ko-KR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1. </a:t>
            </a:r>
            <a:r>
              <a:rPr lang="ko-KR" altLang="en-US" sz="1000" b="0" i="0" u="none" strike="noStrike" dirty="0">
                <a:solidFill>
                  <a:srgbClr val="656564"/>
                </a:solidFill>
                <a:effectLst/>
                <a:latin typeface="Helvetica Neue" panose="02000503000000020004" pitchFamily="2" charset="0"/>
              </a:rPr>
              <a:t>자연어 처리 관련 시장 추이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F9A67-9FCF-F44F-91F7-296CB2270CAF}"/>
              </a:ext>
            </a:extLst>
          </p:cNvPr>
          <p:cNvSpPr txBox="1"/>
          <p:nvPr/>
        </p:nvSpPr>
        <p:spPr>
          <a:xfrm>
            <a:off x="4255542" y="479621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출처 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: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https://</a:t>
            </a:r>
            <a:r>
              <a:rPr lang="en" altLang="ko-KR" sz="1000" dirty="0" err="1">
                <a:solidFill>
                  <a:srgbClr val="656564"/>
                </a:solidFill>
                <a:latin typeface="Helvetica Neue" panose="02000503000000020004" pitchFamily="2" charset="0"/>
              </a:rPr>
              <a:t>blog.diyaml.com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r>
              <a:rPr lang="en" altLang="ko-KR" sz="1000" dirty="0" err="1">
                <a:solidFill>
                  <a:srgbClr val="656564"/>
                </a:solidFill>
                <a:latin typeface="Helvetica Neue" panose="02000503000000020004" pitchFamily="2" charset="0"/>
              </a:rPr>
              <a:t>teampost</a:t>
            </a:r>
            <a:r>
              <a:rPr lang="en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자연어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처리의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-4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가지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단계</a:t>
            </a:r>
            <a:r>
              <a:rPr lang="en-US" altLang="ko-KR" sz="1000" dirty="0">
                <a:solidFill>
                  <a:srgbClr val="656564"/>
                </a:solidFill>
                <a:latin typeface="Helvetica Neue" panose="02000503000000020004" pitchFamily="2" charset="0"/>
              </a:rPr>
              <a:t>/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98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2819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자연어처리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단계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6AD05-5092-734A-A8A8-152D4BBE01F5}"/>
              </a:ext>
            </a:extLst>
          </p:cNvPr>
          <p:cNvSpPr txBox="1"/>
          <p:nvPr/>
        </p:nvSpPr>
        <p:spPr>
          <a:xfrm>
            <a:off x="1408975" y="5713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2.1. 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2E60-EAF5-834D-8F7A-77ACDD8EB7B8}"/>
              </a:ext>
            </a:extLst>
          </p:cNvPr>
          <p:cNvSpPr txBox="1"/>
          <p:nvPr/>
        </p:nvSpPr>
        <p:spPr>
          <a:xfrm>
            <a:off x="1408975" y="17222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2.2. Tokenization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E61E4-422C-F64E-A7CF-EF3CF50D8824}"/>
              </a:ext>
            </a:extLst>
          </p:cNvPr>
          <p:cNvSpPr txBox="1"/>
          <p:nvPr/>
        </p:nvSpPr>
        <p:spPr>
          <a:xfrm>
            <a:off x="1816375" y="91397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URL</a:t>
            </a:r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과 같은 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hypertext </a:t>
            </a:r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및 특수문자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62BFE-807D-E246-9234-B766332D767C}"/>
              </a:ext>
            </a:extLst>
          </p:cNvPr>
          <p:cNvSpPr txBox="1"/>
          <p:nvPr/>
        </p:nvSpPr>
        <p:spPr>
          <a:xfrm>
            <a:off x="1816375" y="1190973"/>
            <a:ext cx="6246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동일한 의미를 가지지만 축약하여 표현하여 그 형태가 </a:t>
            </a:r>
            <a:r>
              <a:rPr lang="ko-KR" altLang="en-US" sz="1000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달라보이거나</a:t>
            </a:r>
            <a:r>
              <a:rPr lang="en-US" altLang="ko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do not = don’t) </a:t>
            </a:r>
          </a:p>
          <a:p>
            <a:r>
              <a:rPr lang="ko-KR" altLang="en-US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실제 문장의 의미 해석에 있어 크게 중요하지 않은 표현들</a:t>
            </a:r>
            <a:r>
              <a:rPr lang="en-US" altLang="ko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sz="1000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for, to, the)</a:t>
            </a:r>
            <a:endParaRPr lang="ko-Kore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2BD7E-911F-914F-B00A-B9726322412A}"/>
              </a:ext>
            </a:extLst>
          </p:cNvPr>
          <p:cNvSpPr txBox="1"/>
          <p:nvPr/>
        </p:nvSpPr>
        <p:spPr>
          <a:xfrm>
            <a:off x="1816375" y="21035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Lorem ipsum dolor sit </a:t>
            </a:r>
            <a:r>
              <a:rPr lang="en" altLang="ko-Kore-KR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amet</a:t>
            </a:r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-&gt;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88FB-B6A1-A84A-B026-07C94B6C7076}"/>
              </a:ext>
            </a:extLst>
          </p:cNvPr>
          <p:cNvSpPr txBox="1"/>
          <p:nvPr/>
        </p:nvSpPr>
        <p:spPr>
          <a:xfrm>
            <a:off x="4631635" y="21035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Lorem, ipsum, dolor, sit, </a:t>
            </a:r>
            <a:r>
              <a:rPr lang="en" altLang="ko-Kore-KR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amet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01F6A-AB95-EE4E-BE79-23E78C7BE953}"/>
              </a:ext>
            </a:extLst>
          </p:cNvPr>
          <p:cNvSpPr txBox="1"/>
          <p:nvPr/>
        </p:nvSpPr>
        <p:spPr>
          <a:xfrm>
            <a:off x="1816375" y="2588025"/>
            <a:ext cx="6015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쿠아이는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최강이다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             </a:t>
            </a:r>
            <a:r>
              <a:rPr lang="en-US" altLang="ko-KR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-&gt;</a:t>
            </a:r>
            <a:r>
              <a:rPr lang="ko-KR" altLang="en-US" b="0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    </a:t>
            </a:r>
            <a:r>
              <a:rPr lang="ko-KR" altLang="en-US" b="0" i="0" u="none" strike="noStrike" dirty="0" err="1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쿠아이</a:t>
            </a:r>
            <a:r>
              <a:rPr lang="ko-KR" altLang="en-US" dirty="0"/>
              <a:t> </a:t>
            </a:r>
            <a:r>
              <a:rPr lang="en-US" altLang="ko-KR" dirty="0"/>
              <a:t>+ -</a:t>
            </a:r>
            <a:r>
              <a:rPr lang="ko-KR" altLang="en-US" dirty="0"/>
              <a:t>는 </a:t>
            </a:r>
            <a:r>
              <a:rPr lang="en-US" altLang="ko-KR" dirty="0"/>
              <a:t>+ </a:t>
            </a:r>
            <a:r>
              <a:rPr lang="ko-KR" altLang="en-US" dirty="0"/>
              <a:t>최강 </a:t>
            </a:r>
            <a:r>
              <a:rPr lang="en-US" altLang="ko-KR" dirty="0"/>
              <a:t>+ -</a:t>
            </a:r>
            <a:r>
              <a:rPr lang="ko-KR" altLang="en-US" dirty="0"/>
              <a:t>이 </a:t>
            </a:r>
            <a:r>
              <a:rPr lang="en-US" altLang="ko-KR" dirty="0"/>
              <a:t>+ -</a:t>
            </a:r>
            <a:r>
              <a:rPr lang="ko-KR" altLang="en-US" dirty="0"/>
              <a:t>다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4E6C9-6639-0C4D-9181-361E8A3F5997}"/>
              </a:ext>
            </a:extLst>
          </p:cNvPr>
          <p:cNvSpPr txBox="1"/>
          <p:nvPr/>
        </p:nvSpPr>
        <p:spPr>
          <a:xfrm>
            <a:off x="1408975" y="2962551"/>
            <a:ext cx="4619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2.3. Token Embedding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147A0B5-588E-8244-B89B-6DF90E84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066" y="3235779"/>
            <a:ext cx="2717240" cy="1515849"/>
          </a:xfrm>
          <a:prstGeom prst="rect">
            <a:avLst/>
          </a:prstGeom>
        </p:spPr>
      </p:pic>
      <p:pic>
        <p:nvPicPr>
          <p:cNvPr id="20" name="그림 19" descr="게이지이(가) 표시된 사진&#10;&#10;자동 생성된 설명">
            <a:extLst>
              <a:ext uri="{FF2B5EF4-FFF2-40B4-BE49-F238E27FC236}">
                <a16:creationId xmlns:a16="http://schemas.microsoft.com/office/drawing/2014/main" id="{1AE49892-60B8-EB44-9D7B-5730D4509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397" y="3170586"/>
            <a:ext cx="3011950" cy="15878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7C340E-F70E-CD44-8E1D-32754E6FBEC8}"/>
              </a:ext>
            </a:extLst>
          </p:cNvPr>
          <p:cNvSpPr txBox="1"/>
          <p:nvPr/>
        </p:nvSpPr>
        <p:spPr>
          <a:xfrm>
            <a:off x="1447550" y="4659124"/>
            <a:ext cx="4603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2.4. Document Embedding</a:t>
            </a:r>
            <a:r>
              <a:rPr lang="ko-KR" altLang="en-US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ko-KR" altLang="en-US" b="1" i="0" u="none" strike="noStrike" dirty="0">
                <a:solidFill>
                  <a:srgbClr val="31313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/>
              <a:t>Modeling</a:t>
            </a:r>
          </a:p>
          <a:p>
            <a:pPr algn="l"/>
            <a:endParaRPr lang="en" altLang="ko-Kore-KR" b="1" i="0" u="none" strike="noStrike" dirty="0">
              <a:solidFill>
                <a:srgbClr val="31313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분석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629B15-AD66-1645-A973-2590E28E6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20248"/>
            <a:ext cx="6301102" cy="1865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689A5-05AD-CE48-9EFE-9645F9FEF081}"/>
              </a:ext>
            </a:extLst>
          </p:cNvPr>
          <p:cNvSpPr txBox="1"/>
          <p:nvPr/>
        </p:nvSpPr>
        <p:spPr>
          <a:xfrm>
            <a:off x="1408963" y="26856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-apple-system"/>
              </a:rPr>
              <a:t>-&gt;</a:t>
            </a:r>
            <a:r>
              <a:rPr lang="ko-KR" altLang="en-US" dirty="0">
                <a:latin typeface="-apple-system"/>
              </a:rPr>
              <a:t> </a:t>
            </a:r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 </a:t>
            </a:r>
            <a:r>
              <a:rPr lang="ko-KR" altLang="en-US" b="0" i="0" u="none" strike="noStrike" dirty="0">
                <a:effectLst/>
                <a:latin typeface="-apple-system"/>
              </a:rPr>
              <a:t>적용하고 모델 일반화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4AF46-41B0-F643-A8DB-89EABB242DD1}"/>
              </a:ext>
            </a:extLst>
          </p:cNvPr>
          <p:cNvSpPr txBox="1"/>
          <p:nvPr/>
        </p:nvSpPr>
        <p:spPr>
          <a:xfrm>
            <a:off x="1353963" y="30564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</a:t>
            </a:r>
            <a:r>
              <a:rPr lang="ko-KR" altLang="en-US" b="0" i="0" u="none" strike="noStrike" dirty="0">
                <a:effectLst/>
                <a:latin typeface="-apple-system"/>
              </a:rPr>
              <a:t>이란 </a:t>
            </a:r>
            <a:r>
              <a:rPr lang="en-US" altLang="ko-KR" b="0" i="0" u="none" strike="noStrike" dirty="0">
                <a:effectLst/>
                <a:latin typeface="-apple-system"/>
              </a:rPr>
              <a:t>?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endParaRPr lang="ko-Kore-KR" altLang="en-US" dirty="0"/>
          </a:p>
        </p:txBody>
      </p:sp>
      <p:pic>
        <p:nvPicPr>
          <p:cNvPr id="7" name="그림 6" descr="텍스트, 전자기기, 계산기, 스크린샷이(가) 표시된 사진&#10;&#10;자동 생성된 설명">
            <a:extLst>
              <a:ext uri="{FF2B5EF4-FFF2-40B4-BE49-F238E27FC236}">
                <a16:creationId xmlns:a16="http://schemas.microsoft.com/office/drawing/2014/main" id="{B0FBF1FE-465B-D748-8145-A9F99C791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862" y="3054392"/>
            <a:ext cx="3432289" cy="19378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3332A-17EF-6848-9B4F-7EF40828B119}"/>
              </a:ext>
            </a:extLst>
          </p:cNvPr>
          <p:cNvSpPr txBox="1"/>
          <p:nvPr/>
        </p:nvSpPr>
        <p:spPr>
          <a:xfrm>
            <a:off x="1353963" y="37176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effectLst/>
                <a:latin typeface="-apple-system"/>
              </a:rPr>
              <a:t>계층 </a:t>
            </a:r>
            <a:r>
              <a:rPr lang="ko-KR" altLang="en-US" b="0" i="0" u="none" strike="noStrike" dirty="0" err="1">
                <a:effectLst/>
                <a:latin typeface="-apple-system"/>
              </a:rPr>
              <a:t>교차검증</a:t>
            </a:r>
            <a:r>
              <a:rPr lang="en-US" altLang="ko-KR" b="0" i="0" u="none" strike="noStrike" dirty="0">
                <a:effectLst/>
                <a:latin typeface="-apple-system"/>
              </a:rPr>
              <a:t>(</a:t>
            </a:r>
            <a:r>
              <a:rPr lang="en" altLang="ko-Kore-KR" b="0" i="0" u="none" strike="noStrike" dirty="0" err="1">
                <a:effectLst/>
                <a:latin typeface="-apple-system"/>
              </a:rPr>
              <a:t>StratifiedKFold</a:t>
            </a:r>
            <a:r>
              <a:rPr lang="en" altLang="ko-Kore-KR" b="0" i="0" u="none" strike="noStrike" dirty="0">
                <a:effectLst/>
                <a:latin typeface="-apple-system"/>
              </a:rPr>
              <a:t>)</a:t>
            </a:r>
            <a:r>
              <a:rPr lang="ko-KR" altLang="en-US" b="0" i="0" u="none" strike="noStrike" dirty="0">
                <a:effectLst/>
                <a:latin typeface="-apple-system"/>
              </a:rPr>
              <a:t>이란 </a:t>
            </a:r>
            <a:r>
              <a:rPr lang="en-US" altLang="ko-KR" b="0" i="0" u="none" strike="noStrike" dirty="0">
                <a:effectLst/>
                <a:latin typeface="-apple-system"/>
              </a:rPr>
              <a:t>?</a:t>
            </a:r>
            <a:r>
              <a:rPr lang="ko-KR" altLang="en-US" b="0" i="0" u="none" strike="noStrike" dirty="0">
                <a:effectLst/>
                <a:latin typeface="-apple-system"/>
              </a:rPr>
              <a:t> 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50CE-0824-9741-82DA-2E7ABC5641FB}"/>
              </a:ext>
            </a:extLst>
          </p:cNvPr>
          <p:cNvSpPr txBox="1"/>
          <p:nvPr/>
        </p:nvSpPr>
        <p:spPr>
          <a:xfrm>
            <a:off x="1716144" y="40968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otoSansKR"/>
              </a:rPr>
              <a:t>-&gt;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SansKR"/>
              </a:rPr>
              <a:t>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NotoSansKR"/>
              </a:rPr>
              <a:t>k-fold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SansKR"/>
              </a:rPr>
              <a:t>의 문제점을 보완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76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293371" y="173519"/>
            <a:ext cx="3772243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1500" b="1" dirty="0" err="1"/>
              <a:t>통계데이터</a:t>
            </a:r>
            <a:r>
              <a:rPr lang="ko-KR" altLang="en-US" sz="1500" b="1" dirty="0"/>
              <a:t> 인공지능 </a:t>
            </a:r>
            <a:r>
              <a:rPr lang="ko-KR" altLang="en-US" sz="1500" b="1" dirty="0" err="1"/>
              <a:t>활용대회</a:t>
            </a:r>
            <a:r>
              <a:rPr lang="ko-KR" altLang="en-US" sz="1500" b="1" dirty="0"/>
              <a:t> 참가</a:t>
            </a:r>
            <a:endParaRPr lang="en-US" altLang="ko-KR" sz="15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FEF620E-C66C-CC47-9E39-B9392618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18" y="80658"/>
            <a:ext cx="3680263" cy="498218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8E16D5F-9059-8B41-8E1F-9113CA4FD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712099"/>
            <a:ext cx="2815079" cy="4350743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832A822E-01A7-F94C-BB4A-E1B190FEE0D5}"/>
              </a:ext>
            </a:extLst>
          </p:cNvPr>
          <p:cNvSpPr txBox="1"/>
          <p:nvPr/>
        </p:nvSpPr>
        <p:spPr>
          <a:xfrm>
            <a:off x="4318147" y="2348891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139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323C29F-5EF5-0940-811C-9A99CDD38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24658"/>
            <a:ext cx="3931875" cy="1657494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23F7E1DB-632B-B14E-BBF4-C318FB5AB07C}"/>
              </a:ext>
            </a:extLst>
          </p:cNvPr>
          <p:cNvSpPr txBox="1"/>
          <p:nvPr/>
        </p:nvSpPr>
        <p:spPr>
          <a:xfrm>
            <a:off x="5568725" y="1584115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BC176-E056-574F-8234-19E36CA26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31" y="1024658"/>
            <a:ext cx="1479361" cy="1657494"/>
          </a:xfrm>
          <a:prstGeom prst="rect">
            <a:avLst/>
          </a:prstGeom>
        </p:spPr>
      </p:pic>
      <p:sp>
        <p:nvSpPr>
          <p:cNvPr id="14" name="Google Shape;83;p16">
            <a:extLst>
              <a:ext uri="{FF2B5EF4-FFF2-40B4-BE49-F238E27FC236}">
                <a16:creationId xmlns:a16="http://schemas.microsoft.com/office/drawing/2014/main" id="{F65BF3C6-32CA-404C-B613-373C6E591CE9}"/>
              </a:ext>
            </a:extLst>
          </p:cNvPr>
          <p:cNvSpPr txBox="1"/>
          <p:nvPr/>
        </p:nvSpPr>
        <p:spPr>
          <a:xfrm>
            <a:off x="1488989" y="2998872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text_obj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text_mthd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text_deal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-&gt;  digit1 or digit2 or digit3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ㅇㅋ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5" name="Google Shape;83;p16">
            <a:extLst>
              <a:ext uri="{FF2B5EF4-FFF2-40B4-BE49-F238E27FC236}">
                <a16:creationId xmlns:a16="http://schemas.microsoft.com/office/drawing/2014/main" id="{C186D766-BF51-724E-A0A0-3EFA5F1E6A64}"/>
              </a:ext>
            </a:extLst>
          </p:cNvPr>
          <p:cNvSpPr txBox="1"/>
          <p:nvPr/>
        </p:nvSpPr>
        <p:spPr>
          <a:xfrm>
            <a:off x="1488989" y="3558330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text_obj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text_mthd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+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text_deal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-&gt;  digit1 &amp; digit2 &amp; digit3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???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F11C887F-49B3-0C41-9039-F5A77D54EEEA}"/>
              </a:ext>
            </a:extLst>
          </p:cNvPr>
          <p:cNvSpPr txBox="1"/>
          <p:nvPr/>
        </p:nvSpPr>
        <p:spPr>
          <a:xfrm>
            <a:off x="1488989" y="4091248"/>
            <a:ext cx="6594954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결론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도와주세요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3475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6EE06B7-689E-424C-959C-9DAF0CE0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29835"/>
            <a:ext cx="5531323" cy="15162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A8E601-E60F-2D4C-8628-6389F70D5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042036"/>
            <a:ext cx="3666447" cy="1516200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925D3308-ED0F-B049-90BD-5F3AD45CAD4E}"/>
              </a:ext>
            </a:extLst>
          </p:cNvPr>
          <p:cNvSpPr txBox="1"/>
          <p:nvPr/>
        </p:nvSpPr>
        <p:spPr>
          <a:xfrm>
            <a:off x="1408963" y="2542490"/>
            <a:ext cx="56276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79BAC-6340-3F4E-9760-0AFD50D9D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297" y="3124248"/>
            <a:ext cx="3032644" cy="1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316</Words>
  <Application>Microsoft Macintosh PowerPoint</Application>
  <PresentationFormat>화면 슬라이드 쇼(16:9)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 SD Gothic Neo</vt:lpstr>
      <vt:lpstr>Noto Sans Demilight</vt:lpstr>
      <vt:lpstr>Arial</vt:lpstr>
      <vt:lpstr>NotoSansKR</vt:lpstr>
      <vt:lpstr>NanumGothic ExtraBold</vt:lpstr>
      <vt:lpstr>NanumGothic</vt:lpstr>
      <vt:lpstr>Helvetica Neue</vt:lpstr>
      <vt:lpstr>-apple-system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방수민</cp:lastModifiedBy>
  <cp:revision>6</cp:revision>
  <dcterms:modified xsi:type="dcterms:W3CDTF">2022-03-25T07:51:22Z</dcterms:modified>
</cp:coreProperties>
</file>