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59" r:id="rId6"/>
    <p:sldId id="267" r:id="rId7"/>
    <p:sldId id="263" r:id="rId8"/>
    <p:sldId id="268" r:id="rId9"/>
    <p:sldId id="260" r:id="rId10"/>
    <p:sldId id="266" r:id="rId11"/>
  </p:sldIdLst>
  <p:sldSz cx="9144000" cy="5143500" type="screen16x9"/>
  <p:notesSz cx="6858000" cy="9144000"/>
  <p:embeddedFontLst>
    <p:embeddedFont>
      <p:font typeface="NanumGothic ExtraBold" panose="020B0600000101010101" charset="-127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7" autoAdjust="0"/>
  </p:normalViewPr>
  <p:slideViewPr>
    <p:cSldViewPr snapToGrid="0">
      <p:cViewPr varScale="1">
        <p:scale>
          <a:sx n="79" d="100"/>
          <a:sy n="79" d="100"/>
        </p:scale>
        <p:origin x="96" y="1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8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39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2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18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1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4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>
                <a:solidFill>
                  <a:srgbClr val="19264B"/>
                </a:solidFill>
              </a:rPr>
              <a:t>Kaggle/DACON 2</a:t>
            </a:r>
            <a:r>
              <a:rPr lang="ko-KR" altLang="en-US" sz="2500" b="1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rgbClr val="19264B"/>
                </a:solidFill>
              </a:rPr>
              <a:t>2022.05.23</a:t>
            </a:r>
            <a:endParaRPr lang="ko-KR" altLang="en-US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장준혁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C4DC6-106C-FDB5-6F77-A076DDE908B8}"/>
              </a:ext>
            </a:extLst>
          </p:cNvPr>
          <p:cNvSpPr txBox="1"/>
          <p:nvPr/>
        </p:nvSpPr>
        <p:spPr>
          <a:xfrm>
            <a:off x="2450645" y="1986974"/>
            <a:ext cx="7754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i="0">
                <a:solidFill>
                  <a:schemeClr val="tx1"/>
                </a:solidFill>
                <a:effectLst/>
                <a:latin typeface="Noto Sans KR"/>
              </a:rPr>
              <a:t>감사합니다</a:t>
            </a:r>
            <a:r>
              <a:rPr lang="en-US" altLang="ko-KR" sz="7000" b="1" i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06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70875" y="36402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31CEA-E915-4F98-B2AB-745F357400C4}"/>
              </a:ext>
            </a:extLst>
          </p:cNvPr>
          <p:cNvSpPr txBox="1"/>
          <p:nvPr/>
        </p:nvSpPr>
        <p:spPr>
          <a:xfrm>
            <a:off x="1333137" y="1162050"/>
            <a:ext cx="6477725" cy="325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상점 신용카드 매출 예측 경진대회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 분석 진행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결론 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270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상점 신용카드 매출 예측 경진대회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1CDD6-1EB9-A6B8-EF56-109559D1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12" y="1630635"/>
            <a:ext cx="6837707" cy="18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270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상점 신용카드 매출 예측 경진대회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72B67-DE91-9B6C-4252-B38FBF52AEF4}"/>
              </a:ext>
            </a:extLst>
          </p:cNvPr>
          <p:cNvSpPr txBox="1"/>
          <p:nvPr/>
        </p:nvSpPr>
        <p:spPr>
          <a:xfrm>
            <a:off x="1300270" y="845454"/>
            <a:ext cx="775407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i="0">
                <a:solidFill>
                  <a:srgbClr val="000000"/>
                </a:solidFill>
                <a:effectLst/>
                <a:latin typeface="Helvetica Neue"/>
              </a:rPr>
              <a:t>Step1. Data Load &amp; Resampling</a:t>
            </a:r>
          </a:p>
          <a:p>
            <a:endParaRPr lang="en-US" altLang="ko-KR" sz="1600" b="0" i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시계열 분석을 위한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date index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로 변환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시간 단위로 나뉘어져 있는 데이터를 일 단위로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resampling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Modeling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을 위해 월 단위로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resampling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600">
                <a:latin typeface="Helvetica Neue"/>
              </a:rPr>
              <a:t>resample() # </a:t>
            </a:r>
            <a:r>
              <a:rPr lang="en-US" altLang="ko-KR" sz="1300" b="0" i="0">
                <a:solidFill>
                  <a:srgbClr val="C7254E"/>
                </a:solidFill>
                <a:effectLst/>
                <a:latin typeface="SF Mono"/>
              </a:rPr>
              <a:t>Y, M, D, H, T(min), S </a:t>
            </a:r>
            <a:r>
              <a:rPr lang="ko-KR" altLang="en-US" sz="1300" b="0" i="0">
                <a:solidFill>
                  <a:srgbClr val="C7254E"/>
                </a:solidFill>
                <a:effectLst/>
                <a:latin typeface="SF Mono"/>
              </a:rPr>
              <a:t>를 단위로 원하는 주기로 나눌 수 있다</a:t>
            </a:r>
            <a:r>
              <a:rPr lang="en-US" altLang="ko-KR" sz="1300" b="0" i="0">
                <a:solidFill>
                  <a:srgbClr val="C7254E"/>
                </a:solidFill>
                <a:effectLst/>
                <a:latin typeface="SF Mono"/>
              </a:rPr>
              <a:t>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US" altLang="ko-KR" sz="1300" b="0" i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1" i="0">
                <a:solidFill>
                  <a:srgbClr val="000000"/>
                </a:solidFill>
                <a:effectLst/>
                <a:latin typeface="Helvetica Neue"/>
              </a:rPr>
              <a:t>Step2. EDA(</a:t>
            </a:r>
            <a:r>
              <a:rPr lang="en-US" altLang="ko-KR" sz="2000" b="1">
                <a:latin typeface="Helvetica Neue"/>
              </a:rPr>
              <a:t>Exploratory</a:t>
            </a:r>
            <a:r>
              <a:rPr lang="ko-KR" altLang="en-US" sz="2000" b="1">
                <a:latin typeface="Helvetica Neue"/>
              </a:rPr>
              <a:t> </a:t>
            </a:r>
            <a:r>
              <a:rPr lang="en-US" altLang="ko-KR" sz="2000" b="1">
                <a:latin typeface="Helvetica Neue"/>
              </a:rPr>
              <a:t>Data</a:t>
            </a:r>
            <a:r>
              <a:rPr lang="ko-KR" altLang="en-US" sz="2000" b="1">
                <a:latin typeface="Helvetica Neue"/>
              </a:rPr>
              <a:t> </a:t>
            </a:r>
            <a:r>
              <a:rPr lang="en-US" altLang="ko-KR" sz="2000" b="1">
                <a:latin typeface="Helvetica Neue"/>
              </a:rPr>
              <a:t>Analysis)</a:t>
            </a:r>
            <a:endParaRPr lang="en-US" altLang="ko-KR" sz="2000" b="1" i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1600" b="1" i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변수의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describe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target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변수의 대칭성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각 변수의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value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분포 시각화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같은 기간 동안 여러 상점 매출의 추이 및 스케일 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다른 변수들이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'amount'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와 같은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  <a:t>pattern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Helvetica Neue"/>
              </a:rPr>
              <a:t>을 가지는지 확인</a:t>
            </a:r>
          </a:p>
          <a:p>
            <a:b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altLang="ko-KR" sz="1600" b="0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16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ARIMA, RANDOMFOREST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277A-CA2A-97F0-EEC9-0D5CBE8EE6D8}"/>
              </a:ext>
            </a:extLst>
          </p:cNvPr>
          <p:cNvSpPr txBox="1"/>
          <p:nvPr/>
        </p:nvSpPr>
        <p:spPr>
          <a:xfrm>
            <a:off x="1300270" y="845454"/>
            <a:ext cx="77540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Stationary =&gt; ARIMA</a:t>
            </a:r>
          </a:p>
          <a:p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Non-Stationary =&gt; RANDOMFOREST</a:t>
            </a: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Stationary Time Series 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정의 </a:t>
            </a:r>
            <a:endParaRPr lang="en-US" altLang="ko-KR" sz="2000" b="1" i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- 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시계열 데이터 </a:t>
            </a:r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=&gt; 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확률 변수의 모임 </a:t>
            </a:r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=&gt; 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확률 과정</a:t>
            </a:r>
            <a:endParaRPr lang="en-US" altLang="ko-KR" sz="1600" b="1" i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- 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확률 과정은 시간 전이</a:t>
            </a:r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(Time Shift)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에 따라 </a:t>
            </a:r>
            <a:endParaRPr lang="en-US" altLang="ko-KR" sz="1600" b="1" i="0">
              <a:solidFill>
                <a:schemeClr val="tx1"/>
              </a:solidFill>
              <a:effectLst/>
              <a:latin typeface="Noto Sans KR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Stationary, Nonstationary </a:t>
            </a:r>
            <a:r>
              <a:rPr lang="ko-KR" altLang="en-US" sz="1600" b="1">
                <a:solidFill>
                  <a:schemeClr val="tx1"/>
                </a:solidFill>
                <a:latin typeface="Noto Sans KR"/>
              </a:rPr>
              <a:t>로 구분</a:t>
            </a:r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이때 </a:t>
            </a:r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Stationary Time Series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는 확률 과정의</a:t>
            </a:r>
            <a:endParaRPr lang="en-US" altLang="ko-KR" sz="1600" b="1" i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분포가 시간 전이 </a:t>
            </a:r>
            <a:r>
              <a:rPr lang="en-US" altLang="ko-KR" sz="1600" b="1" i="0">
                <a:solidFill>
                  <a:schemeClr val="tx1"/>
                </a:solidFill>
                <a:effectLst/>
                <a:latin typeface="Noto Sans KR"/>
              </a:rPr>
              <a:t>(time shift)</a:t>
            </a:r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에도 분포가 </a:t>
            </a:r>
            <a:endParaRPr lang="en-US" altLang="ko-KR" sz="1600" b="1" i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ko-KR" altLang="en-US" sz="1600" b="1" i="0">
                <a:solidFill>
                  <a:schemeClr val="tx1"/>
                </a:solidFill>
                <a:effectLst/>
                <a:latin typeface="Noto Sans KR"/>
              </a:rPr>
              <a:t>변하지 않는 확률 과정</a:t>
            </a:r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  <a:p>
            <a:endParaRPr lang="en-US" altLang="ko-KR" sz="1600" b="1">
              <a:solidFill>
                <a:schemeClr val="tx1"/>
              </a:solidFill>
              <a:latin typeface="Noto Sans K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608641-D256-4FE4-12CA-10C0B778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65" y="523229"/>
            <a:ext cx="371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ARIMA, RANDOMFOREST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277A-CA2A-97F0-EEC9-0D5CBE8EE6D8}"/>
              </a:ext>
            </a:extLst>
          </p:cNvPr>
          <p:cNvSpPr txBox="1"/>
          <p:nvPr/>
        </p:nvSpPr>
        <p:spPr>
          <a:xfrm>
            <a:off x="1300270" y="845454"/>
            <a:ext cx="775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latin typeface="Noto Sans KR"/>
              </a:rPr>
              <a:t>Stationary </a:t>
            </a:r>
            <a:r>
              <a:rPr lang="ko-KR" altLang="en-US" sz="2000" b="1">
                <a:solidFill>
                  <a:schemeClr val="tx1"/>
                </a:solidFill>
                <a:latin typeface="Noto Sans KR"/>
              </a:rPr>
              <a:t>확인을 위한 </a:t>
            </a:r>
            <a:r>
              <a:rPr lang="en-US" altLang="ko-KR" sz="2000" b="1">
                <a:solidFill>
                  <a:schemeClr val="tx1"/>
                </a:solidFill>
                <a:latin typeface="Noto Sans KR"/>
              </a:rPr>
              <a:t>adfuller</a:t>
            </a:r>
          </a:p>
          <a:p>
            <a:r>
              <a:rPr lang="en-US" altLang="ko-KR" sz="2000" b="1">
                <a:solidFill>
                  <a:schemeClr val="tx1"/>
                </a:solidFill>
                <a:latin typeface="Noto Sans KR"/>
              </a:rPr>
              <a:t>Adfuller =&gt; Augmented Dickey-Fuller 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3CF64-8FC0-1D4A-F68D-B04508E6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330" y="1866911"/>
            <a:ext cx="1895740" cy="571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D3B3A9-0077-98B9-32B6-115F5C314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950989"/>
            <a:ext cx="6058746" cy="514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6BAC35-898C-12B9-7388-23D12CB4FC0F}"/>
              </a:ext>
            </a:extLst>
          </p:cNvPr>
          <p:cNvSpPr txBox="1"/>
          <p:nvPr/>
        </p:nvSpPr>
        <p:spPr>
          <a:xfrm>
            <a:off x="1300270" y="1553340"/>
            <a:ext cx="77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latin typeface="Noto Sans KR"/>
              </a:rPr>
              <a:t>&lt;Dickey-Fuller Test&gt;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ABB32-055E-515A-D421-22A62734C90D}"/>
              </a:ext>
            </a:extLst>
          </p:cNvPr>
          <p:cNvSpPr txBox="1"/>
          <p:nvPr/>
        </p:nvSpPr>
        <p:spPr>
          <a:xfrm>
            <a:off x="1300245" y="3556768"/>
            <a:ext cx="77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latin typeface="Noto Sans KR"/>
              </a:rPr>
              <a:t>&lt;Augmented Dickey-Fuller Test&gt;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B5F894-2BD2-E556-24D2-309BC0208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312" y="1918986"/>
            <a:ext cx="4039164" cy="42868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7DE9811-200C-69EE-0AAF-91FF1A6FCEC2}"/>
              </a:ext>
            </a:extLst>
          </p:cNvPr>
          <p:cNvSpPr/>
          <p:nvPr/>
        </p:nvSpPr>
        <p:spPr>
          <a:xfrm>
            <a:off x="3485316" y="2016104"/>
            <a:ext cx="439968" cy="28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D5CA7-5253-F2EC-1B8B-FB1C37B4E9E6}"/>
              </a:ext>
            </a:extLst>
          </p:cNvPr>
          <p:cNvSpPr txBox="1"/>
          <p:nvPr/>
        </p:nvSpPr>
        <p:spPr>
          <a:xfrm>
            <a:off x="1300246" y="2486815"/>
            <a:ext cx="775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>
                <a:solidFill>
                  <a:schemeClr val="tx1"/>
                </a:solidFill>
                <a:effectLst/>
                <a:latin typeface="Spoqa Han Sans"/>
              </a:rPr>
              <a:t>- 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Spoqa Han Sans"/>
              </a:rPr>
              <a:t>각 파라미터를 </a:t>
            </a:r>
            <a:r>
              <a:rPr lang="en-US" altLang="ko-KR" sz="2000" b="1">
                <a:solidFill>
                  <a:schemeClr val="tx1"/>
                </a:solidFill>
                <a:latin typeface="Spoqa Han Sans"/>
              </a:rPr>
              <a:t>R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Spoqa Han Sans"/>
              </a:rPr>
              <a:t>egression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Spoqa Han Sans"/>
              </a:rPr>
              <a:t>으로 추정하여 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MJXc-TeX-math-I"/>
              </a:rPr>
              <a:t>α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Spoqa Han Sans"/>
              </a:rPr>
              <a:t>가 단위근을 가질 확률</a:t>
            </a:r>
            <a:r>
              <a:rPr lang="ko-KR" altLang="en-US" sz="2000" b="1">
                <a:solidFill>
                  <a:schemeClr val="tx1"/>
                </a:solidFill>
                <a:latin typeface="Spoqa Han Sans"/>
              </a:rPr>
              <a:t>을 검정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Spoqa Han Sans"/>
              </a:rPr>
              <a:t> 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MJXc-TeX-math-I"/>
              </a:rPr>
              <a:t> </a:t>
            </a:r>
          </a:p>
          <a:p>
            <a:r>
              <a:rPr lang="en-US" altLang="ko-KR" sz="2000" b="1" i="0">
                <a:solidFill>
                  <a:schemeClr val="tx1"/>
                </a:solidFill>
                <a:effectLst/>
                <a:latin typeface="MJXc-TeX-math-I"/>
              </a:rPr>
              <a:t>- α 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Spoqa Han Sans"/>
              </a:rPr>
              <a:t>=1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Spoqa Han Sans"/>
              </a:rPr>
              <a:t>이라면 단위근을 가지는 것이므로 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Spoqa Han Sans"/>
              </a:rPr>
              <a:t>stationary 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Spoqa Han Sans"/>
              </a:rPr>
              <a:t>하지 않다고 판단</a:t>
            </a:r>
            <a:endParaRPr lang="en-US" altLang="ko-KR" sz="2000" b="1">
              <a:solidFill>
                <a:schemeClr val="tx1"/>
              </a:solidFill>
              <a:latin typeface="Noto Sans K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74A41-AB9F-3C86-D3DE-5F4E65B14405}"/>
              </a:ext>
            </a:extLst>
          </p:cNvPr>
          <p:cNvSpPr txBox="1"/>
          <p:nvPr/>
        </p:nvSpPr>
        <p:spPr>
          <a:xfrm>
            <a:off x="1300244" y="4465411"/>
            <a:ext cx="77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>
                <a:solidFill>
                  <a:schemeClr val="tx1"/>
                </a:solidFill>
                <a:effectLst/>
                <a:latin typeface="Spoqa Han Sans"/>
              </a:rPr>
              <a:t>- Dickey-Fuller Test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Spoqa Han Sans"/>
              </a:rPr>
              <a:t>를 확장</a:t>
            </a:r>
            <a:endParaRPr lang="en-US" altLang="ko-KR" sz="2000" b="1">
              <a:solidFill>
                <a:schemeClr val="tx1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5620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10782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MA, EMA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C897-A42F-79AD-7848-9EE4A6ED18BF}"/>
              </a:ext>
            </a:extLst>
          </p:cNvPr>
          <p:cNvSpPr txBox="1"/>
          <p:nvPr/>
        </p:nvSpPr>
        <p:spPr>
          <a:xfrm>
            <a:off x="1217050" y="547718"/>
            <a:ext cx="775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MA (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단순 이동평균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) VS EMA (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지수이동평균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)</a:t>
            </a:r>
          </a:p>
          <a:p>
            <a:endParaRPr lang="en-US" altLang="ko-KR" sz="2000" b="1">
              <a:solidFill>
                <a:schemeClr val="tx1"/>
              </a:solidFill>
              <a:latin typeface="Noto Sans KR"/>
            </a:endParaRPr>
          </a:p>
          <a:p>
            <a:endParaRPr lang="en-US" altLang="ko-KR" sz="2000" b="1" i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CB379B-F5A6-ED79-7C26-54BE22E4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56" y="1068167"/>
            <a:ext cx="5875893" cy="30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9D469-B312-4134-A14B-E719E33192AD}"/>
              </a:ext>
            </a:extLst>
          </p:cNvPr>
          <p:cNvSpPr txBox="1"/>
          <p:nvPr/>
        </p:nvSpPr>
        <p:spPr>
          <a:xfrm>
            <a:off x="1217050" y="4297043"/>
            <a:ext cx="77540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0">
                <a:solidFill>
                  <a:schemeClr val="tx1"/>
                </a:solidFill>
                <a:effectLst/>
                <a:latin typeface="Noto Sans KR"/>
              </a:rPr>
              <a:t>MA (</a:t>
            </a:r>
            <a:r>
              <a:rPr lang="ko-KR" altLang="en-US" sz="1500" b="1" i="0">
                <a:solidFill>
                  <a:schemeClr val="tx1"/>
                </a:solidFill>
                <a:effectLst/>
                <a:latin typeface="Noto Sans KR"/>
              </a:rPr>
              <a:t>단순 이동평균</a:t>
            </a:r>
            <a:r>
              <a:rPr lang="en-US" altLang="ko-KR" sz="1500" b="1" i="0">
                <a:solidFill>
                  <a:schemeClr val="tx1"/>
                </a:solidFill>
                <a:effectLst/>
                <a:latin typeface="Noto Sans KR"/>
              </a:rPr>
              <a:t>) : </a:t>
            </a:r>
            <a:r>
              <a:rPr lang="ko-KR" altLang="en-US" sz="1500" b="0" i="0">
                <a:solidFill>
                  <a:srgbClr val="000000"/>
                </a:solidFill>
                <a:effectLst/>
                <a:latin typeface="se-nanumgothic"/>
              </a:rPr>
              <a:t>새로운 데이터가 추가되어야 하기 때문에 제일 오래된 데이터가 이탈하게 되면서 이동평균에 영향을 준다</a:t>
            </a:r>
            <a:r>
              <a:rPr lang="en-US" altLang="ko-KR" sz="1500" b="0" i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r>
              <a:rPr lang="ko-KR" altLang="en-US" sz="1500" b="0" i="0">
                <a:solidFill>
                  <a:srgbClr val="000000"/>
                </a:solidFill>
                <a:effectLst/>
                <a:latin typeface="se-nanumgothic"/>
              </a:rPr>
              <a:t>가장 오래된 데이터가 단위 기간 동안 가장 높은 값이라면 예측에 큰 영향을 준다</a:t>
            </a:r>
            <a:r>
              <a:rPr lang="en-US" altLang="ko-KR" sz="1500" b="0" i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en-US" altLang="ko-KR" sz="1500" b="1" i="0">
              <a:solidFill>
                <a:schemeClr val="tx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0589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MA, EMA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C897-A42F-79AD-7848-9EE4A6ED18BF}"/>
              </a:ext>
            </a:extLst>
          </p:cNvPr>
          <p:cNvSpPr txBox="1"/>
          <p:nvPr/>
        </p:nvSpPr>
        <p:spPr>
          <a:xfrm>
            <a:off x="1300270" y="845453"/>
            <a:ext cx="775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MA (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단순 이동평균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) VS EMA (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지수이동평균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)</a:t>
            </a:r>
          </a:p>
          <a:p>
            <a:endParaRPr lang="en-US" altLang="ko-KR" sz="2000" b="1">
              <a:solidFill>
                <a:schemeClr val="tx1"/>
              </a:solidFill>
              <a:latin typeface="Noto Sans KR"/>
            </a:endParaRPr>
          </a:p>
          <a:p>
            <a:endParaRPr lang="en-US" altLang="ko-KR" sz="2000" b="1" i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9FA86C-857A-3A96-A79E-B99BF8FC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73" y="1220153"/>
            <a:ext cx="5805579" cy="289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A1D914-B686-4D87-6ED3-1CAB96DAE9A5}"/>
              </a:ext>
            </a:extLst>
          </p:cNvPr>
          <p:cNvSpPr txBox="1"/>
          <p:nvPr/>
        </p:nvSpPr>
        <p:spPr>
          <a:xfrm>
            <a:off x="1389925" y="4313474"/>
            <a:ext cx="775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i="0">
                <a:solidFill>
                  <a:schemeClr val="tx1"/>
                </a:solidFill>
                <a:effectLst/>
                <a:latin typeface="Noto Sans KR"/>
              </a:rPr>
              <a:t>EMA (</a:t>
            </a:r>
            <a:r>
              <a:rPr lang="ko-KR" altLang="en-US" sz="1500" b="1" i="0">
                <a:solidFill>
                  <a:schemeClr val="tx1"/>
                </a:solidFill>
                <a:effectLst/>
                <a:latin typeface="Noto Sans KR"/>
              </a:rPr>
              <a:t>지수이동평균</a:t>
            </a:r>
            <a:r>
              <a:rPr lang="en-US" altLang="ko-KR" sz="1500" b="1" i="0">
                <a:solidFill>
                  <a:schemeClr val="tx1"/>
                </a:solidFill>
                <a:effectLst/>
                <a:latin typeface="Noto Sans KR"/>
              </a:rPr>
              <a:t>) : </a:t>
            </a:r>
            <a:r>
              <a:rPr lang="en-US" altLang="ko-KR" sz="1500" b="0" i="0">
                <a:solidFill>
                  <a:srgbClr val="000000"/>
                </a:solidFill>
                <a:effectLst/>
                <a:latin typeface="se-nanumgothic"/>
              </a:rPr>
              <a:t>MA</a:t>
            </a:r>
            <a:r>
              <a:rPr lang="ko-KR" altLang="en-US" sz="1500">
                <a:latin typeface="se-nanumgothic"/>
              </a:rPr>
              <a:t>는</a:t>
            </a:r>
            <a:r>
              <a:rPr lang="ko-KR" altLang="en-US" sz="1500" b="0" i="0">
                <a:solidFill>
                  <a:srgbClr val="000000"/>
                </a:solidFill>
                <a:effectLst/>
                <a:latin typeface="se-nanumgothic"/>
              </a:rPr>
              <a:t>가장 오래된 데이터 값의 영향을 크게 받음</a:t>
            </a:r>
            <a:r>
              <a:rPr lang="en-US" altLang="ko-KR" sz="1500" b="0" i="0">
                <a:solidFill>
                  <a:srgbClr val="000000"/>
                </a:solidFill>
                <a:effectLst/>
                <a:latin typeface="se-nanumgothic"/>
              </a:rPr>
              <a:t>.</a:t>
            </a:r>
            <a:r>
              <a:rPr lang="ko-KR" altLang="en-US" sz="1500" b="0" i="0">
                <a:solidFill>
                  <a:srgbClr val="000000"/>
                </a:solidFill>
                <a:effectLst/>
                <a:latin typeface="se-nanumgothic"/>
              </a:rPr>
              <a:t> 반면에 </a:t>
            </a:r>
            <a:r>
              <a:rPr lang="en-US" altLang="ko-KR" sz="1500" b="0" i="0">
                <a:solidFill>
                  <a:srgbClr val="000000"/>
                </a:solidFill>
                <a:effectLst/>
                <a:latin typeface="se-nanumgothic"/>
              </a:rPr>
              <a:t>EMA</a:t>
            </a:r>
            <a:r>
              <a:rPr lang="ko-KR" altLang="en-US" sz="1500" b="0" i="0">
                <a:solidFill>
                  <a:srgbClr val="000000"/>
                </a:solidFill>
                <a:effectLst/>
                <a:latin typeface="se-nanumgothic"/>
              </a:rPr>
              <a:t>는 최근 값에 가중치를 두어 반영을 보다 기민하게 하는 지표</a:t>
            </a:r>
            <a:r>
              <a:rPr lang="en-US" altLang="ko-KR" sz="1500" b="1" i="0">
                <a:solidFill>
                  <a:schemeClr val="tx1"/>
                </a:solidFill>
                <a:effectLst/>
                <a:latin typeface="Noto Sans K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2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각자 코드에 대한 토의</a:t>
            </a: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C4DC6-106C-FDB5-6F77-A076DDE908B8}"/>
              </a:ext>
            </a:extLst>
          </p:cNvPr>
          <p:cNvSpPr txBox="1"/>
          <p:nvPr/>
        </p:nvSpPr>
        <p:spPr>
          <a:xfrm>
            <a:off x="1242048" y="845454"/>
            <a:ext cx="8002226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 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주제 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: ARIMA &amp; Radomforest 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보다 왜</a:t>
            </a:r>
            <a:r>
              <a:rPr lang="en-US" altLang="ko-KR" sz="2000" b="1" i="0">
                <a:solidFill>
                  <a:schemeClr val="tx1"/>
                </a:solidFill>
                <a:effectLst/>
                <a:latin typeface="Noto Sans KR"/>
              </a:rPr>
              <a:t> EMA</a:t>
            </a:r>
            <a:r>
              <a:rPr lang="ko-KR" altLang="en-US" sz="2000" b="1" i="0">
                <a:solidFill>
                  <a:schemeClr val="tx1"/>
                </a:solidFill>
                <a:effectLst/>
                <a:latin typeface="Noto Sans KR"/>
              </a:rPr>
              <a:t>를 이용한 </a:t>
            </a:r>
            <a:r>
              <a:rPr lang="ko-KR" altLang="en-US" sz="2000" b="1">
                <a:solidFill>
                  <a:schemeClr val="tx1"/>
                </a:solidFill>
                <a:latin typeface="Noto Sans KR"/>
              </a:rPr>
              <a:t>예측이 더 높은가</a:t>
            </a:r>
            <a:r>
              <a:rPr lang="en-US" altLang="ko-KR" sz="2000" b="1">
                <a:solidFill>
                  <a:schemeClr val="tx1"/>
                </a:solidFill>
                <a:latin typeface="Noto Sans KR"/>
              </a:rPr>
              <a:t>? </a:t>
            </a:r>
          </a:p>
          <a:p>
            <a:endParaRPr lang="en-US" altLang="ko-KR" b="1" i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  <a:sym typeface="Wingdings" panose="05000000000000000000" pitchFamily="2" charset="2"/>
              </a:rPr>
              <a:t>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데이터의 유형과 모델의 중요성</a:t>
            </a:r>
            <a:endParaRPr lang="en-US" altLang="ko-KR" sz="1800" b="1" i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1.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주어진 데이터 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=&gt;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결측치가 많고 관계성이 많이 떨어진다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1800" b="1">
                <a:solidFill>
                  <a:schemeClr val="tx1"/>
                </a:solidFill>
                <a:latin typeface="Noto Sans KR"/>
                <a:sym typeface="Wingdings" panose="05000000000000000000" pitchFamily="2" charset="2"/>
              </a:rPr>
              <a:t>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뚜렷한 </a:t>
            </a:r>
            <a:r>
              <a:rPr lang="en-US" altLang="ko-KR" sz="1800" b="1">
                <a:solidFill>
                  <a:schemeClr val="tx1"/>
                </a:solidFill>
                <a:latin typeface="Noto Sans KR"/>
              </a:rPr>
              <a:t>T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rend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나 </a:t>
            </a:r>
            <a:r>
              <a:rPr lang="en-US" altLang="ko-KR" sz="1800" b="1">
                <a:solidFill>
                  <a:schemeClr val="tx1"/>
                </a:solidFill>
                <a:latin typeface="Noto Sans KR"/>
              </a:rPr>
              <a:t>S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easonality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가 없거나 </a:t>
            </a:r>
            <a:r>
              <a:rPr lang="en-US" altLang="ko-KR" sz="1800" b="1">
                <a:solidFill>
                  <a:schemeClr val="tx1"/>
                </a:solidFill>
                <a:latin typeface="Noto Sans KR"/>
              </a:rPr>
              <a:t>D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ata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의 수가 적음</a:t>
            </a:r>
            <a:endParaRPr lang="en-US" altLang="ko-KR" sz="1800" b="1" i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sz="1800" b="1" i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sz="1800" b="1">
                <a:solidFill>
                  <a:schemeClr val="tx1"/>
                </a:solidFill>
                <a:latin typeface="Noto Sans KR"/>
              </a:rPr>
              <a:t>2. </a:t>
            </a:r>
            <a:r>
              <a:rPr lang="ko-KR" altLang="en-US" sz="1800" b="1">
                <a:solidFill>
                  <a:schemeClr val="tx1"/>
                </a:solidFill>
                <a:latin typeface="Noto Sans KR"/>
              </a:rPr>
              <a:t>좋은 모델들 </a:t>
            </a:r>
            <a:r>
              <a:rPr lang="en-US" altLang="ko-KR" sz="1800" b="1">
                <a:solidFill>
                  <a:schemeClr val="tx1"/>
                </a:solidFill>
                <a:latin typeface="Noto Sans KR"/>
              </a:rPr>
              <a:t>=&gt; T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rend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나 </a:t>
            </a:r>
            <a:r>
              <a:rPr lang="en-US" altLang="ko-KR" sz="1800" b="1">
                <a:solidFill>
                  <a:schemeClr val="tx1"/>
                </a:solidFill>
                <a:latin typeface="Noto Sans KR"/>
              </a:rPr>
              <a:t>S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easonality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를 적용하는 복잡한 모형이므로 오히려 결과가 더 나쁠 수 있다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Regression Model :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예측에 사용할 수 있는 변수들의 수가 적거나 정확한 값을 채울 수 없었기 때문이라고 생각됨</a:t>
            </a:r>
          </a:p>
          <a:p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DNN :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주어진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Data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가 충분하지 않아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올바른 예측이 되지 않음</a:t>
            </a:r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endParaRPr lang="en-US" altLang="ko-KR" sz="1800" b="1" i="0">
              <a:solidFill>
                <a:schemeClr val="tx1"/>
              </a:solidFill>
              <a:effectLst/>
              <a:latin typeface="Noto Sans KR"/>
            </a:endParaRPr>
          </a:p>
          <a:p>
            <a:r>
              <a:rPr lang="en-US" altLang="ko-KR" sz="1800" b="1" i="0">
                <a:solidFill>
                  <a:schemeClr val="tx1"/>
                </a:solidFill>
                <a:effectLst/>
                <a:latin typeface="Noto Sans KR"/>
              </a:rPr>
              <a:t>3. </a:t>
            </a:r>
            <a:r>
              <a:rPr lang="ko-KR" altLang="en-US" sz="1800" b="1" i="0">
                <a:solidFill>
                  <a:schemeClr val="tx1"/>
                </a:solidFill>
                <a:effectLst/>
                <a:latin typeface="Noto Sans KR"/>
              </a:rPr>
              <a:t>따라서 데이터의 유형에 따라서 상대적으로 단순한 모형들의 예측이 더 정확할 수 있다</a:t>
            </a:r>
            <a:endParaRPr lang="en-US" altLang="ko-KR" sz="1800" b="1" i="0">
              <a:solidFill>
                <a:schemeClr val="tx1"/>
              </a:solidFill>
              <a:effectLst/>
              <a:latin typeface="Noto Sans KR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371956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443</Words>
  <Application>Microsoft Office PowerPoint</Application>
  <PresentationFormat>화면 슬라이드 쇼(16:9)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NanumGothic ExtraBold</vt:lpstr>
      <vt:lpstr>Symbol</vt:lpstr>
      <vt:lpstr>Helvetica Neue</vt:lpstr>
      <vt:lpstr>Arial</vt:lpstr>
      <vt:lpstr>Spoqa Han Sans</vt:lpstr>
      <vt:lpstr>SF Mono</vt:lpstr>
      <vt:lpstr>MJXc-TeX-math-I</vt:lpstr>
      <vt:lpstr>Noto Sans KR</vt:lpstr>
      <vt:lpstr>se-nanumgothic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장준혁</cp:lastModifiedBy>
  <cp:revision>11</cp:revision>
  <dcterms:modified xsi:type="dcterms:W3CDTF">2022-05-23T13:59:10Z</dcterms:modified>
</cp:coreProperties>
</file>