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75" r:id="rId5"/>
    <p:sldId id="260" r:id="rId6"/>
    <p:sldId id="273" r:id="rId7"/>
    <p:sldId id="274" r:id="rId8"/>
    <p:sldId id="276" r:id="rId9"/>
    <p:sldId id="277" r:id="rId10"/>
    <p:sldId id="269" r:id="rId11"/>
    <p:sldId id="265" r:id="rId12"/>
    <p:sldId id="268" r:id="rId13"/>
    <p:sldId id="281" r:id="rId14"/>
    <p:sldId id="267" r:id="rId15"/>
    <p:sldId id="282" r:id="rId16"/>
  </p:sldIdLst>
  <p:sldSz cx="9144000" cy="5143500" type="screen16x9"/>
  <p:notesSz cx="6858000" cy="9144000"/>
  <p:embeddedFontLst>
    <p:embeddedFont>
      <p:font typeface="210 맨발의청춘 B" panose="02020603020101020101" pitchFamily="18" charset="-127"/>
      <p:regular r:id="rId18"/>
    </p:embeddedFont>
    <p:embeddedFont>
      <p:font typeface="210 맨발의청춘 R" panose="02020603020101020101" pitchFamily="18" charset="-127"/>
      <p:regular r:id="rId19"/>
    </p:embeddedFont>
    <p:embeddedFont>
      <p:font typeface="Cambria Math" panose="02040503050406030204" pitchFamily="18" charset="0"/>
      <p:regular r:id="rId20"/>
    </p:embeddedFont>
    <p:embeddedFont>
      <p:font typeface="ELAND 초이스 Medium" panose="02020603020101020101" pitchFamily="18" charset="-127"/>
      <p:regular r:id="rId21"/>
    </p:embeddedFont>
    <p:embeddedFont>
      <p:font typeface="Roboto" pitchFamily="2" charset="0"/>
      <p:regular r:id="rId22"/>
      <p:bold r:id="rId23"/>
      <p:italic r:id="rId24"/>
      <p:boldItalic r:id="rId25"/>
    </p:embeddedFont>
    <p:embeddedFont>
      <p:font typeface="마루 부리 Beta" panose="020B0600000101010101" pitchFamily="50" charset="-127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D4D4"/>
    <a:srgbClr val="000000"/>
    <a:srgbClr val="FFFFFF"/>
    <a:srgbClr val="C8E9AE"/>
    <a:srgbClr val="C2E5F7"/>
    <a:srgbClr val="FFB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6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55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1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57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796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1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70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30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27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Kaggle/DACON</a:t>
            </a:r>
            <a:r>
              <a:rPr lang="ko-KR" altLang="en-US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</a:t>
            </a:r>
            <a:r>
              <a:rPr lang="ko" sz="2500" b="1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팀</a:t>
            </a:r>
            <a:endParaRPr sz="2500" b="1" dirty="0">
              <a:solidFill>
                <a:srgbClr val="19264B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2022.0</a:t>
            </a:r>
            <a:r>
              <a:rPr lang="en-US" altLang="ko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10</a:t>
            </a:r>
            <a:endParaRPr dirty="0">
              <a:solidFill>
                <a:srgbClr val="19264B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정재희</a:t>
            </a:r>
            <a:endParaRPr sz="1100" dirty="0">
              <a:solidFill>
                <a:srgbClr val="19264B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17D7D-A161-AD97-4176-8A6A250981C0}"/>
              </a:ext>
            </a:extLst>
          </p:cNvPr>
          <p:cNvSpPr txBox="1"/>
          <p:nvPr/>
        </p:nvSpPr>
        <p:spPr>
          <a:xfrm>
            <a:off x="2167435" y="361107"/>
            <a:ext cx="6316146" cy="373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      원본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		Our study is very helpful.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		I have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to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study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hard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in this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semester.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			     </a:t>
            </a:r>
            <a:r>
              <a:rPr lang="en-US" altLang="ko-KR" sz="16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↓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인덱스 변환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	[4, 7, 9, 1, 22, 8]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		[3, 10, 29, 7, 33, 12, 44, 24]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			    </a:t>
            </a:r>
            <a:r>
              <a:rPr lang="en-US" altLang="ko-KR" sz="16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↓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사이즈 패딩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	[4, 7 ,9, 1, 22, 8, 0, 0, 0, 0, 0]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(ex) </a:t>
            </a: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길이 </a:t>
            </a: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10	[3, 10, 29, 7, 33, 12, 44, 24, 0, 0]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			     </a:t>
            </a:r>
            <a:r>
              <a:rPr lang="en-US" altLang="ko-KR" sz="1600" dirty="0">
                <a:solidFill>
                  <a:schemeClr val="tx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↓  </a:t>
            </a:r>
            <a:r>
              <a:rPr lang="en-US" altLang="ko-KR" sz="16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    벡터화 </a:t>
            </a:r>
            <a:endParaRPr lang="en-US" altLang="ko-KR" sz="1600" dirty="0">
              <a:solidFill>
                <a:schemeClr val="tx1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EE718A-BC5F-9EF3-BF13-9502A06E376E}"/>
              </a:ext>
            </a:extLst>
          </p:cNvPr>
          <p:cNvGrpSpPr/>
          <p:nvPr/>
        </p:nvGrpSpPr>
        <p:grpSpPr>
          <a:xfrm>
            <a:off x="5064265" y="3552404"/>
            <a:ext cx="1394595" cy="1196272"/>
            <a:chOff x="5274658" y="3342011"/>
            <a:chExt cx="1394595" cy="119627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ABAEC0F-237E-9EE8-2EDF-31DCAE709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486" y="3342011"/>
              <a:ext cx="0" cy="8092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837C3E-978C-B8E9-F246-45E17FEF0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4658" y="4151214"/>
              <a:ext cx="834828" cy="38706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3F405F-7222-B29C-29EB-46495977D35E}"/>
                </a:ext>
              </a:extLst>
            </p:cNvPr>
            <p:cNvCxnSpPr>
              <a:cxnSpLocks/>
            </p:cNvCxnSpPr>
            <p:nvPr/>
          </p:nvCxnSpPr>
          <p:spPr>
            <a:xfrm>
              <a:off x="6109486" y="4151214"/>
              <a:ext cx="542167" cy="38706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D6F364-F091-782A-5C44-A6156D089F21}"/>
                </a:ext>
              </a:extLst>
            </p:cNvPr>
            <p:cNvSpPr/>
            <p:nvPr/>
          </p:nvSpPr>
          <p:spPr>
            <a:xfrm>
              <a:off x="5818174" y="37466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D4263F7-8C48-A930-F09F-962A117B387B}"/>
                </a:ext>
              </a:extLst>
            </p:cNvPr>
            <p:cNvSpPr/>
            <p:nvPr/>
          </p:nvSpPr>
          <p:spPr>
            <a:xfrm>
              <a:off x="6318734" y="41122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F52D693-C917-D20A-B423-5C57785FF795}"/>
                </a:ext>
              </a:extLst>
            </p:cNvPr>
            <p:cNvSpPr/>
            <p:nvPr/>
          </p:nvSpPr>
          <p:spPr>
            <a:xfrm>
              <a:off x="6196849" y="37923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AE63BF7-84DF-FCA4-5F01-CB55E799364C}"/>
                </a:ext>
              </a:extLst>
            </p:cNvPr>
            <p:cNvSpPr/>
            <p:nvPr/>
          </p:nvSpPr>
          <p:spPr>
            <a:xfrm>
              <a:off x="6623534" y="44170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1B261DA-4AE6-DDD3-2F9F-27D555182B2A}"/>
                </a:ext>
              </a:extLst>
            </p:cNvPr>
            <p:cNvSpPr/>
            <p:nvPr/>
          </p:nvSpPr>
          <p:spPr>
            <a:xfrm>
              <a:off x="6063767" y="4462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335ABE-4585-1213-B8D0-66F2C2146BA5}"/>
                </a:ext>
              </a:extLst>
            </p:cNvPr>
            <p:cNvSpPr/>
            <p:nvPr/>
          </p:nvSpPr>
          <p:spPr>
            <a:xfrm>
              <a:off x="5415056" y="41579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A58A555-0649-A8E8-56C9-A464725F01B5}"/>
                </a:ext>
              </a:extLst>
            </p:cNvPr>
            <p:cNvSpPr/>
            <p:nvPr/>
          </p:nvSpPr>
          <p:spPr>
            <a:xfrm>
              <a:off x="5823465" y="44627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D5821F3-E146-9EC8-E31E-A00DB7B40D83}"/>
                </a:ext>
              </a:extLst>
            </p:cNvPr>
            <p:cNvSpPr/>
            <p:nvPr/>
          </p:nvSpPr>
          <p:spPr>
            <a:xfrm>
              <a:off x="6456230" y="3918321"/>
              <a:ext cx="45719" cy="538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AF1B27B-F126-29E9-11A7-0A5F968709BE}"/>
                </a:ext>
              </a:extLst>
            </p:cNvPr>
            <p:cNvSpPr/>
            <p:nvPr/>
          </p:nvSpPr>
          <p:spPr>
            <a:xfrm>
              <a:off x="5739883" y="41122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E479AE-A756-E972-0482-3DBA8B840062}"/>
                </a:ext>
              </a:extLst>
            </p:cNvPr>
            <p:cNvSpPr/>
            <p:nvPr/>
          </p:nvSpPr>
          <p:spPr>
            <a:xfrm>
              <a:off x="6022124" y="35415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Google Shape;80;p16">
            <a:extLst>
              <a:ext uri="{FF2B5EF4-FFF2-40B4-BE49-F238E27FC236}">
                <a16:creationId xmlns:a16="http://schemas.microsoft.com/office/drawing/2014/main" id="{698C3676-1C94-345F-EE98-5D999B17FD7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81;p16">
            <a:extLst>
              <a:ext uri="{FF2B5EF4-FFF2-40B4-BE49-F238E27FC236}">
                <a16:creationId xmlns:a16="http://schemas.microsoft.com/office/drawing/2014/main" id="{AB3B8AD5-749C-B7AE-394F-668C71AFE2B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Google Shape;82;p16">
            <a:extLst>
              <a:ext uri="{FF2B5EF4-FFF2-40B4-BE49-F238E27FC236}">
                <a16:creationId xmlns:a16="http://schemas.microsoft.com/office/drawing/2014/main" id="{2765F55D-EDA9-2A18-0EAD-99D20C57476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60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D64440-1BED-4739-A13F-A782FB998FFB}"/>
              </a:ext>
            </a:extLst>
          </p:cNvPr>
          <p:cNvSpPr txBox="1"/>
          <p:nvPr/>
        </p:nvSpPr>
        <p:spPr>
          <a:xfrm>
            <a:off x="1370478" y="180502"/>
            <a:ext cx="792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 Modeling</a:t>
            </a:r>
          </a:p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4.1. </a:t>
            </a:r>
            <a:r>
              <a:rPr lang="ko-KR" altLang="en-US" sz="1800" i="0" dirty="0">
                <a:solidFill>
                  <a:srgbClr val="212529"/>
                </a:solidFill>
                <a:effectLst/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순환 신경망</a:t>
            </a:r>
            <a:r>
              <a:rPr lang="en-US" altLang="ko-KR" sz="1800" i="0" dirty="0">
                <a:solidFill>
                  <a:srgbClr val="212529"/>
                </a:solidFill>
                <a:effectLst/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(RNN, Recurrent Neural Network)</a:t>
            </a:r>
          </a:p>
          <a:p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87D0BFB-0FF5-DC44-346E-3E8299B755B1}"/>
                  </a:ext>
                </a:extLst>
              </p:cNvPr>
              <p:cNvSpPr/>
              <p:nvPr/>
            </p:nvSpPr>
            <p:spPr>
              <a:xfrm>
                <a:off x="4247373" y="2571750"/>
                <a:ext cx="1308771" cy="655610"/>
              </a:xfrm>
              <a:prstGeom prst="rect">
                <a:avLst/>
              </a:prstGeom>
              <a:solidFill>
                <a:srgbClr val="C8E9AE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E87D0BFB-0FF5-DC44-346E-3E8299B75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73" y="2571750"/>
                <a:ext cx="1308771" cy="655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799F3DFF-FAF2-B40B-886E-917E7117C1A1}"/>
              </a:ext>
            </a:extLst>
          </p:cNvPr>
          <p:cNvSpPr/>
          <p:nvPr/>
        </p:nvSpPr>
        <p:spPr>
          <a:xfrm>
            <a:off x="4566464" y="3795792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5D4DD9-435A-A2AD-25D4-FFB536D75805}"/>
                  </a:ext>
                </a:extLst>
              </p:cNvPr>
              <p:cNvSpPr txBox="1"/>
              <p:nvPr/>
            </p:nvSpPr>
            <p:spPr>
              <a:xfrm>
                <a:off x="4551610" y="3935339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5D4DD9-435A-A2AD-25D4-FFB536D7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10" y="3935339"/>
                <a:ext cx="67770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6BFDA615-C246-4EF2-2AE4-07F562A14257}"/>
              </a:ext>
            </a:extLst>
          </p:cNvPr>
          <p:cNvSpPr/>
          <p:nvPr/>
        </p:nvSpPr>
        <p:spPr>
          <a:xfrm>
            <a:off x="4566464" y="1285198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98374-1C93-966C-835F-1243BDCF91A2}"/>
                  </a:ext>
                </a:extLst>
              </p:cNvPr>
              <p:cNvSpPr txBox="1"/>
              <p:nvPr/>
            </p:nvSpPr>
            <p:spPr>
              <a:xfrm>
                <a:off x="4551610" y="1406293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098374-1C93-966C-835F-1243BDCF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10" y="1406293"/>
                <a:ext cx="67770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7A5FA6D-702A-E9CD-DB5A-74B32ADA1126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890464" y="3306946"/>
            <a:ext cx="0" cy="488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295433E-CA0D-2A59-CE76-CD36932616FB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4890464" y="2081788"/>
            <a:ext cx="11295" cy="48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6B411E40-626C-FD92-362A-4B46BE756289}"/>
              </a:ext>
            </a:extLst>
          </p:cNvPr>
          <p:cNvCxnSpPr>
            <a:stCxn id="37" idx="3"/>
            <a:endCxn id="37" idx="1"/>
          </p:cNvCxnSpPr>
          <p:nvPr/>
        </p:nvCxnSpPr>
        <p:spPr>
          <a:xfrm flipH="1">
            <a:off x="4247373" y="2899555"/>
            <a:ext cx="1308771" cy="12700"/>
          </a:xfrm>
          <a:prstGeom prst="bentConnector5">
            <a:avLst>
              <a:gd name="adj1" fmla="val -17467"/>
              <a:gd name="adj2" fmla="val -4539213"/>
              <a:gd name="adj3" fmla="val 117467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E3EBEF-E766-475F-5DFD-D5A0A3E0439D}"/>
              </a:ext>
            </a:extLst>
          </p:cNvPr>
          <p:cNvSpPr txBox="1"/>
          <p:nvPr/>
        </p:nvSpPr>
        <p:spPr>
          <a:xfrm>
            <a:off x="3845292" y="4608586"/>
            <a:ext cx="218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&lt;RNN</a:t>
            </a:r>
            <a:r>
              <a:rPr lang="ko-KR" altLang="en-US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의 기본 모델 구조</a:t>
            </a:r>
            <a:r>
              <a:rPr lang="en-US" altLang="ko-KR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766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F5BAF6-3F2D-F7EB-5241-7836FF5FA435}"/>
              </a:ext>
            </a:extLst>
          </p:cNvPr>
          <p:cNvSpPr/>
          <p:nvPr/>
        </p:nvSpPr>
        <p:spPr>
          <a:xfrm>
            <a:off x="2289337" y="2262600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060D7A-5CF4-F08E-7CF9-8834B1C0520E}"/>
              </a:ext>
            </a:extLst>
          </p:cNvPr>
          <p:cNvSpPr/>
          <p:nvPr/>
        </p:nvSpPr>
        <p:spPr>
          <a:xfrm>
            <a:off x="3485610" y="2262600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0821A-5EFE-455D-1F54-37522D1D497A}"/>
              </a:ext>
            </a:extLst>
          </p:cNvPr>
          <p:cNvSpPr/>
          <p:nvPr/>
        </p:nvSpPr>
        <p:spPr>
          <a:xfrm>
            <a:off x="4702860" y="2262600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03B727-D980-8657-CC32-DF7223F8894D}"/>
              </a:ext>
            </a:extLst>
          </p:cNvPr>
          <p:cNvSpPr/>
          <p:nvPr/>
        </p:nvSpPr>
        <p:spPr>
          <a:xfrm>
            <a:off x="7088624" y="2262600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7FCBA-20AE-6649-CD17-330F6D59DAF7}"/>
                  </a:ext>
                </a:extLst>
              </p:cNvPr>
              <p:cNvSpPr txBox="1"/>
              <p:nvPr/>
            </p:nvSpPr>
            <p:spPr>
              <a:xfrm>
                <a:off x="2364188" y="2742276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7FCBA-20AE-6649-CD17-330F6D59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88" y="2742276"/>
                <a:ext cx="497660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55119-03A4-C3E0-02CE-5224A416DEB1}"/>
                  </a:ext>
                </a:extLst>
              </p:cNvPr>
              <p:cNvSpPr txBox="1"/>
              <p:nvPr/>
            </p:nvSpPr>
            <p:spPr>
              <a:xfrm>
                <a:off x="3560461" y="2742276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55119-03A4-C3E0-02CE-5224A416D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61" y="2742276"/>
                <a:ext cx="497660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B1500-BFF8-42C5-F2E7-C5A2C56D2FEA}"/>
                  </a:ext>
                </a:extLst>
              </p:cNvPr>
              <p:cNvSpPr txBox="1"/>
              <p:nvPr/>
            </p:nvSpPr>
            <p:spPr>
              <a:xfrm>
                <a:off x="4777711" y="2742276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B1500-BFF8-42C5-F2E7-C5A2C56D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711" y="2742276"/>
                <a:ext cx="497660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FF75A7-3201-45B3-257B-1AE2173E67C2}"/>
                  </a:ext>
                </a:extLst>
              </p:cNvPr>
              <p:cNvSpPr txBox="1"/>
              <p:nvPr/>
            </p:nvSpPr>
            <p:spPr>
              <a:xfrm>
                <a:off x="7163475" y="2742276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FF75A7-3201-45B3-257B-1AE2173E6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75" y="2742276"/>
                <a:ext cx="497660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4B5E3148-0A78-D3F9-0937-644A9F77F701}"/>
              </a:ext>
            </a:extLst>
          </p:cNvPr>
          <p:cNvSpPr/>
          <p:nvPr/>
        </p:nvSpPr>
        <p:spPr>
          <a:xfrm>
            <a:off x="2288700" y="4101738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625C4-194C-FABD-C5BB-54C2ABEEA06F}"/>
                  </a:ext>
                </a:extLst>
              </p:cNvPr>
              <p:cNvSpPr txBox="1"/>
              <p:nvPr/>
            </p:nvSpPr>
            <p:spPr>
              <a:xfrm>
                <a:off x="2288700" y="4271014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625C4-194C-FABD-C5BB-54C2ABEE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700" y="4271014"/>
                <a:ext cx="67770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8AA63B-E604-119F-F429-7B7B701EB6F0}"/>
              </a:ext>
            </a:extLst>
          </p:cNvPr>
          <p:cNvCxnSpPr>
            <a:cxnSpLocks/>
          </p:cNvCxnSpPr>
          <p:nvPr/>
        </p:nvCxnSpPr>
        <p:spPr>
          <a:xfrm flipV="1">
            <a:off x="2612700" y="3743442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4AA0B63-C461-9A3D-D2EE-D7E3B25D1804}"/>
              </a:ext>
            </a:extLst>
          </p:cNvPr>
          <p:cNvSpPr/>
          <p:nvPr/>
        </p:nvSpPr>
        <p:spPr>
          <a:xfrm>
            <a:off x="3501794" y="4101738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EDFA92-0386-9614-7E28-438FBF7B700E}"/>
                  </a:ext>
                </a:extLst>
              </p:cNvPr>
              <p:cNvSpPr txBox="1"/>
              <p:nvPr/>
            </p:nvSpPr>
            <p:spPr>
              <a:xfrm>
                <a:off x="3501794" y="4271014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EDFA92-0386-9614-7E28-438FBF7B7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94" y="4271014"/>
                <a:ext cx="67770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A488C3-800B-4F3C-0754-67511AF3EEE2}"/>
              </a:ext>
            </a:extLst>
          </p:cNvPr>
          <p:cNvCxnSpPr>
            <a:cxnSpLocks/>
          </p:cNvCxnSpPr>
          <p:nvPr/>
        </p:nvCxnSpPr>
        <p:spPr>
          <a:xfrm flipV="1">
            <a:off x="3825794" y="3743442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F969C18-4E7C-7B20-DCB7-127854A9C4B0}"/>
              </a:ext>
            </a:extLst>
          </p:cNvPr>
          <p:cNvSpPr/>
          <p:nvPr/>
        </p:nvSpPr>
        <p:spPr>
          <a:xfrm>
            <a:off x="4694768" y="4101738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867579-5AA8-D2EA-4525-7CAA0FC86874}"/>
                  </a:ext>
                </a:extLst>
              </p:cNvPr>
              <p:cNvSpPr txBox="1"/>
              <p:nvPr/>
            </p:nvSpPr>
            <p:spPr>
              <a:xfrm>
                <a:off x="4694768" y="4271014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867579-5AA8-D2EA-4525-7CAA0FC86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68" y="4271014"/>
                <a:ext cx="67770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B95EF6-649B-0F06-10E9-6619B3EB0750}"/>
              </a:ext>
            </a:extLst>
          </p:cNvPr>
          <p:cNvCxnSpPr>
            <a:cxnSpLocks/>
          </p:cNvCxnSpPr>
          <p:nvPr/>
        </p:nvCxnSpPr>
        <p:spPr>
          <a:xfrm flipV="1">
            <a:off x="5018768" y="3743442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9027689-1D75-4BEF-FAF5-74935D17C4D9}"/>
              </a:ext>
            </a:extLst>
          </p:cNvPr>
          <p:cNvSpPr/>
          <p:nvPr/>
        </p:nvSpPr>
        <p:spPr>
          <a:xfrm>
            <a:off x="7088624" y="4101738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7B5ED-FB72-56CA-B5B2-053BF94E598D}"/>
                  </a:ext>
                </a:extLst>
              </p:cNvPr>
              <p:cNvSpPr txBox="1"/>
              <p:nvPr/>
            </p:nvSpPr>
            <p:spPr>
              <a:xfrm>
                <a:off x="7088624" y="4271014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67B5ED-FB72-56CA-B5B2-053BF94E5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624" y="4271014"/>
                <a:ext cx="67770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8615F4-486D-A31A-6274-96BD2FC3F2AF}"/>
              </a:ext>
            </a:extLst>
          </p:cNvPr>
          <p:cNvCxnSpPr>
            <a:cxnSpLocks/>
          </p:cNvCxnSpPr>
          <p:nvPr/>
        </p:nvCxnSpPr>
        <p:spPr>
          <a:xfrm flipV="1">
            <a:off x="7412624" y="3743442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647040-0CEC-0F78-00BF-CFE8BC971488}"/>
              </a:ext>
            </a:extLst>
          </p:cNvPr>
          <p:cNvCxnSpPr>
            <a:cxnSpLocks/>
          </p:cNvCxnSpPr>
          <p:nvPr/>
        </p:nvCxnSpPr>
        <p:spPr>
          <a:xfrm flipV="1">
            <a:off x="2610322" y="1988667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C482CF-1AE2-CD5D-E3F8-401CE48671CA}"/>
              </a:ext>
            </a:extLst>
          </p:cNvPr>
          <p:cNvCxnSpPr>
            <a:cxnSpLocks/>
          </p:cNvCxnSpPr>
          <p:nvPr/>
        </p:nvCxnSpPr>
        <p:spPr>
          <a:xfrm flipV="1">
            <a:off x="3823416" y="1988667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343DD-BED6-5D93-8EE8-907539D72422}"/>
              </a:ext>
            </a:extLst>
          </p:cNvPr>
          <p:cNvCxnSpPr>
            <a:cxnSpLocks/>
          </p:cNvCxnSpPr>
          <p:nvPr/>
        </p:nvCxnSpPr>
        <p:spPr>
          <a:xfrm flipV="1">
            <a:off x="5016390" y="1988667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888CD3-9F22-2D83-EE2D-FE6937BE552C}"/>
              </a:ext>
            </a:extLst>
          </p:cNvPr>
          <p:cNvCxnSpPr>
            <a:cxnSpLocks/>
          </p:cNvCxnSpPr>
          <p:nvPr/>
        </p:nvCxnSpPr>
        <p:spPr>
          <a:xfrm flipV="1">
            <a:off x="7410246" y="1988667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ACFEFD2-D122-46F6-1BD2-7287AC76C45F}"/>
              </a:ext>
            </a:extLst>
          </p:cNvPr>
          <p:cNvSpPr/>
          <p:nvPr/>
        </p:nvSpPr>
        <p:spPr>
          <a:xfrm>
            <a:off x="2286322" y="1250922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471602-9662-FE87-5588-29FA4BF134CC}"/>
                  </a:ext>
                </a:extLst>
              </p:cNvPr>
              <p:cNvSpPr txBox="1"/>
              <p:nvPr/>
            </p:nvSpPr>
            <p:spPr>
              <a:xfrm>
                <a:off x="2301493" y="1415897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471602-9662-FE87-5588-29FA4BF1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493" y="1415897"/>
                <a:ext cx="677707" cy="338554"/>
              </a:xfrm>
              <a:prstGeom prst="rect">
                <a:avLst/>
              </a:prstGeom>
              <a:blipFill>
                <a:blip r:embed="rId10"/>
                <a:stretch>
                  <a:fillRect r="-901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A5D6D27B-F78A-8E59-EC00-AEC2869256A5}"/>
              </a:ext>
            </a:extLst>
          </p:cNvPr>
          <p:cNvSpPr/>
          <p:nvPr/>
        </p:nvSpPr>
        <p:spPr>
          <a:xfrm>
            <a:off x="3499416" y="1250922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532DAD7-9BFA-3511-374E-968971848385}"/>
              </a:ext>
            </a:extLst>
          </p:cNvPr>
          <p:cNvSpPr/>
          <p:nvPr/>
        </p:nvSpPr>
        <p:spPr>
          <a:xfrm>
            <a:off x="4692390" y="1250922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ED74995-764A-0A90-CD4D-77A7D7BB2301}"/>
              </a:ext>
            </a:extLst>
          </p:cNvPr>
          <p:cNvSpPr/>
          <p:nvPr/>
        </p:nvSpPr>
        <p:spPr>
          <a:xfrm>
            <a:off x="7086246" y="1250922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D717B7-5D83-AEEA-61F6-20F9AEB08224}"/>
              </a:ext>
            </a:extLst>
          </p:cNvPr>
          <p:cNvCxnSpPr>
            <a:cxnSpLocks/>
          </p:cNvCxnSpPr>
          <p:nvPr/>
        </p:nvCxnSpPr>
        <p:spPr>
          <a:xfrm>
            <a:off x="1688859" y="2965090"/>
            <a:ext cx="5195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0775A6-3C32-0E32-918A-B1FD2999ED1E}"/>
              </a:ext>
            </a:extLst>
          </p:cNvPr>
          <p:cNvCxnSpPr>
            <a:cxnSpLocks/>
          </p:cNvCxnSpPr>
          <p:nvPr/>
        </p:nvCxnSpPr>
        <p:spPr>
          <a:xfrm>
            <a:off x="2966407" y="2960792"/>
            <a:ext cx="409285" cy="4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321842-D523-1789-45D6-41F936DF97D7}"/>
              </a:ext>
            </a:extLst>
          </p:cNvPr>
          <p:cNvCxnSpPr>
            <a:cxnSpLocks/>
          </p:cNvCxnSpPr>
          <p:nvPr/>
        </p:nvCxnSpPr>
        <p:spPr>
          <a:xfrm>
            <a:off x="4177123" y="2960792"/>
            <a:ext cx="394842" cy="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F040E5B-6D03-F396-A50B-B94FCCAD862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50223" y="2942331"/>
            <a:ext cx="5000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1CD684-B463-15D9-3616-1994A367F224}"/>
                  </a:ext>
                </a:extLst>
              </p:cNvPr>
              <p:cNvSpPr txBox="1"/>
              <p:nvPr/>
            </p:nvSpPr>
            <p:spPr>
              <a:xfrm>
                <a:off x="1740427" y="2643448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1CD684-B463-15D9-3616-1994A367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27" y="2643448"/>
                <a:ext cx="43899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35BCB2-FFCA-B225-29F8-673103D9E8D0}"/>
                  </a:ext>
                </a:extLst>
              </p:cNvPr>
              <p:cNvSpPr txBox="1"/>
              <p:nvPr/>
            </p:nvSpPr>
            <p:spPr>
              <a:xfrm>
                <a:off x="3001616" y="2572999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35BCB2-FFCA-B225-29F8-673103D9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16" y="2572999"/>
                <a:ext cx="43899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F5A21C-28B4-A290-03C9-55F6ABAA9474}"/>
                  </a:ext>
                </a:extLst>
              </p:cNvPr>
              <p:cNvSpPr txBox="1"/>
              <p:nvPr/>
            </p:nvSpPr>
            <p:spPr>
              <a:xfrm>
                <a:off x="2577989" y="1914099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F5A21C-28B4-A290-03C9-55F6ABAA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989" y="1914099"/>
                <a:ext cx="43899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20F6F4-5CBB-906E-7DDF-8896C1471947}"/>
                  </a:ext>
                </a:extLst>
              </p:cNvPr>
              <p:cNvSpPr txBox="1"/>
              <p:nvPr/>
            </p:nvSpPr>
            <p:spPr>
              <a:xfrm>
                <a:off x="3807232" y="1929069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20F6F4-5CBB-906E-7DDF-8896C147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32" y="1929069"/>
                <a:ext cx="43899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349D1-AB69-41CD-3748-94456A5380C6}"/>
                  </a:ext>
                </a:extLst>
              </p:cNvPr>
              <p:cNvSpPr txBox="1"/>
              <p:nvPr/>
            </p:nvSpPr>
            <p:spPr>
              <a:xfrm>
                <a:off x="4177123" y="2572999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349D1-AB69-41CD-3748-94456A53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123" y="2572999"/>
                <a:ext cx="43899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5FCED-6C9A-781D-0C2C-3BE7F6869F05}"/>
                  </a:ext>
                </a:extLst>
              </p:cNvPr>
              <p:cNvSpPr txBox="1"/>
              <p:nvPr/>
            </p:nvSpPr>
            <p:spPr>
              <a:xfrm>
                <a:off x="4960085" y="1926815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5FCED-6C9A-781D-0C2C-3BE7F686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085" y="1926815"/>
                <a:ext cx="43899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2BBFB8-0ABE-4FE8-A309-791AFB5FFF08}"/>
                  </a:ext>
                </a:extLst>
              </p:cNvPr>
              <p:cNvSpPr txBox="1"/>
              <p:nvPr/>
            </p:nvSpPr>
            <p:spPr>
              <a:xfrm>
                <a:off x="7376721" y="1933161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2BBFB8-0ABE-4FE8-A309-791AFB5F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21" y="1933161"/>
                <a:ext cx="43899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A56048-8342-53FC-7280-F4B34ACE1B0A}"/>
                  </a:ext>
                </a:extLst>
              </p:cNvPr>
              <p:cNvSpPr txBox="1"/>
              <p:nvPr/>
            </p:nvSpPr>
            <p:spPr>
              <a:xfrm>
                <a:off x="5405182" y="2572999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A56048-8342-53FC-7280-F4B34ACE1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82" y="2572999"/>
                <a:ext cx="438992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0493C7-07B4-298E-796B-0968F00FE2F4}"/>
                  </a:ext>
                </a:extLst>
              </p:cNvPr>
              <p:cNvSpPr txBox="1"/>
              <p:nvPr/>
            </p:nvSpPr>
            <p:spPr>
              <a:xfrm>
                <a:off x="7780137" y="2603777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0493C7-07B4-298E-796B-0968F00F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137" y="2603777"/>
                <a:ext cx="438992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28A4C0-30CC-67A7-B74A-6DB2ACDB9182}"/>
              </a:ext>
            </a:extLst>
          </p:cNvPr>
          <p:cNvCxnSpPr>
            <a:cxnSpLocks/>
          </p:cNvCxnSpPr>
          <p:nvPr/>
        </p:nvCxnSpPr>
        <p:spPr>
          <a:xfrm>
            <a:off x="7780137" y="2961817"/>
            <a:ext cx="448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17578B-C1EE-FE7C-5B2B-BDBBE35FDE30}"/>
                  </a:ext>
                </a:extLst>
              </p:cNvPr>
              <p:cNvSpPr txBox="1"/>
              <p:nvPr/>
            </p:nvSpPr>
            <p:spPr>
              <a:xfrm>
                <a:off x="3501793" y="1405330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17578B-C1EE-FE7C-5B2B-BDBBE35F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93" y="1405330"/>
                <a:ext cx="677707" cy="338554"/>
              </a:xfrm>
              <a:prstGeom prst="rect">
                <a:avLst/>
              </a:prstGeom>
              <a:blipFill>
                <a:blip r:embed="rId20"/>
                <a:stretch>
                  <a:fillRect r="-893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6EDCA6-090C-F441-5411-C9CEE4097D61}"/>
                  </a:ext>
                </a:extLst>
              </p:cNvPr>
              <p:cNvSpPr txBox="1"/>
              <p:nvPr/>
            </p:nvSpPr>
            <p:spPr>
              <a:xfrm>
                <a:off x="4701119" y="1406979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6EDCA6-090C-F441-5411-C9CEE409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119" y="1406979"/>
                <a:ext cx="677707" cy="338554"/>
              </a:xfrm>
              <a:prstGeom prst="rect">
                <a:avLst/>
              </a:prstGeom>
              <a:blipFill>
                <a:blip r:embed="rId21"/>
                <a:stretch>
                  <a:fillRect r="-1802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E1B70B-3FA5-EB80-773E-5DDEC8A6F577}"/>
                  </a:ext>
                </a:extLst>
              </p:cNvPr>
              <p:cNvSpPr txBox="1"/>
              <p:nvPr/>
            </p:nvSpPr>
            <p:spPr>
              <a:xfrm>
                <a:off x="7107152" y="1389727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E1B70B-3FA5-EB80-773E-5DDEC8A6F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52" y="1389727"/>
                <a:ext cx="677707" cy="338554"/>
              </a:xfrm>
              <a:prstGeom prst="rect">
                <a:avLst/>
              </a:prstGeom>
              <a:blipFill>
                <a:blip r:embed="rId22"/>
                <a:stretch>
                  <a:fillRect r="-1802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BBCFE6E-584E-1D12-007A-4F6025993D21}"/>
              </a:ext>
            </a:extLst>
          </p:cNvPr>
          <p:cNvSpPr txBox="1"/>
          <p:nvPr/>
        </p:nvSpPr>
        <p:spPr>
          <a:xfrm>
            <a:off x="1370478" y="180502"/>
            <a:ext cx="324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 Modeling</a:t>
            </a:r>
          </a:p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4.1. Simple RNN</a:t>
            </a:r>
          </a:p>
        </p:txBody>
      </p:sp>
      <p:sp>
        <p:nvSpPr>
          <p:cNvPr id="73" name="Google Shape;80;p16">
            <a:extLst>
              <a:ext uri="{FF2B5EF4-FFF2-40B4-BE49-F238E27FC236}">
                <a16:creationId xmlns:a16="http://schemas.microsoft.com/office/drawing/2014/main" id="{EC3E409A-2E74-06B6-F79D-E0D4873050D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81;p16">
            <a:extLst>
              <a:ext uri="{FF2B5EF4-FFF2-40B4-BE49-F238E27FC236}">
                <a16:creationId xmlns:a16="http://schemas.microsoft.com/office/drawing/2014/main" id="{726EC8A3-94DB-8CB5-F10C-70B8AA8AAE6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82;p16">
            <a:extLst>
              <a:ext uri="{FF2B5EF4-FFF2-40B4-BE49-F238E27FC236}">
                <a16:creationId xmlns:a16="http://schemas.microsoft.com/office/drawing/2014/main" id="{F614563D-E4F1-AD95-8297-2DE725731812}"/>
              </a:ext>
            </a:extLst>
          </p:cNvPr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3D60E68-03E9-D6EF-24DC-CD5BD42DF610}"/>
              </a:ext>
            </a:extLst>
          </p:cNvPr>
          <p:cNvSpPr txBox="1"/>
          <p:nvPr/>
        </p:nvSpPr>
        <p:spPr>
          <a:xfrm>
            <a:off x="6151435" y="2643448"/>
            <a:ext cx="30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35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FF5BAF6-3F2D-F7EB-5241-7836FF5FA435}"/>
              </a:ext>
            </a:extLst>
          </p:cNvPr>
          <p:cNvSpPr/>
          <p:nvPr/>
        </p:nvSpPr>
        <p:spPr>
          <a:xfrm>
            <a:off x="2815320" y="2270692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060D7A-5CF4-F08E-7CF9-8834B1C0520E}"/>
              </a:ext>
            </a:extLst>
          </p:cNvPr>
          <p:cNvSpPr/>
          <p:nvPr/>
        </p:nvSpPr>
        <p:spPr>
          <a:xfrm>
            <a:off x="4011593" y="2270692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F0821A-5EFE-455D-1F54-37522D1D497A}"/>
              </a:ext>
            </a:extLst>
          </p:cNvPr>
          <p:cNvSpPr/>
          <p:nvPr/>
        </p:nvSpPr>
        <p:spPr>
          <a:xfrm>
            <a:off x="5228843" y="2270692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03B727-D980-8657-CC32-DF7223F8894D}"/>
              </a:ext>
            </a:extLst>
          </p:cNvPr>
          <p:cNvSpPr/>
          <p:nvPr/>
        </p:nvSpPr>
        <p:spPr>
          <a:xfrm>
            <a:off x="6474696" y="2285063"/>
            <a:ext cx="647363" cy="1359462"/>
          </a:xfrm>
          <a:prstGeom prst="rect">
            <a:avLst/>
          </a:prstGeom>
          <a:solidFill>
            <a:srgbClr val="C8E9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7FCBA-20AE-6649-CD17-330F6D59DAF7}"/>
                  </a:ext>
                </a:extLst>
              </p:cNvPr>
              <p:cNvSpPr txBox="1"/>
              <p:nvPr/>
            </p:nvSpPr>
            <p:spPr>
              <a:xfrm>
                <a:off x="2890171" y="2750368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27FCBA-20AE-6649-CD17-330F6D59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71" y="2750368"/>
                <a:ext cx="497660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55119-03A4-C3E0-02CE-5224A416DEB1}"/>
                  </a:ext>
                </a:extLst>
              </p:cNvPr>
              <p:cNvSpPr txBox="1"/>
              <p:nvPr/>
            </p:nvSpPr>
            <p:spPr>
              <a:xfrm>
                <a:off x="4086444" y="2750368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55119-03A4-C3E0-02CE-5224A416D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44" y="2750368"/>
                <a:ext cx="497660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B1500-BFF8-42C5-F2E7-C5A2C56D2FEA}"/>
                  </a:ext>
                </a:extLst>
              </p:cNvPr>
              <p:cNvSpPr txBox="1"/>
              <p:nvPr/>
            </p:nvSpPr>
            <p:spPr>
              <a:xfrm>
                <a:off x="5303694" y="2750368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6B1500-BFF8-42C5-F2E7-C5A2C56D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694" y="2750368"/>
                <a:ext cx="497660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FF75A7-3201-45B3-257B-1AE2173E67C2}"/>
                  </a:ext>
                </a:extLst>
              </p:cNvPr>
              <p:cNvSpPr txBox="1"/>
              <p:nvPr/>
            </p:nvSpPr>
            <p:spPr>
              <a:xfrm>
                <a:off x="6549547" y="2764739"/>
                <a:ext cx="4976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FF75A7-3201-45B3-257B-1AE2173E6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47" y="2764739"/>
                <a:ext cx="497660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4B5E3148-0A78-D3F9-0937-644A9F77F701}"/>
              </a:ext>
            </a:extLst>
          </p:cNvPr>
          <p:cNvSpPr/>
          <p:nvPr/>
        </p:nvSpPr>
        <p:spPr>
          <a:xfrm>
            <a:off x="2814683" y="4109830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625C4-194C-FABD-C5BB-54C2ABEEA06F}"/>
              </a:ext>
            </a:extLst>
          </p:cNvPr>
          <p:cNvSpPr txBox="1"/>
          <p:nvPr/>
        </p:nvSpPr>
        <p:spPr>
          <a:xfrm>
            <a:off x="3019325" y="4279106"/>
            <a:ext cx="677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I</a:t>
            </a:r>
            <a:endParaRPr lang="ko-KR" altLang="en-US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8AA63B-E604-119F-F429-7B7B701EB6F0}"/>
              </a:ext>
            </a:extLst>
          </p:cNvPr>
          <p:cNvCxnSpPr>
            <a:cxnSpLocks/>
          </p:cNvCxnSpPr>
          <p:nvPr/>
        </p:nvCxnSpPr>
        <p:spPr>
          <a:xfrm flipV="1">
            <a:off x="3138683" y="3751534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4AA0B63-C461-9A3D-D2EE-D7E3B25D1804}"/>
              </a:ext>
            </a:extLst>
          </p:cNvPr>
          <p:cNvSpPr/>
          <p:nvPr/>
        </p:nvSpPr>
        <p:spPr>
          <a:xfrm>
            <a:off x="4027777" y="4109830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FA92-0386-9614-7E28-438FBF7B700E}"/>
              </a:ext>
            </a:extLst>
          </p:cNvPr>
          <p:cNvSpPr txBox="1"/>
          <p:nvPr/>
        </p:nvSpPr>
        <p:spPr>
          <a:xfrm>
            <a:off x="4027777" y="4279106"/>
            <a:ext cx="677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work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A488C3-800B-4F3C-0754-67511AF3EEE2}"/>
              </a:ext>
            </a:extLst>
          </p:cNvPr>
          <p:cNvCxnSpPr>
            <a:cxnSpLocks/>
          </p:cNvCxnSpPr>
          <p:nvPr/>
        </p:nvCxnSpPr>
        <p:spPr>
          <a:xfrm flipV="1">
            <a:off x="4351777" y="3751534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F969C18-4E7C-7B20-DCB7-127854A9C4B0}"/>
              </a:ext>
            </a:extLst>
          </p:cNvPr>
          <p:cNvSpPr/>
          <p:nvPr/>
        </p:nvSpPr>
        <p:spPr>
          <a:xfrm>
            <a:off x="5220751" y="4109830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867579-5AA8-D2EA-4525-7CAA0FC86874}"/>
              </a:ext>
            </a:extLst>
          </p:cNvPr>
          <p:cNvSpPr txBox="1"/>
          <p:nvPr/>
        </p:nvSpPr>
        <p:spPr>
          <a:xfrm>
            <a:off x="5220751" y="4279106"/>
            <a:ext cx="6777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at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B95EF6-649B-0F06-10E9-6619B3EB0750}"/>
              </a:ext>
            </a:extLst>
          </p:cNvPr>
          <p:cNvCxnSpPr>
            <a:cxnSpLocks/>
          </p:cNvCxnSpPr>
          <p:nvPr/>
        </p:nvCxnSpPr>
        <p:spPr>
          <a:xfrm flipV="1">
            <a:off x="5544751" y="3751534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29027689-1D75-4BEF-FAF5-74935D17C4D9}"/>
              </a:ext>
            </a:extLst>
          </p:cNvPr>
          <p:cNvSpPr/>
          <p:nvPr/>
        </p:nvSpPr>
        <p:spPr>
          <a:xfrm>
            <a:off x="6474696" y="4124201"/>
            <a:ext cx="648000" cy="646331"/>
          </a:xfrm>
          <a:prstGeom prst="ellipse">
            <a:avLst/>
          </a:prstGeom>
          <a:solidFill>
            <a:srgbClr val="FFB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7B5ED-FB72-56CA-B5B2-053BF94E598D}"/>
              </a:ext>
            </a:extLst>
          </p:cNvPr>
          <p:cNvSpPr txBox="1"/>
          <p:nvPr/>
        </p:nvSpPr>
        <p:spPr>
          <a:xfrm>
            <a:off x="6425788" y="4316560"/>
            <a:ext cx="148084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NAVER</a:t>
            </a:r>
            <a:endParaRPr lang="ko-KR" altLang="en-US" sz="13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8615F4-486D-A31A-6274-96BD2FC3F2AF}"/>
              </a:ext>
            </a:extLst>
          </p:cNvPr>
          <p:cNvCxnSpPr>
            <a:cxnSpLocks/>
          </p:cNvCxnSpPr>
          <p:nvPr/>
        </p:nvCxnSpPr>
        <p:spPr>
          <a:xfrm flipV="1">
            <a:off x="6798696" y="3765905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647040-0CEC-0F78-00BF-CFE8BC971488}"/>
              </a:ext>
            </a:extLst>
          </p:cNvPr>
          <p:cNvCxnSpPr>
            <a:cxnSpLocks/>
          </p:cNvCxnSpPr>
          <p:nvPr/>
        </p:nvCxnSpPr>
        <p:spPr>
          <a:xfrm flipV="1">
            <a:off x="3136305" y="1996759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C482CF-1AE2-CD5D-E3F8-401CE48671CA}"/>
              </a:ext>
            </a:extLst>
          </p:cNvPr>
          <p:cNvCxnSpPr>
            <a:cxnSpLocks/>
          </p:cNvCxnSpPr>
          <p:nvPr/>
        </p:nvCxnSpPr>
        <p:spPr>
          <a:xfrm flipV="1">
            <a:off x="4349399" y="1996759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7343DD-BED6-5D93-8EE8-907539D72422}"/>
              </a:ext>
            </a:extLst>
          </p:cNvPr>
          <p:cNvCxnSpPr>
            <a:cxnSpLocks/>
          </p:cNvCxnSpPr>
          <p:nvPr/>
        </p:nvCxnSpPr>
        <p:spPr>
          <a:xfrm flipV="1">
            <a:off x="5542373" y="1996759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888CD3-9F22-2D83-EE2D-FE6937BE552C}"/>
              </a:ext>
            </a:extLst>
          </p:cNvPr>
          <p:cNvCxnSpPr>
            <a:cxnSpLocks/>
          </p:cNvCxnSpPr>
          <p:nvPr/>
        </p:nvCxnSpPr>
        <p:spPr>
          <a:xfrm flipV="1">
            <a:off x="6796318" y="2011130"/>
            <a:ext cx="0" cy="273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ACFEFD2-D122-46F6-1BD2-7287AC76C45F}"/>
              </a:ext>
            </a:extLst>
          </p:cNvPr>
          <p:cNvSpPr/>
          <p:nvPr/>
        </p:nvSpPr>
        <p:spPr>
          <a:xfrm>
            <a:off x="2812305" y="1259014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471602-9662-FE87-5588-29FA4BF134CC}"/>
                  </a:ext>
                </a:extLst>
              </p:cNvPr>
              <p:cNvSpPr txBox="1"/>
              <p:nvPr/>
            </p:nvSpPr>
            <p:spPr>
              <a:xfrm>
                <a:off x="2827476" y="1423989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471602-9662-FE87-5588-29FA4BF1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476" y="1423989"/>
                <a:ext cx="677707" cy="338554"/>
              </a:xfrm>
              <a:prstGeom prst="rect">
                <a:avLst/>
              </a:prstGeom>
              <a:blipFill>
                <a:blip r:embed="rId6"/>
                <a:stretch>
                  <a:fillRect r="-901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A5D6D27B-F78A-8E59-EC00-AEC2869256A5}"/>
              </a:ext>
            </a:extLst>
          </p:cNvPr>
          <p:cNvSpPr/>
          <p:nvPr/>
        </p:nvSpPr>
        <p:spPr>
          <a:xfrm>
            <a:off x="4025399" y="1259014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532DAD7-9BFA-3511-374E-968971848385}"/>
              </a:ext>
            </a:extLst>
          </p:cNvPr>
          <p:cNvSpPr/>
          <p:nvPr/>
        </p:nvSpPr>
        <p:spPr>
          <a:xfrm>
            <a:off x="5218373" y="1259014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ED74995-764A-0A90-CD4D-77A7D7BB2301}"/>
              </a:ext>
            </a:extLst>
          </p:cNvPr>
          <p:cNvSpPr/>
          <p:nvPr/>
        </p:nvSpPr>
        <p:spPr>
          <a:xfrm>
            <a:off x="6472318" y="1273385"/>
            <a:ext cx="648000" cy="646331"/>
          </a:xfrm>
          <a:prstGeom prst="ellipse">
            <a:avLst/>
          </a:prstGeom>
          <a:solidFill>
            <a:srgbClr val="C2E5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D717B7-5D83-AEEA-61F6-20F9AEB08224}"/>
              </a:ext>
            </a:extLst>
          </p:cNvPr>
          <p:cNvCxnSpPr>
            <a:cxnSpLocks/>
          </p:cNvCxnSpPr>
          <p:nvPr/>
        </p:nvCxnSpPr>
        <p:spPr>
          <a:xfrm>
            <a:off x="2214842" y="2973182"/>
            <a:ext cx="5195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0775A6-3C32-0E32-918A-B1FD2999ED1E}"/>
              </a:ext>
            </a:extLst>
          </p:cNvPr>
          <p:cNvCxnSpPr>
            <a:cxnSpLocks/>
          </p:cNvCxnSpPr>
          <p:nvPr/>
        </p:nvCxnSpPr>
        <p:spPr>
          <a:xfrm>
            <a:off x="3492390" y="2968884"/>
            <a:ext cx="409285" cy="4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C321842-D523-1789-45D6-41F936DF97D7}"/>
              </a:ext>
            </a:extLst>
          </p:cNvPr>
          <p:cNvCxnSpPr>
            <a:cxnSpLocks/>
          </p:cNvCxnSpPr>
          <p:nvPr/>
        </p:nvCxnSpPr>
        <p:spPr>
          <a:xfrm>
            <a:off x="4703106" y="2968884"/>
            <a:ext cx="394842" cy="2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F040E5B-6D03-F396-A50B-B94FCCAD862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76206" y="2950423"/>
            <a:ext cx="5000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1CD684-B463-15D9-3616-1994A367F224}"/>
                  </a:ext>
                </a:extLst>
              </p:cNvPr>
              <p:cNvSpPr txBox="1"/>
              <p:nvPr/>
            </p:nvSpPr>
            <p:spPr>
              <a:xfrm>
                <a:off x="2266410" y="2651540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1CD684-B463-15D9-3616-1994A367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10" y="2651540"/>
                <a:ext cx="43899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35BCB2-FFCA-B225-29F8-673103D9E8D0}"/>
                  </a:ext>
                </a:extLst>
              </p:cNvPr>
              <p:cNvSpPr txBox="1"/>
              <p:nvPr/>
            </p:nvSpPr>
            <p:spPr>
              <a:xfrm>
                <a:off x="3527599" y="2581091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335BCB2-FFCA-B225-29F8-673103D9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599" y="2581091"/>
                <a:ext cx="4389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F5A21C-28B4-A290-03C9-55F6ABAA9474}"/>
                  </a:ext>
                </a:extLst>
              </p:cNvPr>
              <p:cNvSpPr txBox="1"/>
              <p:nvPr/>
            </p:nvSpPr>
            <p:spPr>
              <a:xfrm>
                <a:off x="3103972" y="1922191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F5A21C-28B4-A290-03C9-55F6ABAA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72" y="1922191"/>
                <a:ext cx="4389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20F6F4-5CBB-906E-7DDF-8896C1471947}"/>
                  </a:ext>
                </a:extLst>
              </p:cNvPr>
              <p:cNvSpPr txBox="1"/>
              <p:nvPr/>
            </p:nvSpPr>
            <p:spPr>
              <a:xfrm>
                <a:off x="4333215" y="1937161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20F6F4-5CBB-906E-7DDF-8896C147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15" y="1937161"/>
                <a:ext cx="43899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349D1-AB69-41CD-3748-94456A5380C6}"/>
                  </a:ext>
                </a:extLst>
              </p:cNvPr>
              <p:cNvSpPr txBox="1"/>
              <p:nvPr/>
            </p:nvSpPr>
            <p:spPr>
              <a:xfrm>
                <a:off x="4703106" y="2581091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349D1-AB69-41CD-3748-94456A53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06" y="2581091"/>
                <a:ext cx="43899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5FCED-6C9A-781D-0C2C-3BE7F6869F05}"/>
                  </a:ext>
                </a:extLst>
              </p:cNvPr>
              <p:cNvSpPr txBox="1"/>
              <p:nvPr/>
            </p:nvSpPr>
            <p:spPr>
              <a:xfrm>
                <a:off x="5486068" y="1934907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E5FCED-6C9A-781D-0C2C-3BE7F6869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68" y="1934907"/>
                <a:ext cx="43899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2BBFB8-0ABE-4FE8-A309-791AFB5FFF08}"/>
                  </a:ext>
                </a:extLst>
              </p:cNvPr>
              <p:cNvSpPr txBox="1"/>
              <p:nvPr/>
            </p:nvSpPr>
            <p:spPr>
              <a:xfrm>
                <a:off x="6762793" y="1955624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2BBFB8-0ABE-4FE8-A309-791AFB5F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93" y="1955624"/>
                <a:ext cx="43899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A56048-8342-53FC-7280-F4B34ACE1B0A}"/>
                  </a:ext>
                </a:extLst>
              </p:cNvPr>
              <p:cNvSpPr txBox="1"/>
              <p:nvPr/>
            </p:nvSpPr>
            <p:spPr>
              <a:xfrm>
                <a:off x="5931165" y="2581091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A56048-8342-53FC-7280-F4B34ACE1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65" y="2581091"/>
                <a:ext cx="43899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0493C7-07B4-298E-796B-0968F00FE2F4}"/>
                  </a:ext>
                </a:extLst>
              </p:cNvPr>
              <p:cNvSpPr txBox="1"/>
              <p:nvPr/>
            </p:nvSpPr>
            <p:spPr>
              <a:xfrm>
                <a:off x="7166209" y="2626240"/>
                <a:ext cx="4389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0493C7-07B4-298E-796B-0968F00F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09" y="2626240"/>
                <a:ext cx="43899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28A4C0-30CC-67A7-B74A-6DB2ACDB9182}"/>
              </a:ext>
            </a:extLst>
          </p:cNvPr>
          <p:cNvCxnSpPr>
            <a:cxnSpLocks/>
          </p:cNvCxnSpPr>
          <p:nvPr/>
        </p:nvCxnSpPr>
        <p:spPr>
          <a:xfrm>
            <a:off x="7166209" y="2984280"/>
            <a:ext cx="448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17578B-C1EE-FE7C-5B2B-BDBBE35FDE30}"/>
                  </a:ext>
                </a:extLst>
              </p:cNvPr>
              <p:cNvSpPr txBox="1"/>
              <p:nvPr/>
            </p:nvSpPr>
            <p:spPr>
              <a:xfrm>
                <a:off x="4027776" y="1413422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17578B-C1EE-FE7C-5B2B-BDBBE35F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76" y="1413422"/>
                <a:ext cx="677707" cy="338554"/>
              </a:xfrm>
              <a:prstGeom prst="rect">
                <a:avLst/>
              </a:prstGeom>
              <a:blipFill>
                <a:blip r:embed="rId16"/>
                <a:stretch>
                  <a:fillRect r="-901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6EDCA6-090C-F441-5411-C9CEE4097D61}"/>
                  </a:ext>
                </a:extLst>
              </p:cNvPr>
              <p:cNvSpPr txBox="1"/>
              <p:nvPr/>
            </p:nvSpPr>
            <p:spPr>
              <a:xfrm>
                <a:off x="5227102" y="1415071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6EDCA6-090C-F441-5411-C9CEE409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102" y="1415071"/>
                <a:ext cx="677707" cy="338554"/>
              </a:xfrm>
              <a:prstGeom prst="rect">
                <a:avLst/>
              </a:prstGeom>
              <a:blipFill>
                <a:blip r:embed="rId17"/>
                <a:stretch>
                  <a:fillRect r="-893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E1B70B-3FA5-EB80-773E-5DDEC8A6F577}"/>
                  </a:ext>
                </a:extLst>
              </p:cNvPr>
              <p:cNvSpPr txBox="1"/>
              <p:nvPr/>
            </p:nvSpPr>
            <p:spPr>
              <a:xfrm>
                <a:off x="6493224" y="1412190"/>
                <a:ext cx="6777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E1B70B-3FA5-EB80-773E-5DDEC8A6F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24" y="1412190"/>
                <a:ext cx="677707" cy="338554"/>
              </a:xfrm>
              <a:prstGeom prst="rect">
                <a:avLst/>
              </a:prstGeom>
              <a:blipFill>
                <a:blip r:embed="rId18"/>
                <a:stretch>
                  <a:fillRect r="-2703"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BBCFE6E-584E-1D12-007A-4F6025993D21}"/>
              </a:ext>
            </a:extLst>
          </p:cNvPr>
          <p:cNvSpPr txBox="1"/>
          <p:nvPr/>
        </p:nvSpPr>
        <p:spPr>
          <a:xfrm>
            <a:off x="1370478" y="180502"/>
            <a:ext cx="324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 Modeling</a:t>
            </a:r>
          </a:p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4.1. Simple RNN</a:t>
            </a:r>
          </a:p>
        </p:txBody>
      </p:sp>
      <p:sp>
        <p:nvSpPr>
          <p:cNvPr id="73" name="Google Shape;80;p16">
            <a:extLst>
              <a:ext uri="{FF2B5EF4-FFF2-40B4-BE49-F238E27FC236}">
                <a16:creationId xmlns:a16="http://schemas.microsoft.com/office/drawing/2014/main" id="{EC3E409A-2E74-06B6-F79D-E0D4873050D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81;p16">
            <a:extLst>
              <a:ext uri="{FF2B5EF4-FFF2-40B4-BE49-F238E27FC236}">
                <a16:creationId xmlns:a16="http://schemas.microsoft.com/office/drawing/2014/main" id="{726EC8A3-94DB-8CB5-F10C-70B8AA8AAE6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" name="Google Shape;82;p16">
            <a:extLst>
              <a:ext uri="{FF2B5EF4-FFF2-40B4-BE49-F238E27FC236}">
                <a16:creationId xmlns:a16="http://schemas.microsoft.com/office/drawing/2014/main" id="{F614563D-E4F1-AD95-8297-2DE725731812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FE1CB5B-BE71-EB0B-5B07-D8EA2DB9D65F}"/>
              </a:ext>
            </a:extLst>
          </p:cNvPr>
          <p:cNvSpPr txBox="1"/>
          <p:nvPr/>
        </p:nvSpPr>
        <p:spPr>
          <a:xfrm>
            <a:off x="3965101" y="372968"/>
            <a:ext cx="551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B050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I work at NAVER.</a:t>
            </a:r>
          </a:p>
        </p:txBody>
      </p:sp>
    </p:spTree>
    <p:extLst>
      <p:ext uri="{BB962C8B-B14F-4D97-AF65-F5344CB8AC3E}">
        <p14:creationId xmlns:p14="http://schemas.microsoft.com/office/powerpoint/2010/main" val="317904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D64440-1BED-4739-A13F-A782FB998FFB}"/>
              </a:ext>
            </a:extLst>
          </p:cNvPr>
          <p:cNvSpPr txBox="1"/>
          <p:nvPr/>
        </p:nvSpPr>
        <p:spPr>
          <a:xfrm>
            <a:off x="1433253" y="422174"/>
            <a:ext cx="79275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simpleRNN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은 입력 문장의 길이가 길어질수록 멀리 떨어진 단어와의 관련성을 파악하기 어려워 성능이 떨어진다는 단점을 극복</a:t>
            </a: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7F634-7EC8-0F64-F917-C51AF8DD15AC}"/>
              </a:ext>
            </a:extLst>
          </p:cNvPr>
          <p:cNvSpPr txBox="1"/>
          <p:nvPr/>
        </p:nvSpPr>
        <p:spPr>
          <a:xfrm>
            <a:off x="1370478" y="180502"/>
            <a:ext cx="792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 Modeling</a:t>
            </a:r>
          </a:p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4.2. LSTM(Long Short- Term Memory)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7A60FB-0759-43C9-A810-937A9511CB6B}"/>
              </a:ext>
            </a:extLst>
          </p:cNvPr>
          <p:cNvGrpSpPr/>
          <p:nvPr/>
        </p:nvGrpSpPr>
        <p:grpSpPr>
          <a:xfrm>
            <a:off x="2095933" y="1390307"/>
            <a:ext cx="5316371" cy="3331020"/>
            <a:chOff x="1505818" y="1154049"/>
            <a:chExt cx="6910816" cy="396237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E4069F9-7F20-A518-730B-14B6AB291EBE}"/>
                </a:ext>
              </a:extLst>
            </p:cNvPr>
            <p:cNvSpPr/>
            <p:nvPr/>
          </p:nvSpPr>
          <p:spPr>
            <a:xfrm>
              <a:off x="2743199" y="2012892"/>
              <a:ext cx="4726379" cy="2702521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A2C0A60D-5C80-8D37-385B-071D39EC1DA3}"/>
                </a:ext>
              </a:extLst>
            </p:cNvPr>
            <p:cNvCxnSpPr>
              <a:cxnSpLocks/>
            </p:cNvCxnSpPr>
            <p:nvPr/>
          </p:nvCxnSpPr>
          <p:spPr>
            <a:xfrm>
              <a:off x="2232561" y="2731325"/>
              <a:ext cx="571203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D9E4E0D9-A2F3-B310-32B3-F4C7FF2DF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561" y="3449759"/>
              <a:ext cx="2667741" cy="623477"/>
            </a:xfrm>
            <a:prstGeom prst="bentConnector3">
              <a:avLst>
                <a:gd name="adj1" fmla="val 7537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82DE49A3-7924-88F4-7C7F-D6BA7C9CD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0568" y="3449759"/>
              <a:ext cx="2479469" cy="623476"/>
            </a:xfrm>
            <a:prstGeom prst="bentConnector3">
              <a:avLst>
                <a:gd name="adj1" fmla="val 8223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9229B32-8723-00B0-6BEA-479AC4A85B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462" y="2885704"/>
              <a:ext cx="0" cy="11875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66FE426-D09F-3C29-59C3-8559C165F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8576" y="2885704"/>
              <a:ext cx="0" cy="11875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D39C08D-A1FE-1B32-F5A4-1DA092412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6649" y="1638845"/>
              <a:ext cx="0" cy="8371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FE28562-033F-C601-102B-E3C2F5A0C7ED}"/>
                </a:ext>
              </a:extLst>
            </p:cNvPr>
            <p:cNvCxnSpPr>
              <a:cxnSpLocks/>
            </p:cNvCxnSpPr>
            <p:nvPr/>
          </p:nvCxnSpPr>
          <p:spPr>
            <a:xfrm>
              <a:off x="6982691" y="2885704"/>
              <a:ext cx="0" cy="11875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06236726-F077-A35A-6958-94F1C20EDBE2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5499512" y="2731325"/>
              <a:ext cx="2414525" cy="1341908"/>
            </a:xfrm>
            <a:prstGeom prst="bentConnector3">
              <a:avLst>
                <a:gd name="adj1" fmla="val 36721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F23EF7F-BEBE-6CB6-7841-12A117CB4995}"/>
                </a:ext>
              </a:extLst>
            </p:cNvPr>
            <p:cNvCxnSpPr>
              <a:cxnSpLocks/>
            </p:cNvCxnSpPr>
            <p:nvPr/>
          </p:nvCxnSpPr>
          <p:spPr>
            <a:xfrm>
              <a:off x="3027771" y="4073234"/>
              <a:ext cx="0" cy="64217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97930DC-E58B-0ED1-1C87-40A78EC907F3}"/>
                    </a:ext>
                  </a:extLst>
                </p:cNvPr>
                <p:cNvSpPr txBox="1"/>
                <p:nvPr/>
              </p:nvSpPr>
              <p:spPr>
                <a:xfrm>
                  <a:off x="1505818" y="2455025"/>
                  <a:ext cx="440623" cy="397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97930DC-E58B-0ED1-1C87-40A78EC90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818" y="2455025"/>
                  <a:ext cx="440623" cy="397931"/>
                </a:xfrm>
                <a:prstGeom prst="rect">
                  <a:avLst/>
                </a:prstGeom>
                <a:blipFill>
                  <a:blip r:embed="rId4"/>
                  <a:stretch>
                    <a:fillRect r="-78182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91A495-F448-4AE2-9614-9E55C421F54E}"/>
                    </a:ext>
                  </a:extLst>
                </p:cNvPr>
                <p:cNvSpPr txBox="1"/>
                <p:nvPr/>
              </p:nvSpPr>
              <p:spPr>
                <a:xfrm>
                  <a:off x="1505818" y="3862862"/>
                  <a:ext cx="440623" cy="397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91A495-F448-4AE2-9614-9E55C421F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818" y="3862862"/>
                  <a:ext cx="440623" cy="397931"/>
                </a:xfrm>
                <a:prstGeom prst="rect">
                  <a:avLst/>
                </a:prstGeom>
                <a:blipFill>
                  <a:blip r:embed="rId5"/>
                  <a:stretch>
                    <a:fillRect r="-87273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F294FD-7FAA-7823-29AB-1EE5F95C647B}"/>
                    </a:ext>
                  </a:extLst>
                </p:cNvPr>
                <p:cNvSpPr txBox="1"/>
                <p:nvPr/>
              </p:nvSpPr>
              <p:spPr>
                <a:xfrm>
                  <a:off x="2807460" y="4718494"/>
                  <a:ext cx="440623" cy="397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6F294FD-7FAA-7823-29AB-1EE5F95C6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460" y="4718494"/>
                  <a:ext cx="440623" cy="397931"/>
                </a:xfrm>
                <a:prstGeom prst="rect">
                  <a:avLst/>
                </a:prstGeom>
                <a:blipFill>
                  <a:blip r:embed="rId6"/>
                  <a:stretch>
                    <a:fillRect r="-8929" b="-240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87EAA4B-5FE8-139E-2B51-135B452E3294}"/>
                    </a:ext>
                  </a:extLst>
                </p:cNvPr>
                <p:cNvSpPr txBox="1"/>
                <p:nvPr/>
              </p:nvSpPr>
              <p:spPr>
                <a:xfrm>
                  <a:off x="6763039" y="1154049"/>
                  <a:ext cx="440623" cy="397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87EAA4B-5FE8-139E-2B51-135B452E3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039" y="1154049"/>
                  <a:ext cx="440623" cy="397931"/>
                </a:xfrm>
                <a:prstGeom prst="rect">
                  <a:avLst/>
                </a:prstGeom>
                <a:blipFill>
                  <a:blip r:embed="rId7"/>
                  <a:stretch>
                    <a:fillRect r="-8929" b="-3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1E8695D-A138-D242-46F2-C6A38D10A3F8}"/>
                    </a:ext>
                  </a:extLst>
                </p:cNvPr>
                <p:cNvSpPr txBox="1"/>
                <p:nvPr/>
              </p:nvSpPr>
              <p:spPr>
                <a:xfrm>
                  <a:off x="7976011" y="2487773"/>
                  <a:ext cx="440623" cy="397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1E8695D-A138-D242-46F2-C6A38D10A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011" y="2487773"/>
                  <a:ext cx="440623" cy="397931"/>
                </a:xfrm>
                <a:prstGeom prst="rect">
                  <a:avLst/>
                </a:prstGeom>
                <a:blipFill>
                  <a:blip r:embed="rId8"/>
                  <a:stretch>
                    <a:fillRect r="-1786" b="-2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130BC0-6008-FB52-F85C-7B93522D0F14}"/>
                    </a:ext>
                  </a:extLst>
                </p:cNvPr>
                <p:cNvSpPr txBox="1"/>
                <p:nvPr/>
              </p:nvSpPr>
              <p:spPr>
                <a:xfrm>
                  <a:off x="7914037" y="3874267"/>
                  <a:ext cx="440623" cy="397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130BC0-6008-FB52-F85C-7B93522D0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037" y="3874267"/>
                  <a:ext cx="440623" cy="397931"/>
                </a:xfrm>
                <a:prstGeom prst="rect">
                  <a:avLst/>
                </a:prstGeom>
                <a:blipFill>
                  <a:blip r:embed="rId9"/>
                  <a:stretch>
                    <a:fillRect r="-12727" b="-2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CDF847D-6012-5CAF-71B1-B407A3BFF45B}"/>
                </a:ext>
              </a:extLst>
            </p:cNvPr>
            <p:cNvSpPr/>
            <p:nvPr/>
          </p:nvSpPr>
          <p:spPr>
            <a:xfrm>
              <a:off x="2876550" y="2339437"/>
              <a:ext cx="709797" cy="2125683"/>
            </a:xfrm>
            <a:prstGeom prst="rect">
              <a:avLst/>
            </a:prstGeom>
            <a:solidFill>
              <a:srgbClr val="C8E9AE">
                <a:alpha val="5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F241D6C-1CDB-4C4F-D6F9-BBF97AA7DEE5}"/>
                </a:ext>
              </a:extLst>
            </p:cNvPr>
            <p:cNvSpPr/>
            <p:nvPr/>
          </p:nvSpPr>
          <p:spPr>
            <a:xfrm>
              <a:off x="3719698" y="3123211"/>
              <a:ext cx="1625063" cy="1341908"/>
            </a:xfrm>
            <a:prstGeom prst="rect">
              <a:avLst/>
            </a:prstGeom>
            <a:solidFill>
              <a:srgbClr val="FFBCB3">
                <a:alpha val="5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752307-5492-0B49-888D-EBE1865EF233}"/>
                </a:ext>
              </a:extLst>
            </p:cNvPr>
            <p:cNvSpPr txBox="1"/>
            <p:nvPr/>
          </p:nvSpPr>
          <p:spPr>
            <a:xfrm>
              <a:off x="2479220" y="2018882"/>
              <a:ext cx="1798366" cy="366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Forget Gate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5608A1-2D9D-8FC1-8BBE-2D0099C7177F}"/>
                </a:ext>
              </a:extLst>
            </p:cNvPr>
            <p:cNvSpPr txBox="1"/>
            <p:nvPr/>
          </p:nvSpPr>
          <p:spPr>
            <a:xfrm>
              <a:off x="3857688" y="4097100"/>
              <a:ext cx="1798366" cy="366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Input Gate</a:t>
              </a:r>
              <a:endParaRPr lang="ko-KR" altLang="en-US" dirty="0"/>
            </a:p>
          </p:txBody>
        </p:sp>
        <p:sp>
          <p:nvSpPr>
            <p:cNvPr id="71" name="곱하기 기호 70">
              <a:extLst>
                <a:ext uri="{FF2B5EF4-FFF2-40B4-BE49-F238E27FC236}">
                  <a16:creationId xmlns:a16="http://schemas.microsoft.com/office/drawing/2014/main" id="{50E749B3-D388-7619-9555-EFFA1930EAD1}"/>
                </a:ext>
              </a:extLst>
            </p:cNvPr>
            <p:cNvSpPr/>
            <p:nvPr/>
          </p:nvSpPr>
          <p:spPr>
            <a:xfrm>
              <a:off x="3038927" y="2557595"/>
              <a:ext cx="339476" cy="325028"/>
            </a:xfrm>
            <a:prstGeom prst="mathMultiply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더하기 기호 71">
              <a:extLst>
                <a:ext uri="{FF2B5EF4-FFF2-40B4-BE49-F238E27FC236}">
                  <a16:creationId xmlns:a16="http://schemas.microsoft.com/office/drawing/2014/main" id="{4C62BD6E-6AD1-8EAF-695F-9998302B7292}"/>
                </a:ext>
              </a:extLst>
            </p:cNvPr>
            <p:cNvSpPr/>
            <p:nvPr/>
          </p:nvSpPr>
          <p:spPr>
            <a:xfrm>
              <a:off x="4900302" y="2557595"/>
              <a:ext cx="356039" cy="315322"/>
            </a:xfrm>
            <a:prstGeom prst="mathPlus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곱하기 기호 55">
              <a:extLst>
                <a:ext uri="{FF2B5EF4-FFF2-40B4-BE49-F238E27FC236}">
                  <a16:creationId xmlns:a16="http://schemas.microsoft.com/office/drawing/2014/main" id="{BFB9E626-F4D1-F090-77D9-4C257905F612}"/>
                </a:ext>
              </a:extLst>
            </p:cNvPr>
            <p:cNvSpPr/>
            <p:nvPr/>
          </p:nvSpPr>
          <p:spPr>
            <a:xfrm>
              <a:off x="4892440" y="3304066"/>
              <a:ext cx="339476" cy="325028"/>
            </a:xfrm>
            <a:prstGeom prst="mathMultiply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곱하기 기호 56">
              <a:extLst>
                <a:ext uri="{FF2B5EF4-FFF2-40B4-BE49-F238E27FC236}">
                  <a16:creationId xmlns:a16="http://schemas.microsoft.com/office/drawing/2014/main" id="{E406E468-F828-4306-1EEE-1EB1F33F2907}"/>
                </a:ext>
              </a:extLst>
            </p:cNvPr>
            <p:cNvSpPr/>
            <p:nvPr/>
          </p:nvSpPr>
          <p:spPr>
            <a:xfrm>
              <a:off x="6182973" y="3292096"/>
              <a:ext cx="339476" cy="325028"/>
            </a:xfrm>
            <a:prstGeom prst="mathMultiply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BA6C6BA-26CD-7FAE-0898-98CA9B0CA4FB}"/>
                    </a:ext>
                  </a:extLst>
                </p:cNvPr>
                <p:cNvSpPr/>
                <p:nvPr/>
              </p:nvSpPr>
              <p:spPr>
                <a:xfrm>
                  <a:off x="4554317" y="3636043"/>
                  <a:ext cx="759199" cy="31493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7BA6C6BA-26CD-7FAE-0898-98CA9B0CA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317" y="3636043"/>
                  <a:ext cx="759199" cy="314939"/>
                </a:xfrm>
                <a:prstGeom prst="rect">
                  <a:avLst/>
                </a:prstGeom>
                <a:blipFill>
                  <a:blip r:embed="rId10"/>
                  <a:stretch>
                    <a:fillRect l="-10101" r="-12121" b="-14583"/>
                  </a:stretch>
                </a:blip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C73187-DF7C-31D4-C9A2-B2EE8305CECC}"/>
                    </a:ext>
                  </a:extLst>
                </p:cNvPr>
                <p:cNvSpPr/>
                <p:nvPr/>
              </p:nvSpPr>
              <p:spPr>
                <a:xfrm>
                  <a:off x="4038474" y="3628414"/>
                  <a:ext cx="450984" cy="32250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F8C73187-DF7C-31D4-C9A2-B2EE8305C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74" y="3628414"/>
                  <a:ext cx="450984" cy="322505"/>
                </a:xfrm>
                <a:prstGeom prst="rect">
                  <a:avLst/>
                </a:prstGeom>
                <a:blipFill>
                  <a:blip r:embed="rId11"/>
                  <a:stretch>
                    <a:fillRect b="-4082"/>
                  </a:stretch>
                </a:blip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1BDF447-1C79-8102-2041-43F60A6BD366}"/>
                </a:ext>
              </a:extLst>
            </p:cNvPr>
            <p:cNvSpPr/>
            <p:nvPr/>
          </p:nvSpPr>
          <p:spPr>
            <a:xfrm>
              <a:off x="5444186" y="2849290"/>
              <a:ext cx="1403020" cy="1615829"/>
            </a:xfrm>
            <a:prstGeom prst="rect">
              <a:avLst/>
            </a:prstGeom>
            <a:solidFill>
              <a:srgbClr val="C2E5F7">
                <a:alpha val="5000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3C39E58-8D26-9769-EA96-E534924E8C1F}"/>
                    </a:ext>
                  </a:extLst>
                </p:cNvPr>
                <p:cNvSpPr/>
                <p:nvPr/>
              </p:nvSpPr>
              <p:spPr>
                <a:xfrm>
                  <a:off x="5520072" y="3636043"/>
                  <a:ext cx="450984" cy="32250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83C39E58-8D26-9769-EA96-E534924E8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72" y="3636043"/>
                  <a:ext cx="450984" cy="322505"/>
                </a:xfrm>
                <a:prstGeom prst="rect">
                  <a:avLst/>
                </a:prstGeom>
                <a:blipFill>
                  <a:blip r:embed="rId12"/>
                  <a:stretch>
                    <a:fillRect b="-4082"/>
                  </a:stretch>
                </a:blip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CD8AE861-2360-6492-88D3-86649662384D}"/>
                    </a:ext>
                  </a:extLst>
                </p:cNvPr>
                <p:cNvSpPr/>
                <p:nvPr/>
              </p:nvSpPr>
              <p:spPr>
                <a:xfrm>
                  <a:off x="6003840" y="2920915"/>
                  <a:ext cx="759199" cy="31493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CD8AE861-2360-6492-88D3-866496623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840" y="2920915"/>
                  <a:ext cx="759199" cy="314939"/>
                </a:xfrm>
                <a:prstGeom prst="rect">
                  <a:avLst/>
                </a:prstGeom>
                <a:blipFill>
                  <a:blip r:embed="rId13"/>
                  <a:stretch>
                    <a:fillRect l="-9000" r="-12000" b="-14894"/>
                  </a:stretch>
                </a:blip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곱하기 기호 78">
              <a:extLst>
                <a:ext uri="{FF2B5EF4-FFF2-40B4-BE49-F238E27FC236}">
                  <a16:creationId xmlns:a16="http://schemas.microsoft.com/office/drawing/2014/main" id="{1541C7CF-E3E5-293A-5D07-0EB709B13F94}"/>
                </a:ext>
              </a:extLst>
            </p:cNvPr>
            <p:cNvSpPr/>
            <p:nvPr/>
          </p:nvSpPr>
          <p:spPr>
            <a:xfrm>
              <a:off x="6178587" y="3293637"/>
              <a:ext cx="339476" cy="325028"/>
            </a:xfrm>
            <a:prstGeom prst="mathMultiply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6E4128-1A75-9CCC-9979-EAE1789E8D2B}"/>
                </a:ext>
              </a:extLst>
            </p:cNvPr>
            <p:cNvSpPr txBox="1"/>
            <p:nvPr/>
          </p:nvSpPr>
          <p:spPr>
            <a:xfrm>
              <a:off x="5380718" y="4109032"/>
              <a:ext cx="1798366" cy="366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Output Gate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73C09D2-039F-ABD1-C8B5-23D652C6F460}"/>
                    </a:ext>
                  </a:extLst>
                </p:cNvPr>
                <p:cNvSpPr/>
                <p:nvPr/>
              </p:nvSpPr>
              <p:spPr>
                <a:xfrm>
                  <a:off x="2969001" y="3628414"/>
                  <a:ext cx="450984" cy="32250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073C09D2-039F-ABD1-C8B5-23D652C6F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001" y="3628414"/>
                  <a:ext cx="450984" cy="322505"/>
                </a:xfrm>
                <a:prstGeom prst="rect">
                  <a:avLst/>
                </a:prstGeom>
                <a:blipFill>
                  <a:blip r:embed="rId14"/>
                  <a:stretch>
                    <a:fillRect b="-4082"/>
                  </a:stretch>
                </a:blip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351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7F634-7EC8-0F64-F917-C51AF8DD15AC}"/>
              </a:ext>
            </a:extLst>
          </p:cNvPr>
          <p:cNvSpPr txBox="1"/>
          <p:nvPr/>
        </p:nvSpPr>
        <p:spPr>
          <a:xfrm>
            <a:off x="1095348" y="2325528"/>
            <a:ext cx="9764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highlight>
                  <a:srgbClr val="FFFF00"/>
                </a:highlight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RNN / LSTM  </a:t>
            </a:r>
            <a:r>
              <a:rPr lang="en-US" altLang="ko-KR" sz="26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→</a:t>
            </a:r>
            <a:r>
              <a:rPr lang="en-US" altLang="ko-KR" sz="2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seq-to-seq </a:t>
            </a:r>
            <a:r>
              <a:rPr lang="en-US" altLang="ko-KR" sz="26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→</a:t>
            </a:r>
            <a:r>
              <a:rPr lang="en-US" altLang="ko-KR" sz="2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transformer </a:t>
            </a:r>
            <a:r>
              <a:rPr lang="en-US" altLang="ko-KR" sz="26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→</a:t>
            </a:r>
            <a:r>
              <a:rPr lang="en-US" altLang="ko-KR" sz="2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BERT</a:t>
            </a:r>
          </a:p>
        </p:txBody>
      </p:sp>
    </p:spTree>
    <p:extLst>
      <p:ext uri="{BB962C8B-B14F-4D97-AF65-F5344CB8AC3E}">
        <p14:creationId xmlns:p14="http://schemas.microsoft.com/office/powerpoint/2010/main" val="6870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93649" y="2338473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스터디원 1 : </a:t>
            </a:r>
            <a:r>
              <a:rPr lang="ko-KR" altLang="en-US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박상우</a:t>
            </a:r>
            <a:endParaRPr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스터디원 2 : </a:t>
            </a:r>
            <a:r>
              <a:rPr lang="ko-KR" altLang="en-US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정재희</a:t>
            </a:r>
            <a:endParaRPr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스터디원 3 : </a:t>
            </a:r>
            <a:r>
              <a:rPr lang="ko-KR" altLang="en-US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최서희</a:t>
            </a:r>
            <a:endParaRPr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pic>
        <p:nvPicPr>
          <p:cNvPr id="3" name="그림 2" descr="사람이(가) 표시된 사진&#10;&#10;자동 생성된 설명">
            <a:extLst>
              <a:ext uri="{FF2B5EF4-FFF2-40B4-BE49-F238E27FC236}">
                <a16:creationId xmlns:a16="http://schemas.microsoft.com/office/drawing/2014/main" id="{9B2E1CF6-666A-2491-361C-4E88009D2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790" y="1654841"/>
            <a:ext cx="3425601" cy="25692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CF03B7-71E8-4700-9570-915A458CC893}"/>
              </a:ext>
            </a:extLst>
          </p:cNvPr>
          <p:cNvSpPr txBox="1"/>
          <p:nvPr/>
        </p:nvSpPr>
        <p:spPr>
          <a:xfrm>
            <a:off x="1277477" y="2142962"/>
            <a:ext cx="7555831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대회 명</a:t>
            </a: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:  ‘</a:t>
            </a:r>
            <a:r>
              <a:rPr lang="ko-KR" altLang="en-US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소설 작가 분류 </a:t>
            </a: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AI </a:t>
            </a:r>
            <a:r>
              <a:rPr lang="ko-KR" altLang="en-US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경진대회</a:t>
            </a: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‘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대회 설명</a:t>
            </a: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소설 속 문장 뭉치 분석을 통한 저자 예측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/ NLP</a:t>
            </a:r>
            <a:endParaRPr lang="en-US" altLang="ko-KR" dirty="0">
              <a:solidFill>
                <a:schemeClr val="tx1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데이터 형태</a:t>
            </a:r>
            <a:r>
              <a:rPr lang="en-US" altLang="ko-KR" dirty="0">
                <a:solidFill>
                  <a:schemeClr val="tx1"/>
                </a:solidFill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E7381A-BC0A-4B6F-BDFF-4CC1D57C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7" y="106102"/>
            <a:ext cx="7841182" cy="1898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6E1598-E6B4-8516-884B-ADA8D0D0AB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480" r="-177"/>
          <a:stretch/>
        </p:blipFill>
        <p:spPr>
          <a:xfrm>
            <a:off x="1277477" y="3261092"/>
            <a:ext cx="7829896" cy="1393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1F128646-C2AB-F796-49C9-ED6FEB439B7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1;p16">
            <a:extLst>
              <a:ext uri="{FF2B5EF4-FFF2-40B4-BE49-F238E27FC236}">
                <a16:creationId xmlns:a16="http://schemas.microsoft.com/office/drawing/2014/main" id="{107872CB-6418-FEAC-245E-D1AB259D939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oogle Shape;82;p16">
            <a:extLst>
              <a:ext uri="{FF2B5EF4-FFF2-40B4-BE49-F238E27FC236}">
                <a16:creationId xmlns:a16="http://schemas.microsoft.com/office/drawing/2014/main" id="{A208F353-52E7-AC82-89ED-C6614E5546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7636D1-4F49-D64A-7F5C-2E03406CDBED}"/>
              </a:ext>
            </a:extLst>
          </p:cNvPr>
          <p:cNvSpPr txBox="1"/>
          <p:nvPr/>
        </p:nvSpPr>
        <p:spPr>
          <a:xfrm>
            <a:off x="1440384" y="2248584"/>
            <a:ext cx="7622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“Your sister asked for it, I suppose?”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3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3C5DF8-9FC2-7200-F320-A9D53D7F1A01}"/>
              </a:ext>
            </a:extLst>
          </p:cNvPr>
          <p:cNvSpPr/>
          <p:nvPr/>
        </p:nvSpPr>
        <p:spPr>
          <a:xfrm>
            <a:off x="1353963" y="2215698"/>
            <a:ext cx="7646011" cy="604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60DFF-E0C3-4BFB-91AE-7DA4F563A000}"/>
              </a:ext>
            </a:extLst>
          </p:cNvPr>
          <p:cNvSpPr txBox="1"/>
          <p:nvPr/>
        </p:nvSpPr>
        <p:spPr>
          <a:xfrm>
            <a:off x="1353963" y="59085"/>
            <a:ext cx="7927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전처리</a:t>
            </a:r>
            <a:r>
              <a:rPr lang="ko-KR" altLang="en-US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과정</a:t>
            </a: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- 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문장부호 및 특수문자 제거</a:t>
            </a: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re.sub</a:t>
            </a: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()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를 이용해 특수문자 제거 </a:t>
            </a: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, 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즉 영어 알파벳과 숫자를 제외한 모든 문자를 공백으로 대체한다</a:t>
            </a: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EDE6B-77F9-8568-9A0B-3E6DC47DAB18}"/>
              </a:ext>
            </a:extLst>
          </p:cNvPr>
          <p:cNvSpPr txBox="1"/>
          <p:nvPr/>
        </p:nvSpPr>
        <p:spPr>
          <a:xfrm>
            <a:off x="1353963" y="2215698"/>
            <a:ext cx="7824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alpha_num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'[^A-Za-z0-9 ]'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text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E2F1D-23E1-8B2A-551A-26098F0CC6E4}"/>
              </a:ext>
            </a:extLst>
          </p:cNvPr>
          <p:cNvSpPr txBox="1"/>
          <p:nvPr/>
        </p:nvSpPr>
        <p:spPr>
          <a:xfrm>
            <a:off x="2859082" y="3330553"/>
            <a:ext cx="4681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“Your sister asked for it, I suppose?”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E81D2F-6461-B12F-36B9-9CA6368836D2}"/>
              </a:ext>
            </a:extLst>
          </p:cNvPr>
          <p:cNvSpPr txBox="1"/>
          <p:nvPr/>
        </p:nvSpPr>
        <p:spPr>
          <a:xfrm>
            <a:off x="2980463" y="4140902"/>
            <a:ext cx="4640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Roboto" pitchFamily="2" charset="0"/>
              </a:rPr>
              <a:t>Y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Roboto" pitchFamily="2" charset="0"/>
              </a:rPr>
              <a:t>our sister asked for it </a:t>
            </a:r>
            <a:r>
              <a:rPr lang="en-US" altLang="ko-KR" sz="2000" dirty="0">
                <a:solidFill>
                  <a:schemeClr val="tx1"/>
                </a:solidFill>
                <a:latin typeface="Roboto" pitchFamily="2" charset="0"/>
              </a:rPr>
              <a:t>I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Roboto" pitchFamily="2" charset="0"/>
              </a:rPr>
              <a:t> suppose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5B1C8-314F-8DE2-B191-FEB25729C82B}"/>
              </a:ext>
            </a:extLst>
          </p:cNvPr>
          <p:cNvSpPr txBox="1"/>
          <p:nvPr/>
        </p:nvSpPr>
        <p:spPr>
          <a:xfrm>
            <a:off x="4784442" y="3781894"/>
            <a:ext cx="2892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/>
                </a:solidFill>
                <a:effectLst/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↓</a:t>
            </a:r>
            <a:endParaRPr lang="ko-KR" altLang="en-US" sz="16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99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063C17-ADEA-E8E8-6817-3CABFA945583}"/>
              </a:ext>
            </a:extLst>
          </p:cNvPr>
          <p:cNvSpPr/>
          <p:nvPr/>
        </p:nvSpPr>
        <p:spPr>
          <a:xfrm>
            <a:off x="1237732" y="1717361"/>
            <a:ext cx="7841531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60DFF-E0C3-4BFB-91AE-7DA4F563A000}"/>
              </a:ext>
            </a:extLst>
          </p:cNvPr>
          <p:cNvSpPr txBox="1"/>
          <p:nvPr/>
        </p:nvSpPr>
        <p:spPr>
          <a:xfrm>
            <a:off x="1441345" y="316978"/>
            <a:ext cx="792753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      </a:t>
            </a:r>
            <a:r>
              <a:rPr lang="en-US" altLang="ko-KR" sz="16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•</a:t>
            </a:r>
            <a:r>
              <a:rPr lang="ko-KR" altLang="en-US" sz="16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불용어</a:t>
            </a: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: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문장에서 자주 출현하나 전체적인 의미에 큰 영향을 주지 않는 단어</a:t>
            </a: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D10D9-1B90-EAC9-6FD7-0F254B0B7CD3}"/>
              </a:ext>
            </a:extLst>
          </p:cNvPr>
          <p:cNvSpPr txBox="1"/>
          <p:nvPr/>
        </p:nvSpPr>
        <p:spPr>
          <a:xfrm>
            <a:off x="3522058" y="4171304"/>
            <a:ext cx="4681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1"/>
                </a:solidFill>
                <a:effectLst/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→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sister asked suppose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02CD-C31B-11B1-DC99-06AB75DC4F06}"/>
              </a:ext>
            </a:extLst>
          </p:cNvPr>
          <p:cNvSpPr txBox="1"/>
          <p:nvPr/>
        </p:nvSpPr>
        <p:spPr>
          <a:xfrm>
            <a:off x="1362227" y="58032"/>
            <a:ext cx="79275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전처리</a:t>
            </a:r>
            <a:r>
              <a:rPr lang="ko-KR" altLang="en-US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과정</a:t>
            </a: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불용어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삭제</a:t>
            </a: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8EB41-19CC-7D37-DBCB-66B2DA9944D5}"/>
              </a:ext>
            </a:extLst>
          </p:cNvPr>
          <p:cNvSpPr txBox="1"/>
          <p:nvPr/>
        </p:nvSpPr>
        <p:spPr>
          <a:xfrm>
            <a:off x="1181088" y="1717349"/>
            <a:ext cx="83886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ko-KR" altLang="en-US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b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8EC7F-3552-A1BB-C579-7CBCB3472943}"/>
              </a:ext>
            </a:extLst>
          </p:cNvPr>
          <p:cNvSpPr txBox="1"/>
          <p:nvPr/>
        </p:nvSpPr>
        <p:spPr>
          <a:xfrm>
            <a:off x="1181087" y="2016645"/>
            <a:ext cx="84646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 </a:t>
            </a:r>
            <a:r>
              <a:rPr lang="en-US" altLang="ko-KR" b="0" i="0" dirty="0">
                <a:solidFill>
                  <a:srgbClr val="E6C07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b="0" i="0" dirty="0"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ko-KR" b="0" i="0" dirty="0" err="1">
                <a:solidFill>
                  <a:srgbClr val="98C37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’)) </a:t>
            </a:r>
          </a:p>
          <a:p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word_tokens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(example) </a:t>
            </a:r>
          </a:p>
          <a:p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[]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w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word_tokens</a:t>
            </a:r>
            <a:r>
              <a:rPr lang="en-US" altLang="ko-KR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w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ko-KR" b="0" i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altLang="ko-KR" b="0" i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r>
              <a:rPr lang="en-US" altLang="ko-KR" b="0" i="0" dirty="0">
                <a:solidFill>
                  <a:srgbClr val="E3CEA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CC939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 '</a:t>
            </a:r>
            <a:r>
              <a:rPr lang="en-US" altLang="ko-KR" b="0" i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.join(result)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70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60DFF-E0C3-4BFB-91AE-7DA4F563A000}"/>
              </a:ext>
            </a:extLst>
          </p:cNvPr>
          <p:cNvSpPr txBox="1"/>
          <p:nvPr/>
        </p:nvSpPr>
        <p:spPr>
          <a:xfrm>
            <a:off x="1362227" y="58032"/>
            <a:ext cx="792753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전처리</a:t>
            </a:r>
            <a:r>
              <a:rPr lang="ko-KR" altLang="en-US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과정</a:t>
            </a: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인덱스화</a:t>
            </a: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r>
              <a:rPr lang="en-US" altLang="ko-KR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</a:t>
            </a:r>
          </a:p>
          <a:p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endParaRPr lang="ko-KR" altLang="en-US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233B1F-DFD2-846D-2667-D944372C7D15}"/>
              </a:ext>
            </a:extLst>
          </p:cNvPr>
          <p:cNvSpPr/>
          <p:nvPr/>
        </p:nvSpPr>
        <p:spPr>
          <a:xfrm>
            <a:off x="1325114" y="1534749"/>
            <a:ext cx="7646011" cy="14742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B9EE4-C659-2A2B-FAFE-AC5034B3B581}"/>
              </a:ext>
            </a:extLst>
          </p:cNvPr>
          <p:cNvSpPr txBox="1"/>
          <p:nvPr/>
        </p:nvSpPr>
        <p:spPr>
          <a:xfrm>
            <a:off x="1353963" y="1592311"/>
            <a:ext cx="7523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keras.preprocessing.text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Tokenizer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 = Tokenizer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num_words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vocab_size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               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tokenizer.fit_on_texts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sequences_train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tokenizer.texts_to_sequences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B5289C-16EA-C8B9-AB9F-13E94C1B8064}"/>
              </a:ext>
            </a:extLst>
          </p:cNvPr>
          <p:cNvSpPr txBox="1"/>
          <p:nvPr/>
        </p:nvSpPr>
        <p:spPr>
          <a:xfrm>
            <a:off x="1325114" y="3327234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[[217, 58, 221]]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8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60DFF-E0C3-4BFB-91AE-7DA4F563A000}"/>
              </a:ext>
            </a:extLst>
          </p:cNvPr>
          <p:cNvSpPr txBox="1"/>
          <p:nvPr/>
        </p:nvSpPr>
        <p:spPr>
          <a:xfrm>
            <a:off x="1362227" y="58032"/>
            <a:ext cx="79275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전처리</a:t>
            </a:r>
            <a:r>
              <a:rPr lang="ko-KR" altLang="en-US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과정</a:t>
            </a: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-  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패딩 </a:t>
            </a: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45A1B-090D-B126-2605-EF21FB590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178" y="1055550"/>
            <a:ext cx="6276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60DFF-E0C3-4BFB-91AE-7DA4F563A000}"/>
              </a:ext>
            </a:extLst>
          </p:cNvPr>
          <p:cNvSpPr txBox="1"/>
          <p:nvPr/>
        </p:nvSpPr>
        <p:spPr>
          <a:xfrm>
            <a:off x="1362227" y="58032"/>
            <a:ext cx="792753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err="1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전처리</a:t>
            </a:r>
            <a:r>
              <a:rPr lang="ko-KR" altLang="en-US" sz="18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 과정</a:t>
            </a:r>
            <a:endParaRPr lang="en-US" altLang="ko-KR" sz="1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8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-  </a:t>
            </a:r>
            <a:r>
              <a:rPr lang="ko-KR" altLang="en-US" sz="1600" dirty="0">
                <a:latin typeface="ELAND 초이스 Medium" panose="02020603020101020101" pitchFamily="18" charset="-127"/>
                <a:ea typeface="ELAND 초이스 Medium" panose="02020603020101020101" pitchFamily="18" charset="-127"/>
              </a:rPr>
              <a:t>패딩 </a:t>
            </a: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ELAND 초이스 Medium" panose="02020603020101020101" pitchFamily="18" charset="-127"/>
              <a:ea typeface="ELAND 초이스 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503DF-85DE-1F76-D12C-2A0B251617CF}"/>
              </a:ext>
            </a:extLst>
          </p:cNvPr>
          <p:cNvSpPr/>
          <p:nvPr/>
        </p:nvSpPr>
        <p:spPr>
          <a:xfrm>
            <a:off x="1345639" y="1377055"/>
            <a:ext cx="7655065" cy="12901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1BA27-C94E-7CAD-F47D-6080CA598EFB}"/>
              </a:ext>
            </a:extLst>
          </p:cNvPr>
          <p:cNvSpPr txBox="1"/>
          <p:nvPr/>
        </p:nvSpPr>
        <p:spPr>
          <a:xfrm>
            <a:off x="1362215" y="1458415"/>
            <a:ext cx="76088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</a:t>
            </a:r>
          </a:p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padding_type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'post' : </a:t>
            </a:r>
            <a:r>
              <a:rPr lang="ko-KR" alt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뒤에 </a:t>
            </a:r>
            <a:r>
              <a:rPr lang="en-US" altLang="ko-KR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0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ko-KR" alt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pad_sequences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sequences_train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padding=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maxlen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max_length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17B6A-5DBA-CF9F-ED54-29A7CA2281CB}"/>
              </a:ext>
            </a:extLst>
          </p:cNvPr>
          <p:cNvSpPr txBox="1"/>
          <p:nvPr/>
        </p:nvSpPr>
        <p:spPr>
          <a:xfrm>
            <a:off x="1345639" y="2917535"/>
            <a:ext cx="7315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array([[217, 58, 221,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0, 0]], 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=int32)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103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935</Words>
  <Application>Microsoft Office PowerPoint</Application>
  <PresentationFormat>화면 슬라이드 쇼(16:9)</PresentationFormat>
  <Paragraphs>152</Paragraphs>
  <Slides>15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arial</vt:lpstr>
      <vt:lpstr>Courier New</vt:lpstr>
      <vt:lpstr>마루 부리 Beta</vt:lpstr>
      <vt:lpstr>arial</vt:lpstr>
      <vt:lpstr>Roboto</vt:lpstr>
      <vt:lpstr>ELAND 초이스 Medium</vt:lpstr>
      <vt:lpstr>210 맨발의청춘 R</vt:lpstr>
      <vt:lpstr>210 맨발의청춘 B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정재희</cp:lastModifiedBy>
  <cp:revision>11</cp:revision>
  <dcterms:modified xsi:type="dcterms:W3CDTF">2022-05-09T14:45:14Z</dcterms:modified>
</cp:coreProperties>
</file>