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68" r:id="rId2"/>
    <p:sldId id="262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3" r:id="rId14"/>
    <p:sldId id="278" r:id="rId15"/>
    <p:sldId id="279" r:id="rId16"/>
    <p:sldId id="28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hzuy0bul3SEZQLc+NyCZy6hFQ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304E6E-8E54-418E-B111-5B4D1EC3D9D0}">
  <a:tblStyle styleId="{45304E6E-8E54-418E-B111-5B4D1EC3D9D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44dcee17b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c44dcee17b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4dcee17b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" dirty="0">
                <a:latin typeface="Arial"/>
                <a:ea typeface="Arial"/>
                <a:cs typeface="Arial"/>
                <a:sym typeface="Arial"/>
              </a:rPr>
              <a:t>소모임에서 다룰 세부 주제 와 관련 내용에 대해 간단하게 기술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c44dcee17b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8252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4dcee17b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" dirty="0">
                <a:latin typeface="Arial"/>
                <a:ea typeface="Arial"/>
                <a:cs typeface="Arial"/>
                <a:sym typeface="Arial"/>
              </a:rPr>
              <a:t>소모임에서 다룰 세부 주제 와 관련 내용에 대해 간단하게 기술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c44dcee17b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7368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44dcee17b_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c44dcee17b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4dcee17b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" dirty="0">
                <a:latin typeface="Arial"/>
                <a:ea typeface="Arial"/>
                <a:cs typeface="Arial"/>
                <a:sym typeface="Arial"/>
              </a:rPr>
              <a:t>소모임에서 다룰 세부 주제 와 관련 내용에 대해 간단하게 기술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c44dcee17b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5378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4dcee17b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" dirty="0">
                <a:latin typeface="Arial"/>
                <a:ea typeface="Arial"/>
                <a:cs typeface="Arial"/>
                <a:sym typeface="Arial"/>
              </a:rPr>
              <a:t>소모임에서 다룰 세부 주제 와 관련 내용에 대해 간단하게 기술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c44dcee17b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5298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44dcee17b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c44dcee17b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4dcee17b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소모임에서 다룰 세부 주제 와 관련 내용에 대해 간단하게 기술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c44dcee17b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4dcee17b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소모임에서 다룰 세부 주제 와 관련 내용에 대해 간단하게 기술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c44dcee17b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980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4dcee17b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소모임에서 다룰 세부 주제 와 관련 내용에 대해 간단하게 기술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c44dcee17b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9250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4dcee17b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소모임에서 다룰 세부 주제 와 관련 내용에 대해 간단하게 기술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c44dcee17b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778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4dcee17b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소모임에서 다룰 세부 주제 와 관련 내용에 대해 간단하게 기술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c44dcee17b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5139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4dcee17b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소모임에서 다룰 세부 주제 와 관련 내용에 대해 간단하게 기술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c44dcee17b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2453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4dcee17b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소모임에서 다룰 세부 주제 와 관련 내용에 대해 간단하게 기술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c44dcee17b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8499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4dcee17b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" dirty="0">
                <a:latin typeface="Arial"/>
                <a:ea typeface="Arial"/>
                <a:cs typeface="Arial"/>
                <a:sym typeface="Arial"/>
              </a:rPr>
              <a:t>소모임에서 다룰 세부 주제 와 관련 내용에 대해 간단하게 기술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c44dcee17b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524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A621UofTU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db796/Deep-Learning-Paper-Review-and-Pract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4B993-D1D9-4FF9-9049-190B1DE6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5305" y="2045960"/>
            <a:ext cx="8520600" cy="841800"/>
          </a:xfrm>
        </p:spPr>
        <p:txBody>
          <a:bodyPr/>
          <a:lstStyle/>
          <a:p>
            <a:r>
              <a:rPr lang="ko-KR" altLang="en-US" dirty="0"/>
              <a:t>딥러닝 논문 구현 스터디 </a:t>
            </a:r>
            <a:r>
              <a:rPr lang="en-US" altLang="ko-KR" dirty="0"/>
              <a:t>2</a:t>
            </a:r>
            <a:r>
              <a:rPr lang="ko-KR" altLang="en-US" dirty="0"/>
              <a:t>팀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1078F49-1549-4D2E-81A6-DD5690E330CF}"/>
              </a:ext>
            </a:extLst>
          </p:cNvPr>
          <p:cNvSpPr txBox="1">
            <a:spLocks/>
          </p:cNvSpPr>
          <p:nvPr/>
        </p:nvSpPr>
        <p:spPr>
          <a:xfrm>
            <a:off x="2409217" y="2758552"/>
            <a:ext cx="6395965" cy="61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600" b="1" dirty="0" err="1"/>
              <a:t>송유지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유승태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이민정</a:t>
            </a:r>
          </a:p>
        </p:txBody>
      </p:sp>
      <p:grpSp>
        <p:nvGrpSpPr>
          <p:cNvPr id="4" name="Google Shape;149;gc44dcee17b_2_97">
            <a:extLst>
              <a:ext uri="{FF2B5EF4-FFF2-40B4-BE49-F238E27FC236}">
                <a16:creationId xmlns:a16="http://schemas.microsoft.com/office/drawing/2014/main" id="{99D36EFB-2E1E-4FD0-A193-69E7E7B67C3A}"/>
              </a:ext>
            </a:extLst>
          </p:cNvPr>
          <p:cNvGrpSpPr/>
          <p:nvPr/>
        </p:nvGrpSpPr>
        <p:grpSpPr>
          <a:xfrm>
            <a:off x="7193082" y="-2534"/>
            <a:ext cx="1443039" cy="5146034"/>
            <a:chOff x="3023419" y="1430594"/>
            <a:chExt cx="2164450" cy="2156700"/>
          </a:xfrm>
        </p:grpSpPr>
        <p:sp>
          <p:nvSpPr>
            <p:cNvPr id="5" name="Google Shape;150;gc44dcee17b_2_97">
              <a:extLst>
                <a:ext uri="{FF2B5EF4-FFF2-40B4-BE49-F238E27FC236}">
                  <a16:creationId xmlns:a16="http://schemas.microsoft.com/office/drawing/2014/main" id="{9CDA9F05-3AA6-475A-8152-10985719E8C8}"/>
                </a:ext>
              </a:extLst>
            </p:cNvPr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1;gc44dcee17b_2_97">
              <a:extLst>
                <a:ext uri="{FF2B5EF4-FFF2-40B4-BE49-F238E27FC236}">
                  <a16:creationId xmlns:a16="http://schemas.microsoft.com/office/drawing/2014/main" id="{73E6FB2F-1D22-46B2-999B-5C6F7B2643C3}"/>
                </a:ext>
              </a:extLst>
            </p:cNvPr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2;gc44dcee17b_2_97">
              <a:extLst>
                <a:ext uri="{FF2B5EF4-FFF2-40B4-BE49-F238E27FC236}">
                  <a16:creationId xmlns:a16="http://schemas.microsoft.com/office/drawing/2014/main" id="{A968D932-52C5-4BB4-A447-FE3C00C063B0}"/>
                </a:ext>
              </a:extLst>
            </p:cNvPr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54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c44dcee17b_2_5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99" name="Google Shape;99;gc44dcee17b_2_5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c44dcee17b_2_5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c44dcee17b_2_5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gc44dcee17b_2_50"/>
          <p:cNvSpPr/>
          <p:nvPr/>
        </p:nvSpPr>
        <p:spPr>
          <a:xfrm>
            <a:off x="325858" y="1779742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c44dcee17b_2_50"/>
          <p:cNvSpPr txBox="1"/>
          <p:nvPr/>
        </p:nvSpPr>
        <p:spPr>
          <a:xfrm>
            <a:off x="566400" y="1779742"/>
            <a:ext cx="3226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buSzPts val="14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Decoder(</a:t>
            </a:r>
            <a:r>
              <a:rPr lang="ko-KR" alt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디</a:t>
            </a:r>
            <a:r>
              <a:rPr lang="ko-KR" altLang="en-US" sz="1800" b="1" dirty="0" err="1"/>
              <a:t>코더</a:t>
            </a:r>
            <a:r>
              <a:rPr lang="en-US" altLang="ko-K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c44dcee17b_2_50"/>
          <p:cNvSpPr txBox="1"/>
          <p:nvPr/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스터디 활동 </a:t>
            </a:r>
            <a:r>
              <a:rPr lang="ko-KR" altLang="en-US" sz="2300" b="1" dirty="0"/>
              <a:t>보고</a:t>
            </a:r>
            <a:r>
              <a:rPr lang="ko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2100" b="1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ko-KR" altLang="en-US" sz="2100" b="1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2300" b="1" i="0" u="none" strike="noStrike" cap="none" dirty="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44dcee17b_2_50"/>
          <p:cNvSpPr txBox="1"/>
          <p:nvPr/>
        </p:nvSpPr>
        <p:spPr>
          <a:xfrm>
            <a:off x="385998" y="1223267"/>
            <a:ext cx="543395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buSzPts val="2100"/>
            </a:pPr>
            <a:r>
              <a:rPr lang="en-US" altLang="ko" sz="2100" dirty="0">
                <a:solidFill>
                  <a:srgbClr val="004DA6"/>
                </a:solidFill>
              </a:rPr>
              <a:t>Transformer: Attention Is All You Need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09;gc44dcee17b_2_50">
            <a:extLst>
              <a:ext uri="{FF2B5EF4-FFF2-40B4-BE49-F238E27FC236}">
                <a16:creationId xmlns:a16="http://schemas.microsoft.com/office/drawing/2014/main" id="{71DC4C62-3DA4-442A-921C-E954775337F5}"/>
              </a:ext>
            </a:extLst>
          </p:cNvPr>
          <p:cNvSpPr txBox="1"/>
          <p:nvPr/>
        </p:nvSpPr>
        <p:spPr>
          <a:xfrm>
            <a:off x="1" y="2228495"/>
            <a:ext cx="6271590" cy="330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r>
              <a:rPr lang="ko-KR" alt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ko-KR" altLang="en-US" dirty="0"/>
              <a:t>입력과 출력의 차원</a:t>
            </a:r>
            <a:r>
              <a:rPr lang="en-US" altLang="ko-KR" dirty="0"/>
              <a:t>(</a:t>
            </a:r>
            <a:r>
              <a:rPr lang="en-US" altLang="ko-KR" dirty="0" err="1"/>
              <a:t>dmodel</a:t>
            </a:r>
            <a:r>
              <a:rPr lang="en-US" altLang="ko-KR" dirty="0"/>
              <a:t>)</a:t>
            </a:r>
            <a:r>
              <a:rPr lang="ko-KR" altLang="en-US" dirty="0"/>
              <a:t>이 동일</a:t>
            </a:r>
            <a:r>
              <a:rPr lang="en-US" altLang="ko-KR" dirty="0"/>
              <a:t>(256)</a:t>
            </a:r>
          </a:p>
          <a:p>
            <a:endParaRPr lang="en-US" altLang="ko-KR" dirty="0"/>
          </a:p>
          <a:p>
            <a:r>
              <a:rPr lang="ko-KR" altLang="en-US" dirty="0"/>
              <a:t>● </a:t>
            </a:r>
            <a:r>
              <a:rPr lang="en-US" altLang="ko-KR" dirty="0"/>
              <a:t>Decoder layer</a:t>
            </a:r>
            <a:r>
              <a:rPr lang="ko-KR" altLang="en-US" dirty="0"/>
              <a:t> 여러 번 중첩해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● </a:t>
            </a:r>
            <a:r>
              <a:rPr lang="en-US" altLang="ko-KR" dirty="0"/>
              <a:t>Multi-Head Attention(Encoder-Decoder Attention)</a:t>
            </a:r>
          </a:p>
          <a:p>
            <a:r>
              <a:rPr lang="ko-KR" altLang="en-US" dirty="0"/>
              <a:t>        ● 소스 문장 </a:t>
            </a:r>
            <a:r>
              <a:rPr lang="en-US" altLang="ko-KR" dirty="0"/>
              <a:t>pad </a:t>
            </a:r>
            <a:r>
              <a:rPr lang="ko-KR" altLang="en-US" dirty="0"/>
              <a:t>토큰에 대하여 마스크</a:t>
            </a:r>
            <a:r>
              <a:rPr lang="en-US" altLang="ko-KR" dirty="0"/>
              <a:t>(mask) </a:t>
            </a:r>
            <a:r>
              <a:rPr lang="ko-KR" altLang="en-US" dirty="0"/>
              <a:t>값을 </a:t>
            </a:r>
            <a:r>
              <a:rPr lang="en-US" altLang="ko-KR" dirty="0"/>
              <a:t>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● </a:t>
            </a:r>
            <a:r>
              <a:rPr lang="en-US" altLang="ko-KR"/>
              <a:t>Masked Multi-Head </a:t>
            </a:r>
            <a:r>
              <a:rPr lang="en-US" altLang="ko-KR" dirty="0"/>
              <a:t>Attention(Masked Decoder Self-Attention)</a:t>
            </a:r>
          </a:p>
          <a:p>
            <a:r>
              <a:rPr lang="ko-KR" altLang="en-US" dirty="0"/>
              <a:t>        ● 타겟 문장에서 각 단어가 이전 단어만 보도록 만들기 위해 마스크 사용</a:t>
            </a:r>
            <a:endParaRPr lang="en-US" altLang="ko-KR" dirty="0"/>
          </a:p>
          <a:p>
            <a:endParaRPr lang="en-US" altLang="ko-KR" dirty="0"/>
          </a:p>
          <a:p>
            <a:pPr>
              <a:buSzPts val="1200"/>
            </a:pPr>
            <a:r>
              <a:rPr lang="ko-KR" altLang="en-US" dirty="0"/>
              <a:t>● 기존 논문과 차이</a:t>
            </a:r>
            <a:endParaRPr lang="en-US" altLang="ko-KR" dirty="0"/>
          </a:p>
          <a:p>
            <a:pPr>
              <a:buSzPts val="1200"/>
            </a:pPr>
            <a:r>
              <a:rPr lang="en-US" altLang="ko-KR" dirty="0"/>
              <a:t>        </a:t>
            </a:r>
            <a:r>
              <a:rPr lang="ko-KR" altLang="en-US" dirty="0"/>
              <a:t>● </a:t>
            </a:r>
            <a:r>
              <a:rPr lang="en-US" altLang="ko-KR" dirty="0"/>
              <a:t>positional Encoding </a:t>
            </a:r>
            <a:r>
              <a:rPr lang="ko-KR" altLang="en-US" dirty="0"/>
              <a:t>대신 </a:t>
            </a:r>
            <a:r>
              <a:rPr lang="en-US" altLang="ko-KR" dirty="0"/>
              <a:t>positional embedding</a:t>
            </a:r>
            <a:r>
              <a:rPr lang="ko-KR" altLang="en-US" dirty="0"/>
              <a:t>을 학습</a:t>
            </a:r>
            <a:r>
              <a:rPr lang="en-US" altLang="ko-KR" dirty="0"/>
              <a:t>        </a:t>
            </a:r>
            <a:r>
              <a:rPr lang="ko-KR" altLang="en-US" dirty="0"/>
              <a:t>      </a:t>
            </a:r>
            <a:endParaRPr lang="en-US" altLang="ko-KR" dirty="0"/>
          </a:p>
          <a:p>
            <a:pPr>
              <a:buSzPts val="1200"/>
            </a:pPr>
            <a:r>
              <a:rPr lang="en-US" altLang="ko-KR" dirty="0"/>
              <a:t>        </a:t>
            </a:r>
            <a:r>
              <a:rPr lang="ko-KR" altLang="en-US" dirty="0"/>
              <a:t>● </a:t>
            </a:r>
            <a:r>
              <a:rPr lang="en-US" altLang="ko-KR" dirty="0"/>
              <a:t>Decoder layer</a:t>
            </a:r>
            <a:r>
              <a:rPr lang="ko-KR" altLang="en-US" dirty="0"/>
              <a:t> 개수 </a:t>
            </a:r>
            <a:r>
              <a:rPr lang="en-US" altLang="ko-KR" dirty="0"/>
              <a:t>: 6 -&gt; 3</a:t>
            </a:r>
          </a:p>
          <a:p>
            <a:pPr>
              <a:buSzPts val="1200"/>
            </a:pPr>
            <a:endParaRPr lang="en-US" altLang="ko-KR" dirty="0"/>
          </a:p>
          <a:p>
            <a:pPr>
              <a:buSzPts val="1200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D1AF91-99CD-4B71-BADA-C2CFCDEA8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016" y="4259590"/>
            <a:ext cx="3436983" cy="8109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7371BEA-FDA4-41DA-8D07-0B3D713A7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915" y="674575"/>
            <a:ext cx="2529087" cy="351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8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c44dcee17b_2_5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99" name="Google Shape;99;gc44dcee17b_2_5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c44dcee17b_2_5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c44dcee17b_2_5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gc44dcee17b_2_50"/>
          <p:cNvSpPr/>
          <p:nvPr/>
        </p:nvSpPr>
        <p:spPr>
          <a:xfrm>
            <a:off x="325858" y="1779742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c44dcee17b_2_50"/>
          <p:cNvSpPr txBox="1"/>
          <p:nvPr/>
        </p:nvSpPr>
        <p:spPr>
          <a:xfrm>
            <a:off x="566400" y="1779742"/>
            <a:ext cx="46676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buSzPts val="1400"/>
            </a:pPr>
            <a:r>
              <a:rPr lang="ko-KR" altLang="en-US" sz="1800" b="1" dirty="0"/>
              <a:t>기존 논문과 구현 코드 파라미터 비교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c44dcee17b_2_50"/>
          <p:cNvSpPr txBox="1"/>
          <p:nvPr/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스터디 활동 </a:t>
            </a:r>
            <a:r>
              <a:rPr lang="ko-KR" altLang="en-US" sz="2300" b="1" dirty="0"/>
              <a:t>보고</a:t>
            </a:r>
            <a:r>
              <a:rPr lang="ko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2100" b="1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ko-KR" altLang="en-US" sz="2100" b="1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2300" b="1" i="0" u="none" strike="noStrike" cap="none" dirty="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44dcee17b_2_50"/>
          <p:cNvSpPr txBox="1"/>
          <p:nvPr/>
        </p:nvSpPr>
        <p:spPr>
          <a:xfrm>
            <a:off x="385998" y="1223267"/>
            <a:ext cx="543395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buSzPts val="2100"/>
            </a:pPr>
            <a:r>
              <a:rPr lang="en-US" altLang="ko" sz="2100" dirty="0">
                <a:solidFill>
                  <a:srgbClr val="004DA6"/>
                </a:solidFill>
              </a:rPr>
              <a:t>Transformer: Attention Is All You Need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09;gc44dcee17b_2_50">
            <a:extLst>
              <a:ext uri="{FF2B5EF4-FFF2-40B4-BE49-F238E27FC236}">
                <a16:creationId xmlns:a16="http://schemas.microsoft.com/office/drawing/2014/main" id="{71DC4C62-3DA4-442A-921C-E954775337F5}"/>
              </a:ext>
            </a:extLst>
          </p:cNvPr>
          <p:cNvSpPr txBox="1"/>
          <p:nvPr/>
        </p:nvSpPr>
        <p:spPr>
          <a:xfrm>
            <a:off x="1" y="2228495"/>
            <a:ext cx="6271590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buSzPts val="1200"/>
            </a:pPr>
            <a:endParaRPr lang="en-US" altLang="ko-KR" dirty="0"/>
          </a:p>
          <a:p>
            <a:pPr>
              <a:buSzPts val="1200"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09AB84-7012-4D87-87CE-99EE129C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38" y="2148142"/>
            <a:ext cx="3327124" cy="2627372"/>
          </a:xfrm>
          <a:prstGeom prst="rect">
            <a:avLst/>
          </a:prstGeom>
        </p:spPr>
      </p:pic>
      <p:sp>
        <p:nvSpPr>
          <p:cNvPr id="16" name="Google Shape;103;gc44dcee17b_2_50">
            <a:extLst>
              <a:ext uri="{FF2B5EF4-FFF2-40B4-BE49-F238E27FC236}">
                <a16:creationId xmlns:a16="http://schemas.microsoft.com/office/drawing/2014/main" id="{03F50389-E81D-495A-BF75-B758C1BDA203}"/>
              </a:ext>
            </a:extLst>
          </p:cNvPr>
          <p:cNvSpPr txBox="1"/>
          <p:nvPr/>
        </p:nvSpPr>
        <p:spPr>
          <a:xfrm>
            <a:off x="516238" y="4858837"/>
            <a:ext cx="3226800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>
              <a:buSzPts val="1400"/>
            </a:pPr>
            <a:r>
              <a:rPr lang="ko-KR" altLang="en-US" dirty="0"/>
              <a:t>구현 코드 파라미터</a:t>
            </a:r>
            <a:endParaRPr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B7644B-9BBF-4295-A1DD-EAF0B2328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397" y="2008081"/>
            <a:ext cx="2660700" cy="2767433"/>
          </a:xfrm>
          <a:prstGeom prst="rect">
            <a:avLst/>
          </a:prstGeom>
        </p:spPr>
      </p:pic>
      <p:sp>
        <p:nvSpPr>
          <p:cNvPr id="18" name="Google Shape;103;gc44dcee17b_2_50">
            <a:extLst>
              <a:ext uri="{FF2B5EF4-FFF2-40B4-BE49-F238E27FC236}">
                <a16:creationId xmlns:a16="http://schemas.microsoft.com/office/drawing/2014/main" id="{5160464E-9DD2-4532-B03B-260A2BF3B421}"/>
              </a:ext>
            </a:extLst>
          </p:cNvPr>
          <p:cNvSpPr txBox="1"/>
          <p:nvPr/>
        </p:nvSpPr>
        <p:spPr>
          <a:xfrm>
            <a:off x="5268200" y="4853596"/>
            <a:ext cx="3226800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>
              <a:buSzPts val="1400"/>
            </a:pPr>
            <a:r>
              <a:rPr lang="ko-KR" altLang="en-US" dirty="0"/>
              <a:t>논문 코드 파라미터</a:t>
            </a:r>
            <a:endParaRPr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183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c44dcee17b_2_5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99" name="Google Shape;99;gc44dcee17b_2_5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c44dcee17b_2_5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c44dcee17b_2_5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gc44dcee17b_2_50"/>
          <p:cNvSpPr/>
          <p:nvPr/>
        </p:nvSpPr>
        <p:spPr>
          <a:xfrm>
            <a:off x="325858" y="1779742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c44dcee17b_2_50"/>
          <p:cNvSpPr txBox="1"/>
          <p:nvPr/>
        </p:nvSpPr>
        <p:spPr>
          <a:xfrm>
            <a:off x="566400" y="1779742"/>
            <a:ext cx="3226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buSzPts val="1400"/>
            </a:pPr>
            <a:r>
              <a:rPr lang="ko-KR" alt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 외 논문과 구현 코드 차이점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c44dcee17b_2_50"/>
          <p:cNvSpPr txBox="1"/>
          <p:nvPr/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스터디 활동 </a:t>
            </a:r>
            <a:r>
              <a:rPr lang="ko-KR" altLang="en-US" sz="2300" b="1" dirty="0"/>
              <a:t>보고</a:t>
            </a:r>
            <a:r>
              <a:rPr lang="ko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2100" b="1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ko-KR" altLang="en-US" sz="2100" b="1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2300" b="1" i="0" u="none" strike="noStrike" cap="none" dirty="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44dcee17b_2_50"/>
          <p:cNvSpPr txBox="1"/>
          <p:nvPr/>
        </p:nvSpPr>
        <p:spPr>
          <a:xfrm>
            <a:off x="385998" y="1223267"/>
            <a:ext cx="543395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buSzPts val="2100"/>
            </a:pPr>
            <a:r>
              <a:rPr lang="en-US" altLang="ko" sz="2100" dirty="0">
                <a:solidFill>
                  <a:srgbClr val="004DA6"/>
                </a:solidFill>
              </a:rPr>
              <a:t>Transformer: Attention Is All You Need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09;gc44dcee17b_2_50">
            <a:extLst>
              <a:ext uri="{FF2B5EF4-FFF2-40B4-BE49-F238E27FC236}">
                <a16:creationId xmlns:a16="http://schemas.microsoft.com/office/drawing/2014/main" id="{71DC4C62-3DA4-442A-921C-E954775337F5}"/>
              </a:ext>
            </a:extLst>
          </p:cNvPr>
          <p:cNvSpPr txBox="1"/>
          <p:nvPr/>
        </p:nvSpPr>
        <p:spPr>
          <a:xfrm>
            <a:off x="1" y="2228495"/>
            <a:ext cx="6271590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buSzPts val="1200"/>
            </a:pPr>
            <a:endParaRPr lang="en-US" altLang="ko-KR" dirty="0"/>
          </a:p>
          <a:p>
            <a:pPr>
              <a:buSzPts val="1200"/>
            </a:pPr>
            <a:endParaRPr lang="en-US" altLang="ko-KR" dirty="0"/>
          </a:p>
        </p:txBody>
      </p:sp>
      <p:sp>
        <p:nvSpPr>
          <p:cNvPr id="19" name="Google Shape;109;gc44dcee17b_2_50">
            <a:extLst>
              <a:ext uri="{FF2B5EF4-FFF2-40B4-BE49-F238E27FC236}">
                <a16:creationId xmlns:a16="http://schemas.microsoft.com/office/drawing/2014/main" id="{B0495EE2-1C80-42D9-8B21-9AD0A5A62681}"/>
              </a:ext>
            </a:extLst>
          </p:cNvPr>
          <p:cNvSpPr txBox="1"/>
          <p:nvPr/>
        </p:nvSpPr>
        <p:spPr>
          <a:xfrm>
            <a:off x="888718" y="2290050"/>
            <a:ext cx="7506891" cy="265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r>
              <a:rPr lang="ko-KR" alt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-US" altLang="ko-KR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Optimizer learning rate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     ● 논문에서는 </a:t>
            </a:r>
            <a:r>
              <a:rPr lang="en-US" altLang="ko-KR" dirty="0" err="1"/>
              <a:t>step_num</a:t>
            </a:r>
            <a:r>
              <a:rPr lang="en-US" altLang="ko-KR" dirty="0"/>
              <a:t>(</a:t>
            </a:r>
            <a:r>
              <a:rPr lang="ko-KR" altLang="en-US" dirty="0"/>
              <a:t>진행 횟수</a:t>
            </a:r>
            <a:r>
              <a:rPr lang="en-US" altLang="ko-KR" dirty="0"/>
              <a:t>)</a:t>
            </a:r>
            <a:r>
              <a:rPr lang="ko-KR" altLang="en-US" dirty="0"/>
              <a:t>에 따라 </a:t>
            </a:r>
            <a:r>
              <a:rPr lang="en-US" altLang="ko-KR" dirty="0"/>
              <a:t>learning rate </a:t>
            </a:r>
            <a:r>
              <a:rPr lang="ko-KR" altLang="en-US" dirty="0"/>
              <a:t>조절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● 구현 코드에서는 진행 횟수와 상관없이 </a:t>
            </a:r>
            <a:r>
              <a:rPr lang="en-US" altLang="ko-KR" dirty="0"/>
              <a:t>learning rate </a:t>
            </a:r>
            <a:r>
              <a:rPr lang="ko-KR" altLang="en-US" dirty="0"/>
              <a:t>동일</a:t>
            </a:r>
            <a:r>
              <a:rPr lang="en-US" altLang="ko-KR" dirty="0"/>
              <a:t>(0.0005)</a:t>
            </a:r>
          </a:p>
          <a:p>
            <a:endParaRPr lang="en-US" altLang="ko-KR" dirty="0"/>
          </a:p>
          <a:p>
            <a:pPr>
              <a:buSzPts val="1200"/>
            </a:pPr>
            <a:r>
              <a:rPr lang="ko-KR" altLang="en-US" dirty="0"/>
              <a:t>● </a:t>
            </a:r>
            <a:r>
              <a:rPr lang="en-US" altLang="ko-KR" dirty="0"/>
              <a:t>label smoothing</a:t>
            </a:r>
          </a:p>
          <a:p>
            <a:pPr>
              <a:buSzPts val="1200"/>
            </a:pPr>
            <a:endParaRPr lang="en-US" altLang="ko-KR" dirty="0"/>
          </a:p>
          <a:p>
            <a:pPr>
              <a:buSzPts val="1200"/>
            </a:pPr>
            <a:r>
              <a:rPr lang="ko-KR" altLang="en-US" dirty="0"/>
              <a:t>        ●</a:t>
            </a:r>
            <a:r>
              <a:rPr lang="en-US" altLang="ko-KR" dirty="0"/>
              <a:t> </a:t>
            </a:r>
            <a:r>
              <a:rPr lang="ko-KR" altLang="en-US" dirty="0"/>
              <a:t>논문에서는 </a:t>
            </a:r>
            <a:r>
              <a:rPr lang="en-US" altLang="ko-KR" dirty="0"/>
              <a:t>label smoothing </a:t>
            </a:r>
            <a:r>
              <a:rPr lang="ko-KR" altLang="en-US" dirty="0"/>
              <a:t>구현</a:t>
            </a:r>
            <a:endParaRPr lang="en-US" altLang="ko-KR" dirty="0"/>
          </a:p>
          <a:p>
            <a:pPr>
              <a:buSzPts val="1200"/>
            </a:pPr>
            <a:r>
              <a:rPr lang="en-US" altLang="ko-KR" dirty="0"/>
              <a:t>        </a:t>
            </a:r>
            <a:r>
              <a:rPr lang="ko-KR" altLang="en-US" dirty="0"/>
              <a:t>● 구현 코드에서는 </a:t>
            </a:r>
            <a:r>
              <a:rPr lang="en-US" altLang="ko-KR" dirty="0"/>
              <a:t>label smoothing </a:t>
            </a:r>
            <a:r>
              <a:rPr lang="ko-KR" altLang="en-US" dirty="0"/>
              <a:t>적용 안 되어 있음 </a:t>
            </a:r>
            <a:r>
              <a:rPr lang="en-US" altLang="ko-KR" dirty="0"/>
              <a:t>(</a:t>
            </a:r>
            <a:r>
              <a:rPr lang="en-US" altLang="ko-KR" dirty="0" err="1"/>
              <a:t>pytorch</a:t>
            </a:r>
            <a:r>
              <a:rPr lang="ko-KR" altLang="en-US" dirty="0"/>
              <a:t>에서는 직접 구현 필요</a:t>
            </a:r>
            <a:r>
              <a:rPr lang="en-US" altLang="ko-KR" dirty="0"/>
              <a:t>)</a:t>
            </a:r>
          </a:p>
          <a:p>
            <a:pPr>
              <a:buSzPts val="1200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34501F-A413-48D3-A67E-773E6B5CC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2571750"/>
            <a:ext cx="48577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7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44dcee17b_2_107"/>
          <p:cNvSpPr txBox="1"/>
          <p:nvPr/>
        </p:nvSpPr>
        <p:spPr>
          <a:xfrm>
            <a:off x="447738" y="503870"/>
            <a:ext cx="4248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tabLst/>
              <a:defRPr/>
            </a:pPr>
            <a:r>
              <a:rPr kumimoji="0" lang="ko" altLang="en-US" sz="2700" b="1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스터디 활동 보고</a:t>
            </a:r>
            <a:endParaRPr kumimoji="0" sz="2700" b="1" i="0" u="none" strike="noStrike" kern="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c44dcee17b_2_107"/>
          <p:cNvSpPr txBox="1">
            <a:spLocks noGrp="1"/>
          </p:cNvSpPr>
          <p:nvPr>
            <p:ph type="subTitle" idx="1"/>
          </p:nvPr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" sz="2300" b="1">
                <a:solidFill>
                  <a:srgbClr val="000000"/>
                </a:solidFill>
              </a:rPr>
              <a:t>스터디 활동 보고 </a:t>
            </a:r>
            <a:endParaRPr sz="2300" b="1">
              <a:solidFill>
                <a:srgbClr val="757070"/>
              </a:solidFill>
            </a:endParaRPr>
          </a:p>
        </p:txBody>
      </p:sp>
      <p:grpSp>
        <p:nvGrpSpPr>
          <p:cNvPr id="160" name="Google Shape;160;gc44dcee17b_2_107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161" name="Google Shape;161;gc44dcee17b_2_107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c44dcee17b_2_107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c44dcee17b_2_107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gc44dcee17b_2_107"/>
          <p:cNvSpPr/>
          <p:nvPr/>
        </p:nvSpPr>
        <p:spPr>
          <a:xfrm>
            <a:off x="385998" y="1811848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c44dcee17b_2_107"/>
          <p:cNvSpPr txBox="1"/>
          <p:nvPr/>
        </p:nvSpPr>
        <p:spPr>
          <a:xfrm>
            <a:off x="507878" y="1858181"/>
            <a:ext cx="3226800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Transformer </a:t>
            </a:r>
            <a:r>
              <a:rPr lang="ko-KR" altLang="en-US" dirty="0"/>
              <a:t>논문 읽기 및 코드 구현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c44dcee17b_2_107"/>
          <p:cNvSpPr/>
          <p:nvPr/>
        </p:nvSpPr>
        <p:spPr>
          <a:xfrm>
            <a:off x="385998" y="2636095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c44dcee17b_2_107"/>
          <p:cNvSpPr txBox="1"/>
          <p:nvPr/>
        </p:nvSpPr>
        <p:spPr>
          <a:xfrm>
            <a:off x="507878" y="2593325"/>
            <a:ext cx="3226800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논문 각자 </a:t>
            </a:r>
            <a:r>
              <a:rPr lang="ko-KR" altLang="en-US" dirty="0" err="1"/>
              <a:t>읽어오기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/>
              <a:t>Transformer </a:t>
            </a:r>
            <a:r>
              <a:rPr lang="ko-KR" altLang="en-US" dirty="0"/>
              <a:t>코드 구현</a:t>
            </a:r>
            <a:r>
              <a:rPr lang="en-US" altLang="ko-KR" dirty="0"/>
              <a:t>(</a:t>
            </a:r>
            <a:r>
              <a:rPr lang="ko-KR" altLang="en-US" dirty="0" err="1"/>
              <a:t>나동빈님</a:t>
            </a:r>
            <a:r>
              <a:rPr lang="ko-KR" altLang="en-US" dirty="0"/>
              <a:t> 코드</a:t>
            </a:r>
            <a:r>
              <a:rPr lang="en-US" altLang="ko-KR" dirty="0"/>
              <a:t>)</a:t>
            </a:r>
          </a:p>
        </p:txBody>
      </p:sp>
      <p:sp>
        <p:nvSpPr>
          <p:cNvPr id="170" name="Google Shape;170;gc44dcee17b_2_107"/>
          <p:cNvSpPr txBox="1"/>
          <p:nvPr/>
        </p:nvSpPr>
        <p:spPr>
          <a:xfrm>
            <a:off x="385998" y="1223267"/>
            <a:ext cx="4837602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buSzPts val="2100"/>
            </a:pPr>
            <a:r>
              <a:rPr lang="en-US" altLang="ko" sz="2100" dirty="0">
                <a:solidFill>
                  <a:srgbClr val="004DA6"/>
                </a:solidFill>
              </a:rPr>
              <a:t>Transformer: Attention Is All You Need</a:t>
            </a:r>
            <a:endParaRPr lang="en-US" altLang="ko-KR" sz="1100" dirty="0"/>
          </a:p>
        </p:txBody>
      </p:sp>
      <p:sp>
        <p:nvSpPr>
          <p:cNvPr id="171" name="Google Shape;171;gc44dcee17b_2_107"/>
          <p:cNvSpPr/>
          <p:nvPr/>
        </p:nvSpPr>
        <p:spPr>
          <a:xfrm>
            <a:off x="385998" y="3506675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c44dcee17b_2_107"/>
          <p:cNvSpPr txBox="1"/>
          <p:nvPr/>
        </p:nvSpPr>
        <p:spPr>
          <a:xfrm>
            <a:off x="507878" y="3488523"/>
            <a:ext cx="3226800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파라미터 수정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다른 데이터셋 활용해보기</a:t>
            </a:r>
            <a:endParaRPr lang="en-US" altLang="ko-KR" dirty="0"/>
          </a:p>
        </p:txBody>
      </p:sp>
      <p:sp>
        <p:nvSpPr>
          <p:cNvPr id="173" name="Google Shape;173;gc44dcee17b_2_107"/>
          <p:cNvSpPr/>
          <p:nvPr/>
        </p:nvSpPr>
        <p:spPr>
          <a:xfrm>
            <a:off x="385998" y="4377256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c44dcee17b_2_107"/>
          <p:cNvSpPr txBox="1"/>
          <p:nvPr/>
        </p:nvSpPr>
        <p:spPr>
          <a:xfrm>
            <a:off x="507878" y="4423589"/>
            <a:ext cx="3226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강남역 근처에서 스터디 진행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 descr="텍스트, 컴퓨터, 책상이(가) 표시된 사진&#10;&#10;자동 생성된 설명">
            <a:extLst>
              <a:ext uri="{FF2B5EF4-FFF2-40B4-BE49-F238E27FC236}">
                <a16:creationId xmlns:a16="http://schemas.microsoft.com/office/drawing/2014/main" id="{53390BFB-A6D3-45E7-8020-BDC830A25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893798" y="1810136"/>
            <a:ext cx="3864204" cy="289815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c44dcee17b_2_5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99" name="Google Shape;99;gc44dcee17b_2_5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c44dcee17b_2_5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c44dcee17b_2_5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gc44dcee17b_2_50"/>
          <p:cNvSpPr/>
          <p:nvPr/>
        </p:nvSpPr>
        <p:spPr>
          <a:xfrm>
            <a:off x="325858" y="1779742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c44dcee17b_2_50"/>
          <p:cNvSpPr txBox="1"/>
          <p:nvPr/>
        </p:nvSpPr>
        <p:spPr>
          <a:xfrm>
            <a:off x="566400" y="1779742"/>
            <a:ext cx="3226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buSzPts val="1400"/>
            </a:pPr>
            <a:r>
              <a:rPr lang="ko-KR" altLang="en-US" sz="1800" b="1" dirty="0"/>
              <a:t>본래</a:t>
            </a:r>
            <a:r>
              <a:rPr lang="ko-KR" alt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활동 계획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c44dcee17b_2_50"/>
          <p:cNvSpPr txBox="1"/>
          <p:nvPr/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ko" altLang="ko-KR" sz="2300" b="1" dirty="0"/>
              <a:t>스터디 활동 계획 </a:t>
            </a:r>
            <a:r>
              <a:rPr lang="ko" sz="2100" b="1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ko-KR" altLang="en-US" sz="2100" b="1" dirty="0">
                <a:solidFill>
                  <a:srgbClr val="757070"/>
                </a:solidFill>
              </a:rPr>
              <a:t>일정</a:t>
            </a:r>
            <a:endParaRPr sz="2300" b="1" i="0" u="none" strike="noStrike" cap="none" dirty="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44dcee17b_2_50"/>
          <p:cNvSpPr txBox="1"/>
          <p:nvPr/>
        </p:nvSpPr>
        <p:spPr>
          <a:xfrm>
            <a:off x="385998" y="1223267"/>
            <a:ext cx="543395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buSzPts val="2100"/>
            </a:pPr>
            <a:r>
              <a:rPr lang="en-US" altLang="ko" sz="2100" dirty="0">
                <a:solidFill>
                  <a:srgbClr val="004DA6"/>
                </a:solidFill>
              </a:rPr>
              <a:t>Transformer: Attention Is All You Need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09;gc44dcee17b_2_50">
            <a:extLst>
              <a:ext uri="{FF2B5EF4-FFF2-40B4-BE49-F238E27FC236}">
                <a16:creationId xmlns:a16="http://schemas.microsoft.com/office/drawing/2014/main" id="{71DC4C62-3DA4-442A-921C-E954775337F5}"/>
              </a:ext>
            </a:extLst>
          </p:cNvPr>
          <p:cNvSpPr txBox="1"/>
          <p:nvPr/>
        </p:nvSpPr>
        <p:spPr>
          <a:xfrm>
            <a:off x="1" y="2228495"/>
            <a:ext cx="6271590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buSzPts val="1200"/>
            </a:pPr>
            <a:endParaRPr lang="en-US" altLang="ko-KR" dirty="0"/>
          </a:p>
          <a:p>
            <a:pPr>
              <a:buSzPts val="1200"/>
            </a:pPr>
            <a:endParaRPr lang="en-US" altLang="ko-KR" dirty="0"/>
          </a:p>
        </p:txBody>
      </p:sp>
      <p:sp>
        <p:nvSpPr>
          <p:cNvPr id="19" name="Google Shape;109;gc44dcee17b_2_50">
            <a:extLst>
              <a:ext uri="{FF2B5EF4-FFF2-40B4-BE49-F238E27FC236}">
                <a16:creationId xmlns:a16="http://schemas.microsoft.com/office/drawing/2014/main" id="{B0495EE2-1C80-42D9-8B21-9AD0A5A62681}"/>
              </a:ext>
            </a:extLst>
          </p:cNvPr>
          <p:cNvSpPr txBox="1"/>
          <p:nvPr/>
        </p:nvSpPr>
        <p:spPr>
          <a:xfrm>
            <a:off x="1024812" y="2290433"/>
            <a:ext cx="7506891" cy="1792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r>
              <a:rPr lang="ko-KR" altLang="en-US" sz="1600" dirty="0"/>
              <a:t>중간고사 전까지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● 기존 사용 데이터셋 외 다른 데이터셋 사용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● 모델 파라미터 조절</a:t>
            </a:r>
            <a:endParaRPr lang="en-US" altLang="ko-KR" sz="1600" dirty="0"/>
          </a:p>
          <a:p>
            <a:endParaRPr lang="en-US" altLang="ko-KR" sz="1600" dirty="0"/>
          </a:p>
          <a:p>
            <a:pPr>
              <a:buSzPts val="1200"/>
            </a:pPr>
            <a:r>
              <a:rPr lang="ko-KR" altLang="en-US" sz="1600" dirty="0"/>
              <a:t>● 기존 논문대로 코드 수정</a:t>
            </a:r>
            <a:r>
              <a:rPr lang="en-US" altLang="ko-KR" sz="1600" dirty="0"/>
              <a:t>(positional encoding, learning rate, label smoothing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823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c44dcee17b_2_5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99" name="Google Shape;99;gc44dcee17b_2_5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c44dcee17b_2_5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c44dcee17b_2_5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gc44dcee17b_2_50"/>
          <p:cNvSpPr/>
          <p:nvPr/>
        </p:nvSpPr>
        <p:spPr>
          <a:xfrm>
            <a:off x="325858" y="1779742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c44dcee17b_2_50"/>
          <p:cNvSpPr txBox="1"/>
          <p:nvPr/>
        </p:nvSpPr>
        <p:spPr>
          <a:xfrm>
            <a:off x="566400" y="1779742"/>
            <a:ext cx="3226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buSzPts val="1400"/>
            </a:pPr>
            <a:r>
              <a:rPr lang="ko-KR" alt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변경 활동 계획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c44dcee17b_2_50"/>
          <p:cNvSpPr txBox="1"/>
          <p:nvPr/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ko" altLang="ko-KR" sz="2300" b="1" dirty="0"/>
              <a:t>스터디 활동 계획 </a:t>
            </a:r>
            <a:r>
              <a:rPr lang="ko" sz="2100" b="1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ko-KR" altLang="en-US" sz="2100" b="1" dirty="0">
                <a:solidFill>
                  <a:srgbClr val="757070"/>
                </a:solidFill>
              </a:rPr>
              <a:t>일정</a:t>
            </a:r>
            <a:endParaRPr sz="2300" b="1" i="0" u="none" strike="noStrike" cap="none" dirty="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09;gc44dcee17b_2_50">
            <a:extLst>
              <a:ext uri="{FF2B5EF4-FFF2-40B4-BE49-F238E27FC236}">
                <a16:creationId xmlns:a16="http://schemas.microsoft.com/office/drawing/2014/main" id="{71DC4C62-3DA4-442A-921C-E954775337F5}"/>
              </a:ext>
            </a:extLst>
          </p:cNvPr>
          <p:cNvSpPr txBox="1"/>
          <p:nvPr/>
        </p:nvSpPr>
        <p:spPr>
          <a:xfrm>
            <a:off x="1" y="2228495"/>
            <a:ext cx="6271590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buSzPts val="1200"/>
            </a:pPr>
            <a:endParaRPr lang="en-US" altLang="ko-KR" dirty="0"/>
          </a:p>
          <a:p>
            <a:pPr>
              <a:buSzPts val="1200"/>
            </a:pPr>
            <a:endParaRPr lang="en-US" altLang="ko-KR" dirty="0"/>
          </a:p>
        </p:txBody>
      </p:sp>
      <p:sp>
        <p:nvSpPr>
          <p:cNvPr id="19" name="Google Shape;109;gc44dcee17b_2_50">
            <a:extLst>
              <a:ext uri="{FF2B5EF4-FFF2-40B4-BE49-F238E27FC236}">
                <a16:creationId xmlns:a16="http://schemas.microsoft.com/office/drawing/2014/main" id="{B0495EE2-1C80-42D9-8B21-9AD0A5A62681}"/>
              </a:ext>
            </a:extLst>
          </p:cNvPr>
          <p:cNvSpPr txBox="1"/>
          <p:nvPr/>
        </p:nvSpPr>
        <p:spPr>
          <a:xfrm>
            <a:off x="665921" y="2242736"/>
            <a:ext cx="8070574" cy="2900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r>
              <a:rPr lang="en-US" altLang="ko-KR" sz="1600" dirty="0"/>
              <a:t>3/31</a:t>
            </a:r>
            <a:r>
              <a:rPr lang="ko-KR" altLang="en-US" sz="1600" dirty="0"/>
              <a:t>일부터</a:t>
            </a:r>
            <a:endParaRPr lang="en-US" altLang="ko-KR" sz="1600" dirty="0"/>
          </a:p>
          <a:p>
            <a:endParaRPr lang="en-US" altLang="ko-KR" sz="1600" dirty="0"/>
          </a:p>
          <a:p>
            <a:pPr algn="ctr"/>
            <a:r>
              <a:rPr lang="ko-KR" altLang="en-US" sz="1600" dirty="0" err="1"/>
              <a:t>스터디원</a:t>
            </a:r>
            <a:r>
              <a:rPr lang="ko-KR" altLang="en-US" sz="1600" dirty="0"/>
              <a:t> 진행 프로젝트 및 연구에 맞는 논문 스터디를 진행하자는 의견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800" b="1" dirty="0"/>
              <a:t>Unpaired Image-to-Image Translation using Cycle-Consistent Adversarial Networks(</a:t>
            </a:r>
            <a:r>
              <a:rPr lang="en-US" altLang="ko-KR" sz="1800" b="1" dirty="0" err="1"/>
              <a:t>CycleGAN</a:t>
            </a:r>
            <a:r>
              <a:rPr lang="en-US" altLang="ko-KR" sz="1800" b="1" dirty="0"/>
              <a:t>)</a:t>
            </a:r>
          </a:p>
          <a:p>
            <a:pPr algn="ctr"/>
            <a:endParaRPr lang="en-US" altLang="ko-KR" sz="1800" b="1" dirty="0"/>
          </a:p>
          <a:p>
            <a:pPr algn="ctr"/>
            <a:r>
              <a:rPr lang="ko-KR" altLang="en-US" sz="1800" dirty="0"/>
              <a:t>스터디 논문 변경</a:t>
            </a:r>
            <a:endParaRPr lang="en-US" altLang="ko-KR" sz="18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12891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44dcee17b_2_97"/>
          <p:cNvSpPr txBox="1">
            <a:spLocks noGrp="1"/>
          </p:cNvSpPr>
          <p:nvPr>
            <p:ph type="subTitle" idx="1"/>
          </p:nvPr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" sz="2300" b="1" dirty="0">
                <a:solidFill>
                  <a:srgbClr val="000000"/>
                </a:solidFill>
              </a:rPr>
              <a:t>스터디 활동 계획 </a:t>
            </a:r>
            <a:r>
              <a:rPr lang="ko" sz="2100" b="1" dirty="0">
                <a:solidFill>
                  <a:srgbClr val="757070"/>
                </a:solidFill>
              </a:rPr>
              <a:t>| </a:t>
            </a:r>
            <a:r>
              <a:rPr lang="ko-KR" altLang="en-US" sz="2100" b="1" dirty="0">
                <a:solidFill>
                  <a:srgbClr val="757070"/>
                </a:solidFill>
              </a:rPr>
              <a:t>예상</a:t>
            </a:r>
            <a:endParaRPr sz="2300" b="1" dirty="0">
              <a:solidFill>
                <a:srgbClr val="757070"/>
              </a:solidFill>
            </a:endParaRPr>
          </a:p>
        </p:txBody>
      </p:sp>
      <p:grpSp>
        <p:nvGrpSpPr>
          <p:cNvPr id="149" name="Google Shape;149;gc44dcee17b_2_97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150" name="Google Shape;150;gc44dcee17b_2_97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c44dcee17b_2_97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c44dcee17b_2_97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53" name="Google Shape;153;gc44dcee17b_2_97"/>
          <p:cNvGraphicFramePr/>
          <p:nvPr>
            <p:extLst>
              <p:ext uri="{D42A27DB-BD31-4B8C-83A1-F6EECF244321}">
                <p14:modId xmlns:p14="http://schemas.microsoft.com/office/powerpoint/2010/main" val="1330170925"/>
              </p:ext>
            </p:extLst>
          </p:nvPr>
        </p:nvGraphicFramePr>
        <p:xfrm>
          <a:off x="401400" y="1764263"/>
          <a:ext cx="8341200" cy="1652788"/>
        </p:xfrm>
        <a:graphic>
          <a:graphicData uri="http://schemas.openxmlformats.org/drawingml/2006/table">
            <a:tbl>
              <a:tblPr firstRow="1" bandRow="1">
                <a:noFill/>
                <a:tableStyleId>{45304E6E-8E54-418E-B111-5B4D1EC3D9D0}</a:tableStyleId>
              </a:tblPr>
              <a:tblGrid>
                <a:gridCol w="139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5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일자</a:t>
                      </a:r>
                      <a:endParaRPr sz="1100" u="none" strike="noStrike" cap="none" dirty="0"/>
                    </a:p>
                  </a:txBody>
                  <a:tcPr marL="68600" marR="6860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</a:t>
                      </a:r>
                      <a:endParaRPr sz="1100" u="none" strike="noStrike" cap="none" dirty="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 sz="1100" u="none" strike="noStrike" cap="none" dirty="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5/12(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수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CycleGAN</a:t>
                      </a: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마무리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다양한 데이터셋 활용 </a:t>
                      </a:r>
                      <a:r>
                        <a:rPr lang="en-US" altLang="ko-KR" sz="12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CycleGAN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실행</a:t>
                      </a:r>
                      <a:endParaRPr lang="en-US" alt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CycleGAN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논문 스터디 종료</a:t>
                      </a:r>
                    </a:p>
                  </a:txBody>
                  <a:tcPr marL="68600" marR="68600" marT="34300" marB="343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5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5/19(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수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 </a:t>
                      </a:r>
                      <a:r>
                        <a:rPr lang="ko-KR" altLang="en-US" sz="1200" u="none" strike="noStrike" cap="none" dirty="0">
                          <a:latin typeface="Arial"/>
                          <a:cs typeface="Arial"/>
                          <a:sym typeface="Arial"/>
                        </a:rPr>
                        <a:t>새로운 논문 진행</a:t>
                      </a:r>
                      <a:endParaRPr sz="11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새로운 논문 스터디 진행</a:t>
                      </a:r>
                      <a:endParaRPr lang="en-US" alt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YOLO(object detection) 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예상</a:t>
                      </a:r>
                      <a:endParaRPr lang="en-US" alt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44dcee17b_2_97"/>
          <p:cNvSpPr txBox="1">
            <a:spLocks noGrp="1"/>
          </p:cNvSpPr>
          <p:nvPr>
            <p:ph type="subTitle" idx="1"/>
          </p:nvPr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" sz="2300" b="1" dirty="0">
                <a:solidFill>
                  <a:srgbClr val="000000"/>
                </a:solidFill>
              </a:rPr>
              <a:t>스터디 활동 </a:t>
            </a:r>
            <a:r>
              <a:rPr lang="ko-KR" altLang="en-US" sz="2300" b="1" dirty="0">
                <a:solidFill>
                  <a:srgbClr val="000000"/>
                </a:solidFill>
              </a:rPr>
              <a:t>보고</a:t>
            </a:r>
            <a:r>
              <a:rPr lang="ko" sz="2300" b="1" dirty="0">
                <a:solidFill>
                  <a:srgbClr val="000000"/>
                </a:solidFill>
              </a:rPr>
              <a:t> </a:t>
            </a:r>
            <a:r>
              <a:rPr lang="ko" sz="2100" b="1" dirty="0">
                <a:solidFill>
                  <a:srgbClr val="757070"/>
                </a:solidFill>
              </a:rPr>
              <a:t>| </a:t>
            </a:r>
            <a:r>
              <a:rPr lang="ko-KR" altLang="en-US" sz="2100" b="1" dirty="0">
                <a:solidFill>
                  <a:srgbClr val="757070"/>
                </a:solidFill>
              </a:rPr>
              <a:t>내용</a:t>
            </a:r>
            <a:endParaRPr sz="2300" b="1" dirty="0">
              <a:solidFill>
                <a:srgbClr val="757070"/>
              </a:solidFill>
            </a:endParaRPr>
          </a:p>
        </p:txBody>
      </p:sp>
      <p:grpSp>
        <p:nvGrpSpPr>
          <p:cNvPr id="149" name="Google Shape;149;gc44dcee17b_2_97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150" name="Google Shape;150;gc44dcee17b_2_97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c44dcee17b_2_97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c44dcee17b_2_97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02;gc44dcee17b_2_50">
            <a:extLst>
              <a:ext uri="{FF2B5EF4-FFF2-40B4-BE49-F238E27FC236}">
                <a16:creationId xmlns:a16="http://schemas.microsoft.com/office/drawing/2014/main" id="{3A0E98DD-EA89-412A-A21E-4A7B565811C9}"/>
              </a:ext>
            </a:extLst>
          </p:cNvPr>
          <p:cNvSpPr/>
          <p:nvPr/>
        </p:nvSpPr>
        <p:spPr>
          <a:xfrm>
            <a:off x="566400" y="1373142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3;gc44dcee17b_2_50">
            <a:extLst>
              <a:ext uri="{FF2B5EF4-FFF2-40B4-BE49-F238E27FC236}">
                <a16:creationId xmlns:a16="http://schemas.microsoft.com/office/drawing/2014/main" id="{93E578A3-4583-4332-8102-C338F71C51DA}"/>
              </a:ext>
            </a:extLst>
          </p:cNvPr>
          <p:cNvSpPr txBox="1"/>
          <p:nvPr/>
        </p:nvSpPr>
        <p:spPr>
          <a:xfrm>
            <a:off x="688280" y="1419475"/>
            <a:ext cx="3226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 </a:t>
            </a:r>
            <a:r>
              <a:rPr lang="en-US" altLang="ko-KR" dirty="0">
                <a:solidFill>
                  <a:schemeClr val="dk1"/>
                </a:solidFill>
              </a:rPr>
              <a:t>2</a:t>
            </a:r>
            <a:r>
              <a:rPr lang="ko-KR" altLang="en-US" dirty="0" err="1">
                <a:solidFill>
                  <a:schemeClr val="dk1"/>
                </a:solidFill>
              </a:rPr>
              <a:t>회</a:t>
            </a:r>
            <a:r>
              <a:rPr lang="ko-KR" alt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</a:t>
            </a:r>
            <a:r>
              <a:rPr lang="ko-KR" alt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날짜 및 </a:t>
            </a:r>
            <a:r>
              <a:rPr lang="ko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48;gc44dcee17b_2_97">
            <a:extLst>
              <a:ext uri="{FF2B5EF4-FFF2-40B4-BE49-F238E27FC236}">
                <a16:creationId xmlns:a16="http://schemas.microsoft.com/office/drawing/2014/main" id="{A90D7BA0-4702-4337-BA42-E71D2980B3BB}"/>
              </a:ext>
            </a:extLst>
          </p:cNvPr>
          <p:cNvSpPr txBox="1">
            <a:spLocks/>
          </p:cNvSpPr>
          <p:nvPr/>
        </p:nvSpPr>
        <p:spPr>
          <a:xfrm>
            <a:off x="1997765" y="1868031"/>
            <a:ext cx="4729148" cy="37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en-US" altLang="ko-KR" sz="2900" b="1" dirty="0">
                <a:solidFill>
                  <a:srgbClr val="000000"/>
                </a:solidFill>
              </a:rPr>
              <a:t>3/24</a:t>
            </a:r>
            <a:r>
              <a:rPr lang="ko-KR" altLang="en-US" sz="2300" b="1" dirty="0">
                <a:solidFill>
                  <a:srgbClr val="000000"/>
                </a:solidFill>
              </a:rPr>
              <a:t> </a:t>
            </a:r>
            <a:r>
              <a:rPr lang="en-US" altLang="ko-KR" dirty="0"/>
              <a:t>Transformer: Attention Is All You Need</a:t>
            </a:r>
          </a:p>
          <a:p>
            <a:pPr marL="0" indent="0">
              <a:lnSpc>
                <a:spcPct val="90000"/>
              </a:lnSpc>
              <a:buClr>
                <a:schemeClr val="dk1"/>
              </a:buClr>
              <a:buSzPts val="1600"/>
            </a:pPr>
            <a:endParaRPr lang="ko-KR" altLang="en-US" sz="2300" b="1" dirty="0">
              <a:solidFill>
                <a:srgbClr val="75707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C7DC84-F354-412B-A8BC-1CE0A0294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052" y="2216331"/>
            <a:ext cx="2627895" cy="28522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c44dcee17b_2_5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99" name="Google Shape;99;gc44dcee17b_2_5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c44dcee17b_2_5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c44dcee17b_2_5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gc44dcee17b_2_50"/>
          <p:cNvSpPr/>
          <p:nvPr/>
        </p:nvSpPr>
        <p:spPr>
          <a:xfrm>
            <a:off x="325858" y="1779742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c44dcee17b_2_50"/>
          <p:cNvSpPr txBox="1"/>
          <p:nvPr/>
        </p:nvSpPr>
        <p:spPr>
          <a:xfrm>
            <a:off x="447738" y="1826075"/>
            <a:ext cx="3226800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c44dcee17b_2_50"/>
          <p:cNvSpPr/>
          <p:nvPr/>
        </p:nvSpPr>
        <p:spPr>
          <a:xfrm>
            <a:off x="325858" y="3736096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c44dcee17b_2_50"/>
          <p:cNvSpPr txBox="1"/>
          <p:nvPr/>
        </p:nvSpPr>
        <p:spPr>
          <a:xfrm>
            <a:off x="447738" y="3782429"/>
            <a:ext cx="3226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사용하는 교재 및 참고자료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c44dcee17b_2_50"/>
          <p:cNvSpPr txBox="1"/>
          <p:nvPr/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스터디 활동 </a:t>
            </a:r>
            <a:r>
              <a:rPr lang="ko-KR" altLang="en-US" sz="2300" b="1" dirty="0"/>
              <a:t>보고</a:t>
            </a:r>
            <a:r>
              <a:rPr lang="ko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2100" b="1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ko-KR" altLang="en-US" sz="2100" b="1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2300" b="1" i="0" u="none" strike="noStrike" cap="none" dirty="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44dcee17b_2_50"/>
          <p:cNvSpPr txBox="1"/>
          <p:nvPr/>
        </p:nvSpPr>
        <p:spPr>
          <a:xfrm>
            <a:off x="385998" y="1223267"/>
            <a:ext cx="543395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buSzPts val="2100"/>
            </a:pPr>
            <a:r>
              <a:rPr lang="en-US" altLang="ko" sz="2100" dirty="0">
                <a:solidFill>
                  <a:srgbClr val="004DA6"/>
                </a:solidFill>
              </a:rPr>
              <a:t>Transformer: Attention Is All You Need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c44dcee17b_2_50"/>
          <p:cNvSpPr txBox="1"/>
          <p:nvPr/>
        </p:nvSpPr>
        <p:spPr>
          <a:xfrm>
            <a:off x="465651" y="4225013"/>
            <a:ext cx="8170470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buSzPts val="1200"/>
            </a:pPr>
            <a:r>
              <a:rPr lang="k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주교재_</a:t>
            </a:r>
            <a:r>
              <a:rPr lang="en-US" altLang="ko" sz="1200" dirty="0"/>
              <a:t>Transformer : Attention Is All You Need </a:t>
            </a:r>
            <a:r>
              <a:rPr lang="ko-KR" altLang="en-US" sz="1200" dirty="0" err="1"/>
              <a:t>나동빈</a:t>
            </a:r>
            <a:r>
              <a:rPr lang="ko-KR" altLang="en-US" sz="1200" dirty="0"/>
              <a:t> 님 영상 </a:t>
            </a:r>
            <a:r>
              <a:rPr lang="en-US" altLang="ko-KR" sz="1200" dirty="0">
                <a:hlinkClick r:id="rId3"/>
              </a:rPr>
              <a:t>https://www.youtube.com/watch?v=AA621UofTUA</a:t>
            </a:r>
            <a:endParaRPr lang="en-US" altLang="ko-KR" sz="1200" dirty="0"/>
          </a:p>
          <a:p>
            <a:pPr lvl="0">
              <a:buSzPts val="1200"/>
            </a:pPr>
            <a:r>
              <a:rPr lang="en-US" altLang="ko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altLang="ko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altLang="ko" sz="1200" dirty="0">
                <a:solidFill>
                  <a:schemeClr val="dk1"/>
                </a:solidFill>
              </a:rPr>
              <a:t> </a:t>
            </a:r>
            <a:r>
              <a:rPr lang="ko-KR" altLang="en-US" sz="1200" dirty="0">
                <a:solidFill>
                  <a:schemeClr val="dk1"/>
                </a:solidFill>
              </a:rPr>
              <a:t>코드 및 강의 자료 </a:t>
            </a:r>
            <a:r>
              <a:rPr lang="en-US" altLang="ko-KR" sz="1200" dirty="0">
                <a:solidFill>
                  <a:schemeClr val="dk1"/>
                </a:solidFill>
              </a:rPr>
              <a:t>: </a:t>
            </a:r>
            <a:r>
              <a:rPr lang="en-US" altLang="ko-KR" sz="1200" dirty="0">
                <a:solidFill>
                  <a:schemeClr val="dk1"/>
                </a:solidFill>
                <a:hlinkClick r:id="rId4"/>
              </a:rPr>
              <a:t>https://github.com/ndb796/Deep-Learning-Paper-Review-and-Practice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lvl="0">
              <a:buSzPts val="1200"/>
            </a:pPr>
            <a:br>
              <a:rPr lang="ko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부교재_</a:t>
            </a:r>
            <a:r>
              <a:rPr lang="ko-KR" altLang="en-US" sz="1200" dirty="0">
                <a:solidFill>
                  <a:schemeClr val="dk1"/>
                </a:solidFill>
              </a:rPr>
              <a:t>파이썬 딥러닝 </a:t>
            </a:r>
            <a:r>
              <a:rPr lang="ko-KR" altLang="en-US" sz="1200" dirty="0" err="1">
                <a:solidFill>
                  <a:schemeClr val="dk1"/>
                </a:solidFill>
              </a:rPr>
              <a:t>파이토치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09;gc44dcee17b_2_50">
            <a:extLst>
              <a:ext uri="{FF2B5EF4-FFF2-40B4-BE49-F238E27FC236}">
                <a16:creationId xmlns:a16="http://schemas.microsoft.com/office/drawing/2014/main" id="{71DC4C62-3DA4-442A-921C-E954775337F5}"/>
              </a:ext>
            </a:extLst>
          </p:cNvPr>
          <p:cNvSpPr txBox="1"/>
          <p:nvPr/>
        </p:nvSpPr>
        <p:spPr>
          <a:xfrm>
            <a:off x="465651" y="2360014"/>
            <a:ext cx="7588800" cy="133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ko-KR" altLang="en-US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나동빈</a:t>
            </a:r>
            <a:r>
              <a:rPr lang="ko-KR" alt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님 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 </a:t>
            </a:r>
            <a:r>
              <a:rPr lang="ko-KR" alt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논문 및 구현 코드 설명 영상 시청</a:t>
            </a:r>
            <a:endParaRPr lang="en-US" altLang="ko-KR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altLang="ko-KR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-US" altLang="ko-KR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 </a:t>
            </a:r>
            <a:r>
              <a:rPr lang="ko-KR" alt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논문 읽기</a:t>
            </a:r>
            <a:endParaRPr lang="en-US" altLang="ko-KR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altLang="ko-KR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논문 구현 코드 클론 코딩 및 코드 내용 이해</a:t>
            </a:r>
            <a:endParaRPr lang="en-US" altLang="ko-KR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c44dcee17b_2_5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99" name="Google Shape;99;gc44dcee17b_2_5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c44dcee17b_2_5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c44dcee17b_2_5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gc44dcee17b_2_50"/>
          <p:cNvSpPr/>
          <p:nvPr/>
        </p:nvSpPr>
        <p:spPr>
          <a:xfrm>
            <a:off x="325858" y="1779742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c44dcee17b_2_50"/>
          <p:cNvSpPr txBox="1"/>
          <p:nvPr/>
        </p:nvSpPr>
        <p:spPr>
          <a:xfrm>
            <a:off x="465651" y="1818126"/>
            <a:ext cx="3226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</a:rPr>
              <a:t>트랜스포머</a:t>
            </a:r>
            <a:r>
              <a:rPr lang="en-US" altLang="ko-KR" sz="1800" dirty="0">
                <a:solidFill>
                  <a:schemeClr val="dk1"/>
                </a:solidFill>
              </a:rPr>
              <a:t>(Transformer)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c44dcee17b_2_50"/>
          <p:cNvSpPr txBox="1"/>
          <p:nvPr/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스터디 활동 </a:t>
            </a:r>
            <a:r>
              <a:rPr lang="ko-KR" altLang="en-US" sz="2300" b="1" dirty="0"/>
              <a:t>보고</a:t>
            </a:r>
            <a:r>
              <a:rPr lang="ko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2100" b="1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ko-KR" altLang="en-US" sz="2100" b="1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2300" b="1" i="0" u="none" strike="noStrike" cap="none" dirty="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44dcee17b_2_50"/>
          <p:cNvSpPr txBox="1"/>
          <p:nvPr/>
        </p:nvSpPr>
        <p:spPr>
          <a:xfrm>
            <a:off x="385998" y="1223267"/>
            <a:ext cx="543395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buSzPts val="2100"/>
            </a:pPr>
            <a:r>
              <a:rPr lang="en-US" altLang="ko" sz="2100" dirty="0">
                <a:solidFill>
                  <a:srgbClr val="004DA6"/>
                </a:solidFill>
              </a:rPr>
              <a:t>Transformer: Attention Is All You Need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09;gc44dcee17b_2_50">
            <a:extLst>
              <a:ext uri="{FF2B5EF4-FFF2-40B4-BE49-F238E27FC236}">
                <a16:creationId xmlns:a16="http://schemas.microsoft.com/office/drawing/2014/main" id="{71DC4C62-3DA4-442A-921C-E954775337F5}"/>
              </a:ext>
            </a:extLst>
          </p:cNvPr>
          <p:cNvSpPr txBox="1"/>
          <p:nvPr/>
        </p:nvSpPr>
        <p:spPr>
          <a:xfrm>
            <a:off x="465651" y="2360014"/>
            <a:ext cx="7588800" cy="2192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altLang="ko-KR" dirty="0"/>
              <a:t> 2021</a:t>
            </a:r>
            <a:r>
              <a:rPr lang="ko-KR" altLang="en-US" dirty="0"/>
              <a:t>년 기준 자연어 처리 네트워크</a:t>
            </a:r>
            <a:r>
              <a:rPr lang="en-US" altLang="ko-KR" dirty="0"/>
              <a:t>(NLP)</a:t>
            </a:r>
            <a:r>
              <a:rPr lang="ko-KR" altLang="en-US" dirty="0"/>
              <a:t>에서 핵심이 되는 논문</a:t>
            </a:r>
            <a:endParaRPr lang="en-US" altLang="ko-KR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altLang="ko-KR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200"/>
            </a:pPr>
            <a:r>
              <a:rPr lang="ko-KR" altLang="en-US" dirty="0"/>
              <a:t>● </a:t>
            </a:r>
            <a:r>
              <a:rPr lang="en-US" altLang="ko-KR" dirty="0"/>
              <a:t>BERT</a:t>
            </a:r>
            <a:r>
              <a:rPr lang="ko-KR" altLang="en-US" dirty="0"/>
              <a:t>와 같은 향상된 네트워크에서도 채택</a:t>
            </a:r>
            <a:endParaRPr lang="en-US" altLang="ko-KR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altLang="ko-KR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ko-KR" altLang="en-US" dirty="0"/>
              <a:t>트랜스포머는  </a:t>
            </a:r>
            <a:r>
              <a:rPr lang="en-US" altLang="ko-KR" dirty="0"/>
              <a:t>RNN</a:t>
            </a:r>
            <a:r>
              <a:rPr lang="ko-KR" altLang="en-US" dirty="0"/>
              <a:t>이나  </a:t>
            </a:r>
            <a:r>
              <a:rPr lang="en-US" altLang="ko-KR" dirty="0"/>
              <a:t>CNN</a:t>
            </a:r>
            <a:r>
              <a:rPr lang="ko-KR" altLang="en-US" dirty="0"/>
              <a:t>을 전혀 필요로 하지 않음</a:t>
            </a:r>
            <a:endParaRPr lang="en-US" altLang="ko-KR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altLang="ko-KR" dirty="0"/>
              <a:t>       </a:t>
            </a:r>
            <a:r>
              <a:rPr lang="ko-KR" alt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대신 </a:t>
            </a:r>
            <a:r>
              <a:rPr lang="en-US" altLang="ko-KR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Positional Encoding </a:t>
            </a:r>
            <a:r>
              <a:rPr lang="ko-KR" alt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endParaRPr lang="en-US" altLang="ko-KR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altLang="ko-KR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dirty="0"/>
              <a:t>● 인코더와 </a:t>
            </a:r>
            <a:r>
              <a:rPr lang="ko-KR" altLang="en-US" dirty="0" err="1"/>
              <a:t>디코더로</a:t>
            </a:r>
            <a:r>
              <a:rPr lang="ko-KR" altLang="en-US" dirty="0"/>
              <a:t> 구성</a:t>
            </a:r>
            <a:endParaRPr lang="en-US" altLang="ko-KR" dirty="0"/>
          </a:p>
          <a:p>
            <a:pPr>
              <a:buSzPts val="1200"/>
            </a:pPr>
            <a:r>
              <a:rPr lang="en-US" altLang="ko-KR" dirty="0"/>
              <a:t>       </a:t>
            </a:r>
            <a:r>
              <a:rPr lang="ko-KR" altLang="en-US" dirty="0"/>
              <a:t>● </a:t>
            </a:r>
            <a:r>
              <a:rPr lang="en-US" altLang="ko-KR" dirty="0"/>
              <a:t>Attention </a:t>
            </a:r>
            <a:r>
              <a:rPr lang="ko-KR" altLang="en-US" dirty="0"/>
              <a:t>과정을 여러 레이어에서 반복</a:t>
            </a:r>
            <a:endParaRPr lang="en-US" altLang="ko-KR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064804-6340-44C9-BD92-01761ECE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042" y="395287"/>
            <a:ext cx="30861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7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c44dcee17b_2_5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99" name="Google Shape;99;gc44dcee17b_2_5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c44dcee17b_2_5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c44dcee17b_2_5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gc44dcee17b_2_50"/>
          <p:cNvSpPr/>
          <p:nvPr/>
        </p:nvSpPr>
        <p:spPr>
          <a:xfrm>
            <a:off x="325858" y="1779742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c44dcee17b_2_50"/>
          <p:cNvSpPr txBox="1"/>
          <p:nvPr/>
        </p:nvSpPr>
        <p:spPr>
          <a:xfrm>
            <a:off x="566400" y="1779742"/>
            <a:ext cx="3226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 데이터셋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c44dcee17b_2_50"/>
          <p:cNvSpPr txBox="1"/>
          <p:nvPr/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스터디 활동 </a:t>
            </a:r>
            <a:r>
              <a:rPr lang="ko-KR" altLang="en-US" sz="2300" b="1" dirty="0"/>
              <a:t>보고</a:t>
            </a:r>
            <a:r>
              <a:rPr lang="ko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2100" b="1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ko-KR" altLang="en-US" sz="2100" b="1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2300" b="1" i="0" u="none" strike="noStrike" cap="none" dirty="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44dcee17b_2_50"/>
          <p:cNvSpPr txBox="1"/>
          <p:nvPr/>
        </p:nvSpPr>
        <p:spPr>
          <a:xfrm>
            <a:off x="385998" y="1223267"/>
            <a:ext cx="543395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buSzPts val="2100"/>
            </a:pPr>
            <a:r>
              <a:rPr lang="en-US" altLang="ko" sz="2100" dirty="0">
                <a:solidFill>
                  <a:srgbClr val="004DA6"/>
                </a:solidFill>
              </a:rPr>
              <a:t>Transformer: Attention Is All You Need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09;gc44dcee17b_2_50">
            <a:extLst>
              <a:ext uri="{FF2B5EF4-FFF2-40B4-BE49-F238E27FC236}">
                <a16:creationId xmlns:a16="http://schemas.microsoft.com/office/drawing/2014/main" id="{71DC4C62-3DA4-442A-921C-E954775337F5}"/>
              </a:ext>
            </a:extLst>
          </p:cNvPr>
          <p:cNvSpPr txBox="1"/>
          <p:nvPr/>
        </p:nvSpPr>
        <p:spPr>
          <a:xfrm>
            <a:off x="455661" y="2489310"/>
            <a:ext cx="3708835" cy="1761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영어</a:t>
            </a:r>
            <a:r>
              <a:rPr lang="en-US" altLang="ko-KR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독어 번역 데이터셋 </a:t>
            </a:r>
            <a:r>
              <a:rPr lang="en-US" altLang="ko-KR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Multi30k</a:t>
            </a:r>
          </a:p>
          <a:p>
            <a:pPr>
              <a:buSzPts val="1200"/>
            </a:pPr>
            <a:r>
              <a:rPr lang="en-US" altLang="ko-KR" dirty="0"/>
              <a:t>        </a:t>
            </a:r>
            <a:r>
              <a:rPr lang="ko-KR" altLang="en-US" dirty="0"/>
              <a:t>●</a:t>
            </a:r>
            <a:r>
              <a:rPr lang="en-US" altLang="ko-KR" dirty="0"/>
              <a:t> </a:t>
            </a:r>
            <a:r>
              <a:rPr lang="ko-KR" altLang="en-US" dirty="0"/>
              <a:t>소스</a:t>
            </a:r>
            <a:r>
              <a:rPr lang="en-US" altLang="ko-KR" dirty="0"/>
              <a:t>(SRC) : </a:t>
            </a:r>
            <a:r>
              <a:rPr lang="ko-KR" altLang="en-US" dirty="0"/>
              <a:t>독일어</a:t>
            </a:r>
            <a:endParaRPr lang="en-US" altLang="ko-KR" dirty="0"/>
          </a:p>
          <a:p>
            <a:pPr>
              <a:buSzPts val="1200"/>
            </a:pPr>
            <a:r>
              <a:rPr lang="en-US" altLang="ko-KR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ko-KR" alt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목표</a:t>
            </a:r>
            <a:r>
              <a:rPr lang="en-US" altLang="ko-KR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(TRG) : </a:t>
            </a:r>
            <a:r>
              <a:rPr lang="ko-KR" alt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영어</a:t>
            </a:r>
            <a:endParaRPr lang="en-US" altLang="ko-KR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altLang="ko-KR" dirty="0"/>
          </a:p>
          <a:p>
            <a:pPr>
              <a:buSzPts val="1200"/>
            </a:pPr>
            <a:r>
              <a:rPr lang="ko-KR" altLang="en-US" dirty="0"/>
              <a:t>● </a:t>
            </a:r>
            <a:r>
              <a:rPr lang="ko-KR" altLang="en-US" b="1" dirty="0"/>
              <a:t>배치 크기</a:t>
            </a:r>
            <a:r>
              <a:rPr lang="en-US" altLang="ko-KR" b="1" dirty="0"/>
              <a:t>(batch size)</a:t>
            </a:r>
            <a:r>
              <a:rPr lang="en-US" altLang="ko-KR" dirty="0"/>
              <a:t>: 128</a:t>
            </a:r>
          </a:p>
          <a:p>
            <a:pPr>
              <a:buSzPts val="1200"/>
            </a:pPr>
            <a:endParaRPr lang="en-US" altLang="ko-KR" dirty="0"/>
          </a:p>
          <a:p>
            <a:pPr>
              <a:buSzPts val="1200"/>
            </a:pPr>
            <a:endParaRPr lang="en-US" altLang="ko-KR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EDD99F-D052-471B-A49D-BF345C177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015" y="2571750"/>
            <a:ext cx="4381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5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c44dcee17b_2_5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99" name="Google Shape;99;gc44dcee17b_2_5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c44dcee17b_2_5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c44dcee17b_2_5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gc44dcee17b_2_50"/>
          <p:cNvSpPr/>
          <p:nvPr/>
        </p:nvSpPr>
        <p:spPr>
          <a:xfrm>
            <a:off x="325858" y="1779742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c44dcee17b_2_50"/>
          <p:cNvSpPr txBox="1"/>
          <p:nvPr/>
        </p:nvSpPr>
        <p:spPr>
          <a:xfrm>
            <a:off x="566400" y="1779742"/>
            <a:ext cx="3792496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/>
              <a:t>Scaled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Dot-Product Attention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c44dcee17b_2_50"/>
          <p:cNvSpPr txBox="1"/>
          <p:nvPr/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스터디 활동 </a:t>
            </a:r>
            <a:r>
              <a:rPr lang="ko-KR" altLang="en-US" sz="2300" b="1" dirty="0"/>
              <a:t>보고</a:t>
            </a:r>
            <a:r>
              <a:rPr lang="ko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2100" b="1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ko-KR" altLang="en-US" sz="2100" b="1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2300" b="1" i="0" u="none" strike="noStrike" cap="none" dirty="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44dcee17b_2_50"/>
          <p:cNvSpPr txBox="1"/>
          <p:nvPr/>
        </p:nvSpPr>
        <p:spPr>
          <a:xfrm>
            <a:off x="385998" y="1223267"/>
            <a:ext cx="543395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buSzPts val="2100"/>
            </a:pPr>
            <a:r>
              <a:rPr lang="en-US" altLang="ko" sz="2100" dirty="0">
                <a:solidFill>
                  <a:srgbClr val="004DA6"/>
                </a:solidFill>
              </a:rPr>
              <a:t>Transformer: Attention Is All You Need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09;gc44dcee17b_2_50">
            <a:extLst>
              <a:ext uri="{FF2B5EF4-FFF2-40B4-BE49-F238E27FC236}">
                <a16:creationId xmlns:a16="http://schemas.microsoft.com/office/drawing/2014/main" id="{71DC4C62-3DA4-442A-921C-E954775337F5}"/>
              </a:ext>
            </a:extLst>
          </p:cNvPr>
          <p:cNvSpPr txBox="1"/>
          <p:nvPr/>
        </p:nvSpPr>
        <p:spPr>
          <a:xfrm>
            <a:off x="465600" y="2303506"/>
            <a:ext cx="4543722" cy="265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-US" altLang="ko-KR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Query, Key, Value</a:t>
            </a:r>
            <a:endParaRPr lang="en-US" altLang="ko-KR" dirty="0"/>
          </a:p>
          <a:p>
            <a:pPr>
              <a:buSzPts val="1200"/>
            </a:pPr>
            <a:r>
              <a:rPr lang="en-US" altLang="ko-KR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ko-KR" alt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altLang="ko-KR" dirty="0"/>
              <a:t> Query(Q) : </a:t>
            </a:r>
            <a:r>
              <a:rPr lang="ko-KR" altLang="en-US" dirty="0"/>
              <a:t>영향을</a:t>
            </a:r>
            <a:r>
              <a:rPr lang="en-US" altLang="ko-KR" dirty="0"/>
              <a:t> </a:t>
            </a:r>
            <a:r>
              <a:rPr lang="ko-KR" altLang="en-US" dirty="0"/>
              <a:t>받는 단어를 나타내는 변수</a:t>
            </a:r>
            <a:endParaRPr lang="en-US" altLang="ko-KR" dirty="0"/>
          </a:p>
          <a:p>
            <a:pPr>
              <a:buSzPts val="1200"/>
            </a:pPr>
            <a:r>
              <a:rPr lang="en-US" altLang="ko-KR" dirty="0"/>
              <a:t>        </a:t>
            </a:r>
            <a:r>
              <a:rPr lang="ko-KR" altLang="en-US" dirty="0"/>
              <a:t>●</a:t>
            </a:r>
            <a:r>
              <a:rPr lang="en-US" altLang="ko-KR" dirty="0"/>
              <a:t> Key(K): </a:t>
            </a:r>
            <a:r>
              <a:rPr lang="ko-KR" altLang="en-US" dirty="0"/>
              <a:t>영향을 주는 단어를 나타내는 변수</a:t>
            </a:r>
            <a:endParaRPr lang="en-US" altLang="ko-KR" dirty="0"/>
          </a:p>
          <a:p>
            <a:pPr>
              <a:buSzPts val="1200"/>
            </a:pPr>
            <a:r>
              <a:rPr lang="en-US" altLang="ko-KR" dirty="0"/>
              <a:t>        </a:t>
            </a:r>
            <a:r>
              <a:rPr lang="ko-KR" altLang="en-US" dirty="0"/>
              <a:t>● </a:t>
            </a:r>
            <a:r>
              <a:rPr lang="en-US" altLang="ko-KR" dirty="0"/>
              <a:t>Value(V) : </a:t>
            </a:r>
            <a:r>
              <a:rPr lang="ko-KR" altLang="en-US" dirty="0"/>
              <a:t>그 영향에 대한 가중치</a:t>
            </a:r>
            <a:endParaRPr lang="en-US" altLang="ko-KR" dirty="0"/>
          </a:p>
          <a:p>
            <a:pPr>
              <a:buSzPts val="1200"/>
            </a:pPr>
            <a:endParaRPr lang="en-US" altLang="ko-KR" dirty="0"/>
          </a:p>
          <a:p>
            <a:pPr>
              <a:buSzPts val="1200"/>
            </a:pPr>
            <a:r>
              <a:rPr lang="ko-KR" altLang="en-US" dirty="0"/>
              <a:t>● 구현 코드에서는 </a:t>
            </a:r>
            <a:r>
              <a:rPr lang="en-US" altLang="ko-KR" dirty="0"/>
              <a:t>Query, Key, Value </a:t>
            </a:r>
            <a:r>
              <a:rPr lang="ko-KR" altLang="en-US" dirty="0"/>
              <a:t>차원 같음</a:t>
            </a:r>
            <a:r>
              <a:rPr lang="en-US" altLang="ko-KR" dirty="0"/>
              <a:t>(32)</a:t>
            </a:r>
          </a:p>
          <a:p>
            <a:pPr>
              <a:buSzPts val="1200"/>
            </a:pPr>
            <a:endParaRPr lang="en-US" altLang="ko-KR" dirty="0"/>
          </a:p>
          <a:p>
            <a:pPr>
              <a:buSzPts val="1200"/>
            </a:pPr>
            <a:r>
              <a:rPr lang="ko-KR" altLang="en-US" dirty="0"/>
              <a:t>● 마스크 사용 여부는 선택이나 코드에선 사용</a:t>
            </a:r>
            <a:endParaRPr lang="en-US" altLang="ko-KR" dirty="0"/>
          </a:p>
          <a:p>
            <a:pPr>
              <a:buSzPts val="1200"/>
            </a:pPr>
            <a:endParaRPr lang="en-US" altLang="ko-KR" dirty="0"/>
          </a:p>
          <a:p>
            <a:pPr>
              <a:buSzPts val="1200"/>
            </a:pPr>
            <a:r>
              <a:rPr lang="ko-KR" altLang="en-US" dirty="0"/>
              <a:t>● 기존 논문과 차이</a:t>
            </a:r>
            <a:endParaRPr lang="en-US" altLang="ko-KR" dirty="0"/>
          </a:p>
          <a:p>
            <a:pPr>
              <a:buSzPts val="1200"/>
            </a:pPr>
            <a:r>
              <a:rPr lang="en-US" altLang="ko-KR" dirty="0"/>
              <a:t>        </a:t>
            </a:r>
            <a:r>
              <a:rPr lang="ko-KR" altLang="en-US" dirty="0"/>
              <a:t>●</a:t>
            </a:r>
            <a:r>
              <a:rPr lang="en-US" altLang="ko-KR" dirty="0"/>
              <a:t> Q, K, V </a:t>
            </a:r>
            <a:r>
              <a:rPr lang="ko-KR" altLang="en-US" dirty="0"/>
              <a:t>차원 </a:t>
            </a:r>
            <a:r>
              <a:rPr lang="en-US" altLang="ko-KR" dirty="0"/>
              <a:t>64 -&gt; 32</a:t>
            </a:r>
          </a:p>
          <a:p>
            <a:pPr>
              <a:buSzPts val="1200"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827669-0A32-4AF2-91DE-EC42CD439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290" y="1615652"/>
            <a:ext cx="2291774" cy="26938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FE49A6C-83DF-46FF-94A8-D7B0BB625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967" y="4048741"/>
            <a:ext cx="3391957" cy="7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1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c44dcee17b_2_5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99" name="Google Shape;99;gc44dcee17b_2_5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c44dcee17b_2_5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c44dcee17b_2_5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gc44dcee17b_2_50"/>
          <p:cNvSpPr/>
          <p:nvPr/>
        </p:nvSpPr>
        <p:spPr>
          <a:xfrm>
            <a:off x="325858" y="1779742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c44dcee17b_2_50"/>
          <p:cNvSpPr txBox="1"/>
          <p:nvPr/>
        </p:nvSpPr>
        <p:spPr>
          <a:xfrm>
            <a:off x="566400" y="1779742"/>
            <a:ext cx="3226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1800" b="1" dirty="0"/>
              <a:t>Multi-Head Attention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c44dcee17b_2_50"/>
          <p:cNvSpPr txBox="1"/>
          <p:nvPr/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스터디 활동 </a:t>
            </a:r>
            <a:r>
              <a:rPr lang="ko-KR" altLang="en-US" sz="2300" b="1" dirty="0"/>
              <a:t>보고</a:t>
            </a:r>
            <a:r>
              <a:rPr lang="ko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2100" b="1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ko-KR" altLang="en-US" sz="2100" b="1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2300" b="1" i="0" u="none" strike="noStrike" cap="none" dirty="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44dcee17b_2_50"/>
          <p:cNvSpPr txBox="1"/>
          <p:nvPr/>
        </p:nvSpPr>
        <p:spPr>
          <a:xfrm>
            <a:off x="385998" y="1223267"/>
            <a:ext cx="543395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buSzPts val="2100"/>
            </a:pPr>
            <a:r>
              <a:rPr lang="en-US" altLang="ko" sz="2100" dirty="0">
                <a:solidFill>
                  <a:srgbClr val="004DA6"/>
                </a:solidFill>
              </a:rPr>
              <a:t>Transformer: Attention Is All You Need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09;gc44dcee17b_2_50">
            <a:extLst>
              <a:ext uri="{FF2B5EF4-FFF2-40B4-BE49-F238E27FC236}">
                <a16:creationId xmlns:a16="http://schemas.microsoft.com/office/drawing/2014/main" id="{71DC4C62-3DA4-442A-921C-E954775337F5}"/>
              </a:ext>
            </a:extLst>
          </p:cNvPr>
          <p:cNvSpPr txBox="1"/>
          <p:nvPr/>
        </p:nvSpPr>
        <p:spPr>
          <a:xfrm>
            <a:off x="385998" y="2416021"/>
            <a:ext cx="5100402" cy="200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-US" altLang="ko-KR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lang="ko-KR" alt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개수</a:t>
            </a:r>
            <a:r>
              <a:rPr lang="en-US" altLang="ko-KR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(h) </a:t>
            </a:r>
            <a:r>
              <a:rPr lang="ko-KR" alt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만큼의 </a:t>
            </a:r>
            <a:r>
              <a:rPr lang="en-US" altLang="ko-KR" dirty="0"/>
              <a:t>Scaled Dot-Product Attention </a:t>
            </a:r>
            <a:r>
              <a:rPr lang="en-US" altLang="ko-KR" dirty="0" err="1"/>
              <a:t>Concat</a:t>
            </a:r>
            <a:endParaRPr lang="en-US" altLang="ko-KR" dirty="0"/>
          </a:p>
          <a:p>
            <a:pPr>
              <a:buSzPts val="1200"/>
            </a:pPr>
            <a:endParaRPr lang="en-US" altLang="ko-KR" dirty="0"/>
          </a:p>
          <a:p>
            <a:pPr>
              <a:buSzPts val="1200"/>
            </a:pPr>
            <a:r>
              <a:rPr lang="ko-KR" altLang="en-US" dirty="0"/>
              <a:t>● 기존 논문과 차이</a:t>
            </a:r>
            <a:endParaRPr lang="en-US" altLang="ko-KR" dirty="0"/>
          </a:p>
          <a:p>
            <a:pPr>
              <a:buSzPts val="1200"/>
            </a:pPr>
            <a:r>
              <a:rPr lang="en-US" altLang="ko-KR" dirty="0"/>
              <a:t>        </a:t>
            </a:r>
            <a:r>
              <a:rPr lang="ko-KR" altLang="en-US" dirty="0"/>
              <a:t>●</a:t>
            </a:r>
            <a:r>
              <a:rPr lang="en-US" altLang="ko-KR" dirty="0"/>
              <a:t> Q, K, V </a:t>
            </a:r>
            <a:r>
              <a:rPr lang="ko-KR" altLang="en-US" dirty="0"/>
              <a:t>차원 </a:t>
            </a:r>
            <a:r>
              <a:rPr lang="en-US" altLang="ko-KR" dirty="0"/>
              <a:t>: 64 -&gt; 32</a:t>
            </a:r>
          </a:p>
          <a:p>
            <a:pPr>
              <a:buSzPts val="1200"/>
            </a:pPr>
            <a:r>
              <a:rPr lang="en-US" altLang="ko-KR" dirty="0"/>
              <a:t>        </a:t>
            </a:r>
            <a:r>
              <a:rPr lang="ko-KR" altLang="en-US" dirty="0"/>
              <a:t>● 하나의 단어에 대한 </a:t>
            </a:r>
            <a:r>
              <a:rPr lang="ko-KR" altLang="en-US" dirty="0" err="1"/>
              <a:t>임베딩</a:t>
            </a:r>
            <a:r>
              <a:rPr lang="ko-KR" altLang="en-US" dirty="0"/>
              <a:t> 차원</a:t>
            </a:r>
            <a:r>
              <a:rPr lang="en-US" altLang="ko-KR" dirty="0"/>
              <a:t>(</a:t>
            </a:r>
            <a:r>
              <a:rPr lang="en-US" altLang="ko-KR" dirty="0" err="1"/>
              <a:t>dmodel</a:t>
            </a:r>
            <a:r>
              <a:rPr lang="en-US" altLang="ko-KR" dirty="0"/>
              <a:t>)  : 512 -&gt; 256</a:t>
            </a:r>
          </a:p>
          <a:p>
            <a:pPr>
              <a:buSzPts val="1200"/>
            </a:pPr>
            <a:endParaRPr lang="en-US" altLang="ko-KR" dirty="0"/>
          </a:p>
          <a:p>
            <a:pPr>
              <a:buSzPts val="1200"/>
            </a:pPr>
            <a:r>
              <a:rPr lang="ko-KR" altLang="en-US" dirty="0"/>
              <a:t>● 헤드 개수</a:t>
            </a:r>
            <a:r>
              <a:rPr lang="en-US" altLang="ko-KR" dirty="0"/>
              <a:t>(h)</a:t>
            </a:r>
            <a:r>
              <a:rPr lang="ko-KR" altLang="en-US" dirty="0"/>
              <a:t>는 동일</a:t>
            </a:r>
          </a:p>
          <a:p>
            <a:pPr>
              <a:buSzPts val="1200"/>
            </a:pPr>
            <a:endParaRPr lang="en-US" altLang="ko-KR" dirty="0"/>
          </a:p>
          <a:p>
            <a:pPr>
              <a:buSzPts val="1200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C2B99E-D653-4C71-BFC8-AF351F912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44" y="1803497"/>
            <a:ext cx="1895475" cy="2057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F9A3E8-CDE9-4BCA-BE11-6580D7BF6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076" y="4106932"/>
            <a:ext cx="35909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1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c44dcee17b_2_5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99" name="Google Shape;99;gc44dcee17b_2_5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c44dcee17b_2_5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c44dcee17b_2_5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gc44dcee17b_2_50"/>
          <p:cNvSpPr/>
          <p:nvPr/>
        </p:nvSpPr>
        <p:spPr>
          <a:xfrm>
            <a:off x="325858" y="1779742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c44dcee17b_2_50"/>
          <p:cNvSpPr txBox="1"/>
          <p:nvPr/>
        </p:nvSpPr>
        <p:spPr>
          <a:xfrm>
            <a:off x="566400" y="1779742"/>
            <a:ext cx="3226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buSzPts val="1400"/>
            </a:pPr>
            <a:r>
              <a:rPr lang="en-US" altLang="ko-KR" sz="1800" b="1" dirty="0"/>
              <a:t>Position-wise Feedforward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c44dcee17b_2_50"/>
          <p:cNvSpPr txBox="1"/>
          <p:nvPr/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스터디 활동 </a:t>
            </a:r>
            <a:r>
              <a:rPr lang="ko-KR" altLang="en-US" sz="2300" b="1" dirty="0"/>
              <a:t>보고</a:t>
            </a:r>
            <a:r>
              <a:rPr lang="ko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2100" b="1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ko-KR" altLang="en-US" sz="2100" b="1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2300" b="1" i="0" u="none" strike="noStrike" cap="none" dirty="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44dcee17b_2_50"/>
          <p:cNvSpPr txBox="1"/>
          <p:nvPr/>
        </p:nvSpPr>
        <p:spPr>
          <a:xfrm>
            <a:off x="385998" y="1223267"/>
            <a:ext cx="543395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buSzPts val="2100"/>
            </a:pPr>
            <a:r>
              <a:rPr lang="en-US" altLang="ko" sz="2100" dirty="0">
                <a:solidFill>
                  <a:srgbClr val="004DA6"/>
                </a:solidFill>
              </a:rPr>
              <a:t>Transformer: Attention Is All You Need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09;gc44dcee17b_2_50">
            <a:extLst>
              <a:ext uri="{FF2B5EF4-FFF2-40B4-BE49-F238E27FC236}">
                <a16:creationId xmlns:a16="http://schemas.microsoft.com/office/drawing/2014/main" id="{71DC4C62-3DA4-442A-921C-E954775337F5}"/>
              </a:ext>
            </a:extLst>
          </p:cNvPr>
          <p:cNvSpPr txBox="1"/>
          <p:nvPr/>
        </p:nvSpPr>
        <p:spPr>
          <a:xfrm>
            <a:off x="385997" y="2416021"/>
            <a:ext cx="5269367" cy="265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r>
              <a:rPr lang="ko-KR" altLang="en-US" dirty="0"/>
              <a:t>● </a:t>
            </a:r>
            <a:r>
              <a:rPr lang="en-US" altLang="ko-KR" dirty="0"/>
              <a:t>position </a:t>
            </a:r>
            <a:r>
              <a:rPr lang="ko-KR" altLang="en-US" dirty="0"/>
              <a:t>마다</a:t>
            </a:r>
            <a:r>
              <a:rPr lang="en-US" altLang="ko-KR" dirty="0"/>
              <a:t>, </a:t>
            </a:r>
            <a:r>
              <a:rPr lang="ko-KR" altLang="en-US" dirty="0"/>
              <a:t>즉 개별 단어마다 적용되기 때문에 </a:t>
            </a:r>
            <a:r>
              <a:rPr lang="en-US" altLang="ko-KR" dirty="0"/>
              <a:t>position-wise</a:t>
            </a:r>
            <a:endParaRPr lang="en-US" altLang="ko-KR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altLang="ko-KR" dirty="0"/>
          </a:p>
          <a:p>
            <a:r>
              <a:rPr lang="ko-KR" alt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ko-KR" altLang="en-US" dirty="0"/>
              <a:t>입력과 출력의 차원</a:t>
            </a:r>
            <a:r>
              <a:rPr lang="en-US" altLang="ko-KR" dirty="0"/>
              <a:t>(</a:t>
            </a:r>
            <a:r>
              <a:rPr lang="en-US" altLang="ko-KR" dirty="0" err="1"/>
              <a:t>dmodel</a:t>
            </a:r>
            <a:r>
              <a:rPr lang="en-US" altLang="ko-KR" dirty="0"/>
              <a:t>)</a:t>
            </a:r>
            <a:r>
              <a:rPr lang="ko-KR" altLang="en-US" dirty="0"/>
              <a:t>이 동일</a:t>
            </a:r>
            <a:r>
              <a:rPr lang="en-US" altLang="ko-KR" dirty="0"/>
              <a:t>(256)</a:t>
            </a:r>
          </a:p>
          <a:p>
            <a:endParaRPr lang="en-US" altLang="ko-KR" dirty="0"/>
          </a:p>
          <a:p>
            <a:r>
              <a:rPr lang="ko-KR" altLang="en-US" dirty="0"/>
              <a:t>● </a:t>
            </a:r>
            <a:r>
              <a:rPr lang="en-US" altLang="ko-KR" dirty="0"/>
              <a:t>linear </a:t>
            </a:r>
            <a:r>
              <a:rPr lang="ko-KR" altLang="en-US" dirty="0"/>
              <a:t>모델 대신 </a:t>
            </a:r>
            <a:r>
              <a:rPr lang="en-US" altLang="ko-KR" dirty="0"/>
              <a:t>kernel size 1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pPr>
              <a:buSzPts val="1200"/>
            </a:pPr>
            <a:endParaRPr lang="en-US" altLang="ko-KR" dirty="0"/>
          </a:p>
          <a:p>
            <a:pPr>
              <a:buSzPts val="1200"/>
            </a:pPr>
            <a:r>
              <a:rPr lang="ko-KR" altLang="en-US" dirty="0"/>
              <a:t>● 기존 논문과 차이</a:t>
            </a:r>
            <a:endParaRPr lang="en-US" altLang="ko-KR" dirty="0"/>
          </a:p>
          <a:p>
            <a:pPr>
              <a:buSzPts val="1200"/>
            </a:pPr>
            <a:r>
              <a:rPr lang="en-US" altLang="ko-KR" dirty="0"/>
              <a:t>        </a:t>
            </a:r>
            <a:r>
              <a:rPr lang="ko-KR" altLang="en-US" dirty="0"/>
              <a:t>● 하나의 단어에 대한 </a:t>
            </a:r>
            <a:r>
              <a:rPr lang="ko-KR" altLang="en-US" dirty="0" err="1"/>
              <a:t>임베딩</a:t>
            </a:r>
            <a:r>
              <a:rPr lang="ko-KR" altLang="en-US" dirty="0"/>
              <a:t> 차원</a:t>
            </a:r>
            <a:r>
              <a:rPr lang="en-US" altLang="ko-KR" dirty="0"/>
              <a:t>(</a:t>
            </a:r>
            <a:r>
              <a:rPr lang="en-US" altLang="ko-KR" dirty="0" err="1"/>
              <a:t>dmodel</a:t>
            </a:r>
            <a:r>
              <a:rPr lang="en-US" altLang="ko-KR" dirty="0"/>
              <a:t>)  : 512 -&gt; 256</a:t>
            </a:r>
          </a:p>
          <a:p>
            <a:pPr>
              <a:buSzPts val="1200"/>
            </a:pPr>
            <a:r>
              <a:rPr lang="en-US" altLang="ko-KR" dirty="0"/>
              <a:t>        </a:t>
            </a:r>
            <a:r>
              <a:rPr lang="ko-KR" altLang="en-US" dirty="0"/>
              <a:t>● </a:t>
            </a:r>
            <a:r>
              <a:rPr lang="en-US" altLang="ko-KR" dirty="0"/>
              <a:t>Feedforward </a:t>
            </a:r>
            <a:r>
              <a:rPr lang="ko-KR" altLang="en-US" dirty="0"/>
              <a:t>레이어 내부 </a:t>
            </a:r>
            <a:r>
              <a:rPr lang="ko-KR" altLang="en-US" dirty="0" err="1"/>
              <a:t>임베딩</a:t>
            </a:r>
            <a:r>
              <a:rPr lang="ko-KR" altLang="en-US" dirty="0"/>
              <a:t> 차원</a:t>
            </a:r>
            <a:r>
              <a:rPr lang="en-US" altLang="ko-KR" dirty="0"/>
              <a:t>(</a:t>
            </a:r>
            <a:r>
              <a:rPr lang="en-US" altLang="ko-KR" dirty="0" err="1"/>
              <a:t>dff</a:t>
            </a:r>
            <a:r>
              <a:rPr lang="en-US" altLang="ko-KR" dirty="0"/>
              <a:t>) : 2048 -&gt; 512</a:t>
            </a:r>
          </a:p>
          <a:p>
            <a:pPr>
              <a:buSzPts val="1200"/>
            </a:pPr>
            <a:endParaRPr lang="en-US" altLang="ko-KR" dirty="0"/>
          </a:p>
          <a:p>
            <a:pPr>
              <a:buSzPts val="1200"/>
            </a:pPr>
            <a:endParaRPr lang="en-US" altLang="ko-KR" dirty="0"/>
          </a:p>
          <a:p>
            <a:pPr>
              <a:buSzPts val="1200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09B972-C84D-49F5-84B6-6B04DF660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78" y="4232898"/>
            <a:ext cx="3448345" cy="5580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226ECD9-FA8B-4DB7-B1C7-BCB632AF2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673" y="1355875"/>
            <a:ext cx="3358817" cy="281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3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c44dcee17b_2_5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99" name="Google Shape;99;gc44dcee17b_2_5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c44dcee17b_2_5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c44dcee17b_2_5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gc44dcee17b_2_50"/>
          <p:cNvSpPr/>
          <p:nvPr/>
        </p:nvSpPr>
        <p:spPr>
          <a:xfrm>
            <a:off x="325858" y="1779742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c44dcee17b_2_50"/>
          <p:cNvSpPr txBox="1"/>
          <p:nvPr/>
        </p:nvSpPr>
        <p:spPr>
          <a:xfrm>
            <a:off x="566400" y="1779742"/>
            <a:ext cx="3226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buSzPts val="14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Encoder(</a:t>
            </a:r>
            <a:r>
              <a:rPr lang="ko-KR" altLang="en-US" sz="1800" b="1" dirty="0"/>
              <a:t>인코더</a:t>
            </a:r>
            <a:r>
              <a:rPr lang="en-US" altLang="ko-K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c44dcee17b_2_50"/>
          <p:cNvSpPr txBox="1"/>
          <p:nvPr/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스터디 활동 </a:t>
            </a:r>
            <a:r>
              <a:rPr lang="ko-KR" altLang="en-US" sz="2300" b="1" dirty="0"/>
              <a:t>보고</a:t>
            </a:r>
            <a:r>
              <a:rPr lang="ko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2100" b="1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ko-KR" altLang="en-US" sz="2100" b="1" i="0" u="none" strike="noStrike" cap="none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2300" b="1" i="0" u="none" strike="noStrike" cap="none" dirty="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44dcee17b_2_50"/>
          <p:cNvSpPr txBox="1"/>
          <p:nvPr/>
        </p:nvSpPr>
        <p:spPr>
          <a:xfrm>
            <a:off x="385998" y="1223267"/>
            <a:ext cx="543395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buSzPts val="2100"/>
            </a:pPr>
            <a:r>
              <a:rPr lang="en-US" altLang="ko" sz="2100" dirty="0">
                <a:solidFill>
                  <a:srgbClr val="004DA6"/>
                </a:solidFill>
              </a:rPr>
              <a:t>Transformer: Attention Is All You Need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09;gc44dcee17b_2_50">
            <a:extLst>
              <a:ext uri="{FF2B5EF4-FFF2-40B4-BE49-F238E27FC236}">
                <a16:creationId xmlns:a16="http://schemas.microsoft.com/office/drawing/2014/main" id="{71DC4C62-3DA4-442A-921C-E954775337F5}"/>
              </a:ext>
            </a:extLst>
          </p:cNvPr>
          <p:cNvSpPr txBox="1"/>
          <p:nvPr/>
        </p:nvSpPr>
        <p:spPr>
          <a:xfrm>
            <a:off x="385997" y="2416021"/>
            <a:ext cx="5884468" cy="265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r>
              <a:rPr lang="ko-KR" alt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ko-KR" altLang="en-US" dirty="0"/>
              <a:t>입력과 출력의 차원</a:t>
            </a:r>
            <a:r>
              <a:rPr lang="en-US" altLang="ko-KR" dirty="0"/>
              <a:t>(</a:t>
            </a:r>
            <a:r>
              <a:rPr lang="en-US" altLang="ko-KR" dirty="0" err="1"/>
              <a:t>dmodel</a:t>
            </a:r>
            <a:r>
              <a:rPr lang="en-US" altLang="ko-KR" dirty="0"/>
              <a:t>)</a:t>
            </a:r>
            <a:r>
              <a:rPr lang="ko-KR" altLang="en-US" dirty="0"/>
              <a:t>이 동일</a:t>
            </a:r>
            <a:r>
              <a:rPr lang="en-US" altLang="ko-KR" dirty="0"/>
              <a:t>(256)</a:t>
            </a:r>
          </a:p>
          <a:p>
            <a:endParaRPr lang="en-US" altLang="ko-KR" dirty="0"/>
          </a:p>
          <a:p>
            <a:r>
              <a:rPr lang="ko-KR" altLang="en-US" dirty="0"/>
              <a:t>● </a:t>
            </a:r>
            <a:r>
              <a:rPr lang="en-US" altLang="ko-KR" dirty="0"/>
              <a:t>Encoder layer</a:t>
            </a:r>
            <a:r>
              <a:rPr lang="ko-KR" altLang="en-US" dirty="0"/>
              <a:t> 여러 번 중첩해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● </a:t>
            </a:r>
            <a:r>
              <a:rPr lang="en-US" altLang="ko-KR" dirty="0"/>
              <a:t>Multi-Head Attention(Encoder Self-Attention)</a:t>
            </a:r>
            <a:r>
              <a:rPr lang="ko-KR" altLang="en-US" dirty="0"/>
              <a:t>에서 </a:t>
            </a:r>
            <a:r>
              <a:rPr lang="en-US" altLang="ko-KR" dirty="0"/>
              <a:t>mask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 ● </a:t>
            </a:r>
            <a:r>
              <a:rPr lang="en-US" altLang="ko-KR" dirty="0"/>
              <a:t>pad </a:t>
            </a:r>
            <a:r>
              <a:rPr lang="ko-KR" altLang="en-US" dirty="0"/>
              <a:t>토큰에 대하여 마스크</a:t>
            </a:r>
            <a:r>
              <a:rPr lang="en-US" altLang="ko-KR" dirty="0"/>
              <a:t>(mask) </a:t>
            </a:r>
            <a:r>
              <a:rPr lang="ko-KR" altLang="en-US" dirty="0"/>
              <a:t>값을 </a:t>
            </a:r>
            <a:r>
              <a:rPr lang="en-US" altLang="ko-KR" dirty="0"/>
              <a:t>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endParaRPr lang="en-US" altLang="ko-KR" dirty="0"/>
          </a:p>
          <a:p>
            <a:pPr>
              <a:buSzPts val="1200"/>
            </a:pPr>
            <a:r>
              <a:rPr lang="ko-KR" altLang="en-US" dirty="0"/>
              <a:t>● 기존 논문과 차이</a:t>
            </a:r>
            <a:endParaRPr lang="en-US" altLang="ko-KR" dirty="0"/>
          </a:p>
          <a:p>
            <a:pPr>
              <a:buSzPts val="1200"/>
            </a:pPr>
            <a:r>
              <a:rPr lang="en-US" altLang="ko-KR" dirty="0"/>
              <a:t>        </a:t>
            </a:r>
            <a:r>
              <a:rPr lang="ko-KR" altLang="en-US" dirty="0"/>
              <a:t>● </a:t>
            </a:r>
            <a:r>
              <a:rPr lang="en-US" altLang="ko-KR" dirty="0"/>
              <a:t>positional Encoding </a:t>
            </a:r>
            <a:r>
              <a:rPr lang="ko-KR" altLang="en-US" dirty="0"/>
              <a:t>대신 </a:t>
            </a:r>
            <a:r>
              <a:rPr lang="en-US" altLang="ko-KR" dirty="0"/>
              <a:t>positional embedding</a:t>
            </a:r>
            <a:r>
              <a:rPr lang="ko-KR" altLang="en-US" dirty="0"/>
              <a:t>을 학습</a:t>
            </a:r>
            <a:r>
              <a:rPr lang="en-US" altLang="ko-KR" dirty="0"/>
              <a:t>        </a:t>
            </a:r>
            <a:r>
              <a:rPr lang="ko-KR" altLang="en-US" dirty="0"/>
              <a:t>      </a:t>
            </a:r>
            <a:endParaRPr lang="en-US" altLang="ko-KR" dirty="0"/>
          </a:p>
          <a:p>
            <a:pPr>
              <a:buSzPts val="1200"/>
            </a:pPr>
            <a:r>
              <a:rPr lang="en-US" altLang="ko-KR" dirty="0"/>
              <a:t>        </a:t>
            </a:r>
            <a:r>
              <a:rPr lang="ko-KR" altLang="en-US" dirty="0"/>
              <a:t>● 중첩 </a:t>
            </a:r>
            <a:r>
              <a:rPr lang="en-US" altLang="ko-KR" dirty="0"/>
              <a:t>Encoder layer</a:t>
            </a:r>
            <a:r>
              <a:rPr lang="ko-KR" altLang="en-US" dirty="0"/>
              <a:t> 개수 </a:t>
            </a:r>
            <a:r>
              <a:rPr lang="en-US" altLang="ko-KR" dirty="0"/>
              <a:t>: 6 -&gt; 3</a:t>
            </a:r>
          </a:p>
          <a:p>
            <a:pPr>
              <a:buSzPts val="1200"/>
            </a:pPr>
            <a:endParaRPr lang="en-US" altLang="ko-KR" dirty="0"/>
          </a:p>
          <a:p>
            <a:pPr>
              <a:buSzPts val="1200"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04CF5E-B2F3-4DC8-8D3C-C19E2D433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465" y="833659"/>
            <a:ext cx="1845234" cy="34761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D1AF91-99CD-4B71-BADA-C2CFCDEA8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355" y="4207996"/>
            <a:ext cx="3655645" cy="86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060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1021</Words>
  <Application>Microsoft Office PowerPoint</Application>
  <PresentationFormat>화면 슬라이드 쇼(16:9)</PresentationFormat>
  <Paragraphs>176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Malgun Gothic</vt:lpstr>
      <vt:lpstr>Arial</vt:lpstr>
      <vt:lpstr>Simple Light</vt:lpstr>
      <vt:lpstr>딥러닝 논문 구현 스터디 2팀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styoo</dc:creator>
  <cp:lastModifiedBy>유승태</cp:lastModifiedBy>
  <cp:revision>36</cp:revision>
  <dcterms:modified xsi:type="dcterms:W3CDTF">2021-05-03T14:05:54Z</dcterms:modified>
</cp:coreProperties>
</file>