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2" r:id="rId3"/>
    <p:sldId id="273" r:id="rId4"/>
    <p:sldId id="285" r:id="rId5"/>
    <p:sldId id="287" r:id="rId6"/>
    <p:sldId id="296" r:id="rId7"/>
    <p:sldId id="288" r:id="rId8"/>
    <p:sldId id="297" r:id="rId9"/>
    <p:sldId id="299" r:id="rId10"/>
    <p:sldId id="309" r:id="rId11"/>
    <p:sldId id="300" r:id="rId12"/>
    <p:sldId id="301" r:id="rId13"/>
    <p:sldId id="302" r:id="rId14"/>
    <p:sldId id="304" r:id="rId15"/>
    <p:sldId id="307" r:id="rId16"/>
    <p:sldId id="306" r:id="rId17"/>
    <p:sldId id="305" r:id="rId18"/>
    <p:sldId id="308" r:id="rId19"/>
    <p:sldId id="289" r:id="rId20"/>
    <p:sldId id="298" r:id="rId21"/>
    <p:sldId id="314" r:id="rId22"/>
    <p:sldId id="310" r:id="rId23"/>
    <p:sldId id="315" r:id="rId24"/>
    <p:sldId id="25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77" y="78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759126" y="2626659"/>
            <a:ext cx="6673751" cy="1741060"/>
            <a:chOff x="2759126" y="1767838"/>
            <a:chExt cx="6673751" cy="18774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2759126" y="1767838"/>
              <a:ext cx="6673751" cy="12943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#CUAI – Smart Factory B-Team</a:t>
              </a:r>
            </a:p>
            <a:p>
              <a:pPr algn="ctr"/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649627" y="2537279"/>
              <a:ext cx="489275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UCI-SECOM</a:t>
              </a:r>
              <a:endParaRPr lang="ko-KR" altLang="en-US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59" y="159116"/>
            <a:ext cx="990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2-1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444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#2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7BA6B-B184-4AB0-A9A6-6765BE3289A4}"/>
              </a:ext>
            </a:extLst>
          </p:cNvPr>
          <p:cNvSpPr txBox="1"/>
          <p:nvPr/>
        </p:nvSpPr>
        <p:spPr>
          <a:xfrm>
            <a:off x="235779" y="1383521"/>
            <a:ext cx="806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결측값이</a:t>
            </a:r>
            <a:r>
              <a:rPr lang="ko-KR" altLang="en-US" dirty="0"/>
              <a:t> </a:t>
            </a:r>
            <a:r>
              <a:rPr lang="en-US" altLang="ko-KR" dirty="0"/>
              <a:t>50%</a:t>
            </a:r>
            <a:r>
              <a:rPr lang="ko-KR" altLang="en-US" dirty="0"/>
              <a:t>가 넘는 칼럼은 삭제 후 남은 </a:t>
            </a:r>
            <a:r>
              <a:rPr lang="ko-KR" altLang="en-US" dirty="0" err="1"/>
              <a:t>결측값은</a:t>
            </a:r>
            <a:r>
              <a:rPr lang="ko-KR" altLang="en-US" dirty="0"/>
              <a:t> 앞 또는 뒤 값으로 대체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A93AA-21B9-4064-A8A2-08AA42162B23}"/>
              </a:ext>
            </a:extLst>
          </p:cNvPr>
          <p:cNvSpPr txBox="1"/>
          <p:nvPr/>
        </p:nvSpPr>
        <p:spPr>
          <a:xfrm>
            <a:off x="173633" y="2394672"/>
            <a:ext cx="404308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결측값의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 수와 퍼센트를 출력하는 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Helvetica Neue"/>
              </a:rPr>
              <a:t>null_values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함수 정의</a:t>
            </a:r>
            <a:endParaRPr lang="en-US" altLang="ko-KR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null_values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함수를 이용해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결측값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출력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► 50%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가 넘는 칼럼 추출 후 제거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나머지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결측값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앞 또는 뒤 값으로 대체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고유값이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인 열을 저장하는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unique_columns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함수 정의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고유치가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인 칼럼 확인 후 제거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2C847F9-B4A5-4647-99B9-244F31C52AE1}"/>
              </a:ext>
            </a:extLst>
          </p:cNvPr>
          <p:cNvGrpSpPr/>
          <p:nvPr/>
        </p:nvGrpSpPr>
        <p:grpSpPr>
          <a:xfrm>
            <a:off x="4208626" y="1970846"/>
            <a:ext cx="7892426" cy="4213628"/>
            <a:chOff x="410616" y="245381"/>
            <a:chExt cx="8219430" cy="540927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16516B1-778A-484B-8182-8CEB10212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133" y="245381"/>
              <a:ext cx="8218913" cy="121176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D9E2D72-A27B-4AE7-B4A1-620E09AA8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889" y="1444804"/>
              <a:ext cx="8179399" cy="447825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510F38D-9B4D-475F-AC74-6780F83C4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646" y="1859655"/>
              <a:ext cx="8205742" cy="447825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E4FBFE6-905A-42BD-BCFB-A8DBD6BD2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7718" y="2287859"/>
              <a:ext cx="8192571" cy="579539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AC501AB-5385-4E38-9E4A-0E5A92118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0617" y="2858499"/>
              <a:ext cx="8212328" cy="236425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A92A20E-FF9C-4AA1-8C63-645468ACD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0616" y="5246344"/>
              <a:ext cx="8179400" cy="408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7580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59" y="159116"/>
            <a:ext cx="990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2-2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가공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#1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7BA6B-B184-4AB0-A9A6-6765BE3289A4}"/>
              </a:ext>
            </a:extLst>
          </p:cNvPr>
          <p:cNvSpPr txBox="1"/>
          <p:nvPr/>
        </p:nvSpPr>
        <p:spPr>
          <a:xfrm>
            <a:off x="464232" y="1268385"/>
            <a:ext cx="411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오버샘플링</a:t>
            </a:r>
            <a:r>
              <a:rPr lang="en-US" altLang="ko-KR" dirty="0"/>
              <a:t>(Oversampling)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0AE5EB-873D-4D28-9F87-3EB6BE5F2978}"/>
              </a:ext>
            </a:extLst>
          </p:cNvPr>
          <p:cNvSpPr txBox="1"/>
          <p:nvPr/>
        </p:nvSpPr>
        <p:spPr>
          <a:xfrm>
            <a:off x="493490" y="5342826"/>
            <a:ext cx="478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 Pass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비율이 너무 치우쳐져 있다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AE72B-B805-4F9C-A391-402E27817E52}"/>
              </a:ext>
            </a:extLst>
          </p:cNvPr>
          <p:cNvSpPr txBox="1"/>
          <p:nvPr/>
        </p:nvSpPr>
        <p:spPr>
          <a:xfrm>
            <a:off x="6370320" y="5391268"/>
            <a:ext cx="61033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오버샘플링을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통해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Fail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의 값을 증가시켰다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A1A7B1-9A15-4BE1-BC1D-C1D98BD8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320" y="1637717"/>
            <a:ext cx="4366638" cy="37874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7A2F196-D8D5-4958-8879-F31D4FE29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12" y="1612832"/>
            <a:ext cx="4366639" cy="372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53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59" y="159116"/>
            <a:ext cx="990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2-2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가공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#2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7BA6B-B184-4AB0-A9A6-6765BE3289A4}"/>
              </a:ext>
            </a:extLst>
          </p:cNvPr>
          <p:cNvSpPr txBox="1"/>
          <p:nvPr/>
        </p:nvSpPr>
        <p:spPr>
          <a:xfrm>
            <a:off x="510988" y="1336772"/>
            <a:ext cx="411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StandardScaler</a:t>
            </a:r>
            <a:r>
              <a:rPr lang="en-US" altLang="ko-KR" sz="1800" dirty="0"/>
              <a:t>(</a:t>
            </a:r>
            <a:r>
              <a:rPr lang="ko-KR" altLang="en-US" sz="1800" dirty="0"/>
              <a:t>표준화</a:t>
            </a:r>
            <a:r>
              <a:rPr lang="en-US" altLang="ko-KR" sz="1800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A93AA-21B9-4064-A8A2-08AA42162B23}"/>
              </a:ext>
            </a:extLst>
          </p:cNvPr>
          <p:cNvSpPr txBox="1"/>
          <p:nvPr/>
        </p:nvSpPr>
        <p:spPr>
          <a:xfrm>
            <a:off x="439966" y="3082204"/>
            <a:ext cx="40430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표준화를 쉽게 하기 위해 지원하는 클래스</a:t>
            </a:r>
            <a:endParaRPr lang="en-US" altLang="ko-KR" sz="1400" b="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l"/>
            <a:endParaRPr lang="ko-KR" altLang="en-US" sz="1400" b="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►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평균이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0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이고 분산이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인 값으로 변환</a:t>
            </a:r>
            <a:endParaRPr lang="en-US" altLang="ko-KR" sz="1400" b="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l"/>
            <a:endParaRPr lang="en-US" altLang="ko-KR"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► 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범위가 넓은 데이터를 </a:t>
            </a:r>
            <a:r>
              <a:rPr lang="ko-KR" altLang="en-US" sz="1400" dirty="0" err="1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표준화함으로써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 값을 변환해줌</a:t>
            </a:r>
            <a:endParaRPr lang="en-US" altLang="ko-KR" sz="1400" b="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31DCE9-32EE-4C0F-88CA-3BFF2AE5D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251" y="2279557"/>
            <a:ext cx="68580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4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59" y="159116"/>
            <a:ext cx="990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2-2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가공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#3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7BA6B-B184-4AB0-A9A6-6765BE3289A4}"/>
              </a:ext>
            </a:extLst>
          </p:cNvPr>
          <p:cNvSpPr txBox="1"/>
          <p:nvPr/>
        </p:nvSpPr>
        <p:spPr>
          <a:xfrm>
            <a:off x="510988" y="1336772"/>
            <a:ext cx="411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PCA(</a:t>
            </a:r>
            <a:r>
              <a:rPr lang="ko-KR" altLang="en-US" dirty="0"/>
              <a:t>주성분 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A93AA-21B9-4064-A8A2-08AA42162B23}"/>
              </a:ext>
            </a:extLst>
          </p:cNvPr>
          <p:cNvSpPr txBox="1"/>
          <p:nvPr/>
        </p:nvSpPr>
        <p:spPr>
          <a:xfrm>
            <a:off x="393378" y="2789977"/>
            <a:ext cx="40430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latin typeface="+mn-ea"/>
                <a:cs typeface="Arial" panose="020B0604020202020204" pitchFamily="34" charset="0"/>
              </a:rPr>
              <a:t>►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여러 변수 간에 존재하는 상관관계를 </a:t>
            </a:r>
            <a:endParaRPr lang="en-US" altLang="ko-KR" sz="14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이용해 이를 대표하는 주성분을 추출해 </a:t>
            </a:r>
            <a:endParaRPr lang="en-US" altLang="ko-KR" sz="14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차원을 축소하는 기법</a:t>
            </a:r>
            <a:endParaRPr lang="en-US" altLang="ko-KR" sz="14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endParaRPr lang="ko-KR" altLang="en-US" sz="14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r>
              <a:rPr lang="en-US" altLang="ko-KR" sz="1400" dirty="0">
                <a:latin typeface="+mn-ea"/>
                <a:cs typeface="Arial" panose="020B0604020202020204" pitchFamily="34" charset="0"/>
              </a:rPr>
              <a:t>► </a:t>
            </a:r>
            <a:r>
              <a:rPr lang="en-US" altLang="ko-KR" sz="1400" dirty="0" err="1">
                <a:latin typeface="+mn-ea"/>
                <a:cs typeface="Arial" panose="020B0604020202020204" pitchFamily="34" charset="0"/>
              </a:rPr>
              <a:t>n_components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를 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0.85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로 설정해 차원을 </a:t>
            </a:r>
            <a:endParaRPr lang="en-US" altLang="ko-KR" sz="1400" dirty="0">
              <a:latin typeface="+mn-ea"/>
              <a:cs typeface="Arial" panose="020B0604020202020204" pitchFamily="34" charset="0"/>
            </a:endParaRPr>
          </a:p>
          <a:p>
            <a:pPr algn="l"/>
            <a:r>
              <a:rPr lang="ko-KR" altLang="en-US" sz="1400" dirty="0">
                <a:latin typeface="+mn-ea"/>
                <a:cs typeface="Arial" panose="020B0604020202020204" pitchFamily="34" charset="0"/>
              </a:rPr>
              <a:t>축소함</a:t>
            </a:r>
            <a:endParaRPr lang="en-US" altLang="ko-KR" sz="1400" dirty="0">
              <a:latin typeface="+mn-ea"/>
              <a:cs typeface="Arial" panose="020B0604020202020204" pitchFamily="34" charset="0"/>
            </a:endParaRPr>
          </a:p>
          <a:p>
            <a:pPr algn="l"/>
            <a:endParaRPr lang="en-US" altLang="ko-KR" sz="1400" dirty="0">
              <a:latin typeface="+mn-ea"/>
              <a:cs typeface="Arial" panose="020B0604020202020204" pitchFamily="34" charset="0"/>
            </a:endParaRPr>
          </a:p>
          <a:p>
            <a:pPr algn="l"/>
            <a:r>
              <a:rPr lang="en-US" altLang="ko-KR" sz="1400" dirty="0">
                <a:latin typeface="+mn-ea"/>
                <a:cs typeface="Arial" panose="020B0604020202020204" pitchFamily="34" charset="0"/>
              </a:rPr>
              <a:t>► X 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데이터를 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fit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한 후 각각 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transform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함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D311CF-1193-4E95-9054-C2DBC7E41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271" y="1607662"/>
            <a:ext cx="7285351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78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59" y="159116"/>
            <a:ext cx="990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2-3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학습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#1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7BA6B-B184-4AB0-A9A6-6765BE3289A4}"/>
              </a:ext>
            </a:extLst>
          </p:cNvPr>
          <p:cNvSpPr txBox="1"/>
          <p:nvPr/>
        </p:nvSpPr>
        <p:spPr>
          <a:xfrm>
            <a:off x="510988" y="1336772"/>
            <a:ext cx="411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XGBoost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A93AA-21B9-4064-A8A2-08AA42162B23}"/>
              </a:ext>
            </a:extLst>
          </p:cNvPr>
          <p:cNvSpPr txBox="1"/>
          <p:nvPr/>
        </p:nvSpPr>
        <p:spPr>
          <a:xfrm>
            <a:off x="510988" y="2067515"/>
            <a:ext cx="5081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트리 기반의 앙상블 학습에서 가장 각광받고 있는 알고리즘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앙상블 모델 중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Boosting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의 한 종류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► GBM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알고리즘의 단점을 보완하고자 나온 알고리즘으로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GBM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대비 빠른 수행시간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Tree pruning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을 통한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과적합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규제의 장점을 지님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하이퍼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파라미터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를 조절하여 과적합을 방지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081CC0-B214-4517-9C37-6212CDC43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731" y="1129886"/>
            <a:ext cx="4521294" cy="515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52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59" y="159116"/>
            <a:ext cx="990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2-3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학습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#3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7BA6B-B184-4AB0-A9A6-6765BE3289A4}"/>
              </a:ext>
            </a:extLst>
          </p:cNvPr>
          <p:cNvSpPr txBox="1"/>
          <p:nvPr/>
        </p:nvSpPr>
        <p:spPr>
          <a:xfrm>
            <a:off x="510988" y="1336772"/>
            <a:ext cx="411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DecisionTree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A93AA-21B9-4064-A8A2-08AA42162B23}"/>
              </a:ext>
            </a:extLst>
          </p:cNvPr>
          <p:cNvSpPr txBox="1"/>
          <p:nvPr/>
        </p:nvSpPr>
        <p:spPr>
          <a:xfrm>
            <a:off x="580168" y="2413337"/>
            <a:ext cx="46399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데이터에 있는 규칙을 학습을 통해 찾아 트리 기반의 분류 규칙을 만드는 알고리즘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하이퍼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파라미터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를 통해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과적합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방지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048104-B016-4D90-B73D-611249266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932" y="1550507"/>
            <a:ext cx="4953429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18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59" y="159116"/>
            <a:ext cx="990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2-3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학습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#4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7BA6B-B184-4AB0-A9A6-6765BE3289A4}"/>
              </a:ext>
            </a:extLst>
          </p:cNvPr>
          <p:cNvSpPr txBox="1"/>
          <p:nvPr/>
        </p:nvSpPr>
        <p:spPr>
          <a:xfrm>
            <a:off x="510988" y="1336772"/>
            <a:ext cx="411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RandomForest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E6C8B7-1402-4833-86FE-5E99A7AFD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580" y="1129886"/>
            <a:ext cx="5143946" cy="52582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1C3AF5-11EE-46F4-93CB-8DBE9F7931B2}"/>
              </a:ext>
            </a:extLst>
          </p:cNvPr>
          <p:cNvSpPr txBox="1"/>
          <p:nvPr/>
        </p:nvSpPr>
        <p:spPr>
          <a:xfrm>
            <a:off x="510988" y="2043840"/>
            <a:ext cx="48688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동일한 알고리즘으로 여러 분류기를 만든 후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보팅을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통해 결정하는 알고리즘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DecisionTree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를 기반으로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부트스트래핑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방식으로 데이터 세트를 중첩되게 분리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다른 앙상블 알고리즘보다 빠른 수행 속도와 높은 예측 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성능을 지님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하이퍼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파라미터로 사용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933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59" y="159116"/>
            <a:ext cx="990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2-3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학습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#2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7BA6B-B184-4AB0-A9A6-6765BE3289A4}"/>
              </a:ext>
            </a:extLst>
          </p:cNvPr>
          <p:cNvSpPr txBox="1"/>
          <p:nvPr/>
        </p:nvSpPr>
        <p:spPr>
          <a:xfrm>
            <a:off x="510988" y="1336772"/>
            <a:ext cx="411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SVM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C69A93-ED63-475D-81B2-FD15AFC2B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384" y="1971675"/>
            <a:ext cx="5010150" cy="2914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16BA8E-3714-4FA7-A909-8A94D0126F36}"/>
              </a:ext>
            </a:extLst>
          </p:cNvPr>
          <p:cNvSpPr txBox="1"/>
          <p:nvPr/>
        </p:nvSpPr>
        <p:spPr>
          <a:xfrm>
            <a:off x="510988" y="2271701"/>
            <a:ext cx="48156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데이터 분석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패턴 인식 등 다양한 목적을 위해 사용되는 지도 학습 알고리즘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서포트 벡터를 사용해 결정 경계를 정의하고 분류되지 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않은 점을 해당 결정 경계와 비교해 분류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결정 경계의 마진을 조절하여 이상치의 범위를 조절하는 파라미터인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와 결정 경계의 유연성을 조절해 과적합을 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방지하는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gamma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의 파라미터 사용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757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59" y="159116"/>
            <a:ext cx="990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2-3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학습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#5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7BA6B-B184-4AB0-A9A6-6765BE3289A4}"/>
              </a:ext>
            </a:extLst>
          </p:cNvPr>
          <p:cNvSpPr txBox="1"/>
          <p:nvPr/>
        </p:nvSpPr>
        <p:spPr>
          <a:xfrm>
            <a:off x="510988" y="1336772"/>
            <a:ext cx="411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Logistic Regression(</a:t>
            </a:r>
            <a:r>
              <a:rPr lang="ko-KR" altLang="en-US" dirty="0"/>
              <a:t>로지스틱 회귀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A93AA-21B9-4064-A8A2-08AA42162B23}"/>
              </a:ext>
            </a:extLst>
          </p:cNvPr>
          <p:cNvSpPr txBox="1"/>
          <p:nvPr/>
        </p:nvSpPr>
        <p:spPr>
          <a:xfrm>
            <a:off x="580168" y="2094380"/>
            <a:ext cx="40430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  <a:cs typeface="Arial" panose="020B0604020202020204" pitchFamily="34" charset="0"/>
              </a:rPr>
              <a:t>► </a:t>
            </a:r>
            <a:r>
              <a:rPr lang="ko-KR" altLang="ko-KR" sz="1400" dirty="0">
                <a:effectLst/>
                <a:latin typeface="+mn-ea"/>
                <a:cs typeface="Times New Roman" panose="02020603050405020304" pitchFamily="18" charset="0"/>
              </a:rPr>
              <a:t>선형 회귀 방식을 분류에 적용한 알고리즘</a:t>
            </a:r>
            <a:endParaRPr lang="en-US" altLang="ko-KR" sz="1400" dirty="0">
              <a:effectLst/>
              <a:latin typeface="+mn-ea"/>
              <a:cs typeface="Times New Roman" panose="02020603050405020304" pitchFamily="18" charset="0"/>
            </a:endParaRPr>
          </a:p>
          <a:p>
            <a:endParaRPr lang="en-US" altLang="ko-KR" sz="1400" dirty="0">
              <a:latin typeface="+mn-ea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+mn-ea"/>
                <a:cs typeface="Arial" panose="020B0604020202020204" pitchFamily="34" charset="0"/>
              </a:rPr>
              <a:t>► </a:t>
            </a:r>
            <a:r>
              <a:rPr lang="ko-KR" altLang="ko-KR" sz="1400" dirty="0" err="1">
                <a:effectLst/>
                <a:latin typeface="+mn-ea"/>
                <a:cs typeface="Times New Roman" panose="02020603050405020304" pitchFamily="18" charset="0"/>
              </a:rPr>
              <a:t>시그모이드</a:t>
            </a:r>
            <a:r>
              <a:rPr lang="en-US" altLang="ko-KR" sz="1400" dirty="0">
                <a:effectLst/>
                <a:latin typeface="+mn-ea"/>
                <a:cs typeface="Times New Roman" panose="02020603050405020304" pitchFamily="18" charset="0"/>
              </a:rPr>
              <a:t>(Sigmoid) </a:t>
            </a:r>
            <a:r>
              <a:rPr lang="ko-KR" altLang="ko-KR" sz="1400" dirty="0">
                <a:effectLst/>
                <a:latin typeface="+mn-ea"/>
                <a:cs typeface="Times New Roman" panose="02020603050405020304" pitchFamily="18" charset="0"/>
              </a:rPr>
              <a:t>함수 최적선을 찾고 이 </a:t>
            </a:r>
            <a:r>
              <a:rPr lang="ko-KR" altLang="ko-KR" sz="1400" dirty="0" err="1">
                <a:effectLst/>
                <a:latin typeface="+mn-ea"/>
                <a:cs typeface="Times New Roman" panose="02020603050405020304" pitchFamily="18" charset="0"/>
              </a:rPr>
              <a:t>시그모이드</a:t>
            </a:r>
            <a:r>
              <a:rPr lang="ko-KR" altLang="ko-KR" sz="1400" dirty="0">
                <a:effectLst/>
                <a:latin typeface="+mn-ea"/>
                <a:cs typeface="Times New Roman" panose="02020603050405020304" pitchFamily="18" charset="0"/>
              </a:rPr>
              <a:t> 함수의 반환 값을 확률로 간주해 확률에 따라 분류를 결정</a:t>
            </a:r>
            <a:endParaRPr lang="en-US" altLang="ko-KR" sz="1400" dirty="0">
              <a:effectLst/>
              <a:latin typeface="+mn-ea"/>
              <a:cs typeface="Times New Roman" panose="02020603050405020304" pitchFamily="18" charset="0"/>
            </a:endParaRPr>
          </a:p>
          <a:p>
            <a:endParaRPr lang="en-US" altLang="ko-KR" sz="1400" dirty="0">
              <a:latin typeface="+mn-ea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+mn-ea"/>
                <a:cs typeface="Arial" panose="020B0604020202020204" pitchFamily="34" charset="0"/>
              </a:rPr>
              <a:t>► </a:t>
            </a:r>
            <a:r>
              <a:rPr lang="ko-KR" altLang="en-US" sz="1400" dirty="0" err="1">
                <a:latin typeface="+mn-ea"/>
                <a:cs typeface="Arial" panose="020B0604020202020204" pitchFamily="34" charset="0"/>
              </a:rPr>
              <a:t>하이퍼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 파라미터로 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penalty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와 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C 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사용</a:t>
            </a:r>
            <a:endParaRPr lang="en-US" altLang="ko-KR" sz="1400" dirty="0">
              <a:latin typeface="+mn-ea"/>
              <a:cs typeface="Arial" panose="020B0604020202020204" pitchFamily="34" charset="0"/>
            </a:endParaRPr>
          </a:p>
          <a:p>
            <a:endParaRPr lang="en-US" altLang="ko-KR" sz="1400" dirty="0">
              <a:latin typeface="+mn-ea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+mn-ea"/>
                <a:cs typeface="Arial" panose="020B0604020202020204" pitchFamily="34" charset="0"/>
              </a:rPr>
              <a:t>► penalty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로 규제를 결정하고 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C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를 통해 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alpha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값 결정</a:t>
            </a:r>
            <a:endParaRPr lang="en-US" altLang="ko-KR" sz="1400" dirty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646BA1-58E8-415B-9E7F-BCD0464E8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152" y="2094380"/>
            <a:ext cx="6858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96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59" y="159116"/>
            <a:ext cx="990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2-4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평가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#1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7BA6B-B184-4AB0-A9A6-6765BE3289A4}"/>
              </a:ext>
            </a:extLst>
          </p:cNvPr>
          <p:cNvSpPr txBox="1"/>
          <p:nvPr/>
        </p:nvSpPr>
        <p:spPr>
          <a:xfrm>
            <a:off x="510988" y="1336772"/>
            <a:ext cx="411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Default vs Oversampling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A93AA-21B9-4064-A8A2-08AA42162B23}"/>
              </a:ext>
            </a:extLst>
          </p:cNvPr>
          <p:cNvSpPr txBox="1"/>
          <p:nvPr/>
        </p:nvSpPr>
        <p:spPr>
          <a:xfrm>
            <a:off x="510988" y="1999129"/>
            <a:ext cx="40430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► Oversampling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을 하지 않고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를 적용한 방법과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Oversampling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까지 적용한 방법의 비교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► Oversampling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하지 않은 값들은 최대값이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25%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일 정도로 상당히 낮고 심지어는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0 %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대의 결과를 보이는 모델도 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► 1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번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방법이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번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방법보다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개중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개의 모델에서 더 뛰어남을 보인다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► Oversampling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한 값들은 대부분이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80%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를 상회하며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에 근접한 값들도 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특히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, SVM ,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가지 방법의 결과가 높고 그 중에서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의 결과가 가장 좋게 나타난다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3062096-A854-4B56-997F-CC364B740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156502"/>
              </p:ext>
            </p:extLst>
          </p:nvPr>
        </p:nvGraphicFramePr>
        <p:xfrm>
          <a:off x="5544022" y="1252451"/>
          <a:ext cx="6067972" cy="4768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453">
                  <a:extLst>
                    <a:ext uri="{9D8B030D-6E8A-4147-A177-3AD203B41FA5}">
                      <a16:colId xmlns:a16="http://schemas.microsoft.com/office/drawing/2014/main" val="2689720345"/>
                    </a:ext>
                  </a:extLst>
                </a:gridCol>
                <a:gridCol w="994020">
                  <a:extLst>
                    <a:ext uri="{9D8B030D-6E8A-4147-A177-3AD203B41FA5}">
                      <a16:colId xmlns:a16="http://schemas.microsoft.com/office/drawing/2014/main" val="1815122813"/>
                    </a:ext>
                  </a:extLst>
                </a:gridCol>
                <a:gridCol w="994020">
                  <a:extLst>
                    <a:ext uri="{9D8B030D-6E8A-4147-A177-3AD203B41FA5}">
                      <a16:colId xmlns:a16="http://schemas.microsoft.com/office/drawing/2014/main" val="3432513152"/>
                    </a:ext>
                  </a:extLst>
                </a:gridCol>
                <a:gridCol w="1064668">
                  <a:extLst>
                    <a:ext uri="{9D8B030D-6E8A-4147-A177-3AD203B41FA5}">
                      <a16:colId xmlns:a16="http://schemas.microsoft.com/office/drawing/2014/main" val="3799445008"/>
                    </a:ext>
                  </a:extLst>
                </a:gridCol>
                <a:gridCol w="1064668">
                  <a:extLst>
                    <a:ext uri="{9D8B030D-6E8A-4147-A177-3AD203B41FA5}">
                      <a16:colId xmlns:a16="http://schemas.microsoft.com/office/drawing/2014/main" val="3377721812"/>
                    </a:ext>
                  </a:extLst>
                </a:gridCol>
                <a:gridCol w="931143">
                  <a:extLst>
                    <a:ext uri="{9D8B030D-6E8A-4147-A177-3AD203B41FA5}">
                      <a16:colId xmlns:a16="http://schemas.microsoft.com/office/drawing/2014/main" val="566581189"/>
                    </a:ext>
                  </a:extLst>
                </a:gridCol>
              </a:tblGrid>
              <a:tr h="256617">
                <a:tc rowSpan="2"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Class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100">
                          <a:effectLst/>
                        </a:rPr>
                        <a:t>전처리</a:t>
                      </a:r>
                      <a:r>
                        <a:rPr lang="en-US" sz="800" kern="100">
                          <a:effectLst/>
                        </a:rPr>
                        <a:t>: </a:t>
                      </a:r>
                      <a:r>
                        <a:rPr lang="ko-KR" sz="800" kern="100">
                          <a:effectLst/>
                        </a:rPr>
                        <a:t>결측값 </a:t>
                      </a:r>
                      <a:r>
                        <a:rPr lang="en-US" sz="800" kern="100">
                          <a:effectLst/>
                        </a:rPr>
                        <a:t>900</a:t>
                      </a:r>
                      <a:r>
                        <a:rPr lang="ko-KR" sz="800" kern="100">
                          <a:effectLst/>
                        </a:rPr>
                        <a:t>개 이상 제거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</a:rPr>
                        <a:t>전처리</a:t>
                      </a:r>
                      <a:r>
                        <a:rPr lang="en-US" sz="900" kern="100">
                          <a:effectLst/>
                        </a:rPr>
                        <a:t>: </a:t>
                      </a:r>
                      <a:r>
                        <a:rPr lang="ko-KR" sz="900" kern="100">
                          <a:effectLst/>
                        </a:rPr>
                        <a:t>결측값</a:t>
                      </a:r>
                      <a:r>
                        <a:rPr lang="en-US" sz="900" kern="100">
                          <a:effectLst/>
                        </a:rPr>
                        <a:t>&gt;50% </a:t>
                      </a:r>
                      <a:r>
                        <a:rPr lang="ko-KR" sz="900" kern="100">
                          <a:effectLst/>
                        </a:rPr>
                        <a:t>제거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938314"/>
                  </a:ext>
                </a:extLst>
              </a:tr>
              <a:tr h="19965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 kern="100">
                          <a:effectLst/>
                        </a:rPr>
                        <a:t>1.Oversampling(X)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 kern="100">
                          <a:effectLst/>
                        </a:rPr>
                        <a:t>2.Oversampling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 kern="100">
                          <a:effectLst/>
                        </a:rPr>
                        <a:t>3.Oversampling(X)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700" kern="100">
                          <a:effectLst/>
                        </a:rPr>
                        <a:t>4.Oversampling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6997226"/>
                  </a:ext>
                </a:extLst>
              </a:tr>
              <a:tr h="285038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XGBoost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F1_score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0.9746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0.9785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6370307"/>
                  </a:ext>
                </a:extLst>
              </a:tr>
              <a:tr h="285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Recall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0.9529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0.9604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4238915"/>
                  </a:ext>
                </a:extLst>
              </a:tr>
              <a:tr h="285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Precision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0.9529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0.9604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0836092"/>
                  </a:ext>
                </a:extLst>
              </a:tr>
              <a:tr h="285038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SVM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F1_score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0.9797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0.9615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8370636"/>
                  </a:ext>
                </a:extLst>
              </a:tr>
              <a:tr h="285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Recall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0.9679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0.9330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6936065"/>
                  </a:ext>
                </a:extLst>
              </a:tr>
              <a:tr h="285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Precision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0.9679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0.9330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2688079"/>
                  </a:ext>
                </a:extLst>
              </a:tr>
              <a:tr h="285038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Random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Forest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F1_score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0.9850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0.3920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0.9890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2588849"/>
                  </a:ext>
                </a:extLst>
              </a:tr>
              <a:tr h="285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Recall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0.9810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0.2500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0.9864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4655173"/>
                  </a:ext>
                </a:extLst>
              </a:tr>
              <a:tr h="285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Precision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0.9810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0.2500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0.9864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9753841"/>
                  </a:ext>
                </a:extLst>
              </a:tr>
              <a:tr h="285038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DecisionTree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F1_score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0.1395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0.8678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0.9260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0.8534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2611385"/>
                  </a:ext>
                </a:extLst>
              </a:tr>
              <a:tr h="285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Recall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0.1098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0.8164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0.8200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0.8103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0186619"/>
                  </a:ext>
                </a:extLst>
              </a:tr>
              <a:tr h="285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Precision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0.1098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0.8164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0.8200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0.8103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22933"/>
                  </a:ext>
                </a:extLst>
              </a:tr>
              <a:tr h="285038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Logistic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Regression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F1_score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0.4540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0.8022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0.1632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0.8211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5749749"/>
                  </a:ext>
                </a:extLst>
              </a:tr>
              <a:tr h="285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Recall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0.8330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0.7871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0.2352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0.8021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144824"/>
                  </a:ext>
                </a:extLst>
              </a:tr>
              <a:tr h="3216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Precision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0.8330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0.7871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0.2352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0.8021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9462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998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29B4F2-0F80-49A2-819E-020140E44E69}"/>
              </a:ext>
            </a:extLst>
          </p:cNvPr>
          <p:cNvSpPr/>
          <p:nvPr/>
        </p:nvSpPr>
        <p:spPr>
          <a:xfrm>
            <a:off x="603624" y="382062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57B67-B77D-44F0-83CD-991B186872B5}"/>
              </a:ext>
            </a:extLst>
          </p:cNvPr>
          <p:cNvSpPr txBox="1"/>
          <p:nvPr/>
        </p:nvSpPr>
        <p:spPr>
          <a:xfrm flipH="1">
            <a:off x="2487407" y="1118212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010B3-A695-4D53-9C79-11CA14A89998}"/>
              </a:ext>
            </a:extLst>
          </p:cNvPr>
          <p:cNvSpPr txBox="1"/>
          <p:nvPr/>
        </p:nvSpPr>
        <p:spPr>
          <a:xfrm flipH="1">
            <a:off x="2487408" y="399285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FE62E9-2E0E-4D27-84D6-6F22B24C5B1E}"/>
              </a:ext>
            </a:extLst>
          </p:cNvPr>
          <p:cNvGrpSpPr/>
          <p:nvPr/>
        </p:nvGrpSpPr>
        <p:grpSpPr>
          <a:xfrm>
            <a:off x="2487407" y="1860652"/>
            <a:ext cx="2001778" cy="3502618"/>
            <a:chOff x="1191929" y="2730175"/>
            <a:chExt cx="1294905" cy="52608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5998EC-A418-4202-A0CC-414AEC008F45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#1,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20F21D-9D82-43B0-B4BF-65E48F24E63B}"/>
                </a:ext>
              </a:extLst>
            </p:cNvPr>
            <p:cNvSpPr txBox="1"/>
            <p:nvPr/>
          </p:nvSpPr>
          <p:spPr>
            <a:xfrm>
              <a:off x="1584023" y="273017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서론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3C97A2E-879D-46C5-8736-BF8F95337669}"/>
              </a:ext>
            </a:extLst>
          </p:cNvPr>
          <p:cNvGrpSpPr/>
          <p:nvPr/>
        </p:nvGrpSpPr>
        <p:grpSpPr>
          <a:xfrm>
            <a:off x="2487407" y="4125285"/>
            <a:ext cx="2508235" cy="2517561"/>
            <a:chOff x="1426578" y="2733040"/>
            <a:chExt cx="1193285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8BF873-F478-461A-A86E-FB3E232B09C2}"/>
                </a:ext>
              </a:extLst>
            </p:cNvPr>
            <p:cNvSpPr txBox="1"/>
            <p:nvPr/>
          </p:nvSpPr>
          <p:spPr>
            <a:xfrm>
              <a:off x="1426578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#2,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926914-FB83-4E11-AC28-43BC8F7DB9DD}"/>
                </a:ext>
              </a:extLst>
            </p:cNvPr>
            <p:cNvSpPr txBox="1"/>
            <p:nvPr/>
          </p:nvSpPr>
          <p:spPr>
            <a:xfrm>
              <a:off x="1717052" y="273304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본론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06275B1-1ED2-4808-AFC2-4771F5856EFA}"/>
              </a:ext>
            </a:extLst>
          </p:cNvPr>
          <p:cNvGrpSpPr/>
          <p:nvPr/>
        </p:nvGrpSpPr>
        <p:grpSpPr>
          <a:xfrm>
            <a:off x="6687100" y="1860652"/>
            <a:ext cx="3017493" cy="523220"/>
            <a:chOff x="1191929" y="2733040"/>
            <a:chExt cx="3017493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CEC947-EB20-474B-A51A-5E52CA45C290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#3,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707881-1155-4213-A1CF-57159E137123}"/>
                </a:ext>
              </a:extLst>
            </p:cNvPr>
            <p:cNvSpPr txBox="1"/>
            <p:nvPr/>
          </p:nvSpPr>
          <p:spPr>
            <a:xfrm>
              <a:off x="1976118" y="2733040"/>
              <a:ext cx="2233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결론 및 분석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99A72A4-C7F5-4937-9D8E-54EC6DAB4601}"/>
              </a:ext>
            </a:extLst>
          </p:cNvPr>
          <p:cNvSpPr txBox="1"/>
          <p:nvPr/>
        </p:nvSpPr>
        <p:spPr>
          <a:xfrm>
            <a:off x="3093541" y="2444713"/>
            <a:ext cx="25190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● 연구의 목적 및 배경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● 데이터 설명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●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실험 개요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ABA900-E207-4CBE-A3EA-B725BC649215}"/>
              </a:ext>
            </a:extLst>
          </p:cNvPr>
          <p:cNvSpPr txBox="1"/>
          <p:nvPr/>
        </p:nvSpPr>
        <p:spPr>
          <a:xfrm>
            <a:off x="3093539" y="4679282"/>
            <a:ext cx="28125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● 데이터 </a:t>
            </a:r>
            <a:r>
              <a:rPr lang="ko-KR" altLang="en-US" dirty="0" err="1">
                <a:solidFill>
                  <a:schemeClr val="bg1"/>
                </a:solidFill>
              </a:rPr>
              <a:t>전처리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●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데이터 가공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●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데이터 학습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●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데이터 평가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7F18D4-593E-4650-BFF1-19554211F093}"/>
              </a:ext>
            </a:extLst>
          </p:cNvPr>
          <p:cNvSpPr txBox="1"/>
          <p:nvPr/>
        </p:nvSpPr>
        <p:spPr>
          <a:xfrm>
            <a:off x="6690789" y="4097716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#4,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DA7665-2295-4FCE-AAA6-BB4D4C5B1233}"/>
              </a:ext>
            </a:extLst>
          </p:cNvPr>
          <p:cNvSpPr txBox="1"/>
          <p:nvPr/>
        </p:nvSpPr>
        <p:spPr>
          <a:xfrm>
            <a:off x="7471289" y="408507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1107366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59" y="159116"/>
            <a:ext cx="990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2-4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평가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#2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7BA6B-B184-4AB0-A9A6-6765BE3289A4}"/>
              </a:ext>
            </a:extLst>
          </p:cNvPr>
          <p:cNvSpPr txBox="1"/>
          <p:nvPr/>
        </p:nvSpPr>
        <p:spPr>
          <a:xfrm>
            <a:off x="162558" y="1317812"/>
            <a:ext cx="51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Oversampling vs </a:t>
            </a:r>
            <a:r>
              <a:rPr lang="en-US" altLang="ko-KR" dirty="0">
                <a:solidFill>
                  <a:schemeClr val="accent2"/>
                </a:solidFill>
              </a:rPr>
              <a:t>Oversampling + </a:t>
            </a:r>
            <a:r>
              <a:rPr lang="en-US" altLang="ko-KR" dirty="0" err="1">
                <a:solidFill>
                  <a:schemeClr val="accent2"/>
                </a:solidFill>
              </a:rPr>
              <a:t>GridSearchCV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A93AA-21B9-4064-A8A2-08AA42162B23}"/>
              </a:ext>
            </a:extLst>
          </p:cNvPr>
          <p:cNvSpPr txBox="1"/>
          <p:nvPr/>
        </p:nvSpPr>
        <p:spPr>
          <a:xfrm>
            <a:off x="162558" y="1927411"/>
            <a:ext cx="523419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앞의 표에서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Oversampling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으로 가공을 한 데이터의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평가값과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로 최적의 파라미터를 찾아 그에 대한 평가를 한 방법의 비교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를 한 방법에서 다만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1%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라도 값이 결과값이   나아짐을 보인다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특히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SVM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모델에서는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3%~6%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정도 증가함을  보여 눈에 띄는 성능의 향상이 보인다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앞선 결과와 마찬가지로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, SVM ,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  3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가지 방법의 결과가 높고 그 중에서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의 결과가  가장 좋게 나타난다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다만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로 한 평가에서는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SVM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이 거의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100%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에    근접하여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근소하게나마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보다 더 나은 결과를     보인다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또한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번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방법이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번 보다 조금씩 앞서는 경향성을        보인다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C368121-78D4-4FEF-8D0D-E9DA89BD4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17168"/>
              </p:ext>
            </p:extLst>
          </p:nvPr>
        </p:nvGraphicFramePr>
        <p:xfrm>
          <a:off x="5681709" y="1237913"/>
          <a:ext cx="6187735" cy="48077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4593">
                  <a:extLst>
                    <a:ext uri="{9D8B030D-6E8A-4147-A177-3AD203B41FA5}">
                      <a16:colId xmlns:a16="http://schemas.microsoft.com/office/drawing/2014/main" val="543886673"/>
                    </a:ext>
                  </a:extLst>
                </a:gridCol>
                <a:gridCol w="1038126">
                  <a:extLst>
                    <a:ext uri="{9D8B030D-6E8A-4147-A177-3AD203B41FA5}">
                      <a16:colId xmlns:a16="http://schemas.microsoft.com/office/drawing/2014/main" val="1753972520"/>
                    </a:ext>
                  </a:extLst>
                </a:gridCol>
                <a:gridCol w="1038126">
                  <a:extLst>
                    <a:ext uri="{9D8B030D-6E8A-4147-A177-3AD203B41FA5}">
                      <a16:colId xmlns:a16="http://schemas.microsoft.com/office/drawing/2014/main" val="458655485"/>
                    </a:ext>
                  </a:extLst>
                </a:gridCol>
                <a:gridCol w="982548">
                  <a:extLst>
                    <a:ext uri="{9D8B030D-6E8A-4147-A177-3AD203B41FA5}">
                      <a16:colId xmlns:a16="http://schemas.microsoft.com/office/drawing/2014/main" val="3819007311"/>
                    </a:ext>
                  </a:extLst>
                </a:gridCol>
                <a:gridCol w="1032171">
                  <a:extLst>
                    <a:ext uri="{9D8B030D-6E8A-4147-A177-3AD203B41FA5}">
                      <a16:colId xmlns:a16="http://schemas.microsoft.com/office/drawing/2014/main" val="4285274006"/>
                    </a:ext>
                  </a:extLst>
                </a:gridCol>
                <a:gridCol w="1032171">
                  <a:extLst>
                    <a:ext uri="{9D8B030D-6E8A-4147-A177-3AD203B41FA5}">
                      <a16:colId xmlns:a16="http://schemas.microsoft.com/office/drawing/2014/main" val="1948486095"/>
                    </a:ext>
                  </a:extLst>
                </a:gridCol>
              </a:tblGrid>
              <a:tr h="242919">
                <a:tc rowSpan="2"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 dirty="0">
                          <a:effectLst/>
                        </a:rPr>
                        <a:t>Class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전처리 방법 </a:t>
                      </a:r>
                      <a:r>
                        <a:rPr lang="en-US" sz="10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전처리</a:t>
                      </a:r>
                      <a:r>
                        <a:rPr lang="ko-KR" sz="1000" kern="100" dirty="0">
                          <a:effectLst/>
                        </a:rPr>
                        <a:t> 방법 </a:t>
                      </a:r>
                      <a:r>
                        <a:rPr lang="en-US" sz="1000" kern="100" dirty="0">
                          <a:effectLst/>
                        </a:rPr>
                        <a:t>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2962"/>
                  </a:ext>
                </a:extLst>
              </a:tr>
              <a:tr h="30604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Default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GridSearchCV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Default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kern="100">
                          <a:effectLst/>
                        </a:rPr>
                        <a:t>GridSearchCV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2869761"/>
                  </a:ext>
                </a:extLst>
              </a:tr>
              <a:tr h="277732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XGBoost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F1_score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0.9746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0.9838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0.9785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0.9798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491128"/>
                  </a:ext>
                </a:extLst>
              </a:tr>
              <a:tr h="2870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Recall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0.9529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0.9681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0.9604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0.9654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2150783"/>
                  </a:ext>
                </a:extLst>
              </a:tr>
              <a:tr h="2777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Precision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0.9529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0.9681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0.9604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0.9654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9233141"/>
                  </a:ext>
                </a:extLst>
              </a:tr>
              <a:tr h="287015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SVM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F1_score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0.9797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0.9890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0.9615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0.9917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2012174"/>
                  </a:ext>
                </a:extLst>
              </a:tr>
              <a:tr h="2777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Recall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0.9679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0.9945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0.9330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0.9972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4783561"/>
                  </a:ext>
                </a:extLst>
              </a:tr>
              <a:tr h="2870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Precision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0.9679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0.9945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0.9330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0.9972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6825235"/>
                  </a:ext>
                </a:extLst>
              </a:tr>
              <a:tr h="277732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Random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Forest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F1_score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0.9850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0.9891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0.9890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0.9903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5302458"/>
                  </a:ext>
                </a:extLst>
              </a:tr>
              <a:tr h="2870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Recall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0.9810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0.9811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0.9864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0.9944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7153433"/>
                  </a:ext>
                </a:extLst>
              </a:tr>
              <a:tr h="2777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Precision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0.9810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0.9811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0.9864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0.9944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2488052"/>
                  </a:ext>
                </a:extLst>
              </a:tr>
              <a:tr h="287015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DecisionTree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F1_score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0.8678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0.8682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0.8534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0.8514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0094457"/>
                  </a:ext>
                </a:extLst>
              </a:tr>
              <a:tr h="2777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Recall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0.8164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0.8215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0.8103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0.8251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1406769"/>
                  </a:ext>
                </a:extLst>
              </a:tr>
              <a:tr h="2870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Precision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0.8164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0.8215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0.8103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0.8251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1514260"/>
                  </a:ext>
                </a:extLst>
              </a:tr>
              <a:tr h="277732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Logistic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Regression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F1_score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0.8022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0.8023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0.8211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0.8251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4433393"/>
                  </a:ext>
                </a:extLst>
              </a:tr>
              <a:tr h="2870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Recall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0.7871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0.7871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0.8021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0.8034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7731774"/>
                  </a:ext>
                </a:extLst>
              </a:tr>
              <a:tr h="3055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Precision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0.7871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0.7871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0.8021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0.8034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9818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527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A569876-4B85-4D5C-8F4A-39FBA1743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898" y="277960"/>
            <a:ext cx="6085917" cy="341250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657911" y="3708260"/>
              <a:ext cx="4034798" cy="1452481"/>
              <a:chOff x="2700072" y="2021840"/>
              <a:chExt cx="5494073" cy="197780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1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3,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3162435" y="2868099"/>
                <a:ext cx="5031710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결론 및 요약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3618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59" y="159116"/>
            <a:ext cx="990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 및 요약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5FEC59-F814-48E9-B466-C3CB3D79C9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32427" y="820835"/>
            <a:ext cx="4699666" cy="17533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6222E1-77AC-41A4-A6C1-03952D5BAC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47445" y="2667390"/>
            <a:ext cx="4682861" cy="17533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58E614-D983-427F-86BF-F3D5EE49DF4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47446" y="4575258"/>
            <a:ext cx="4666054" cy="17533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1BBC6E-0F8A-4FED-935D-168D2F10714B}"/>
              </a:ext>
            </a:extLst>
          </p:cNvPr>
          <p:cNvSpPr txBox="1"/>
          <p:nvPr/>
        </p:nvSpPr>
        <p:spPr>
          <a:xfrm>
            <a:off x="678500" y="1874728"/>
            <a:ext cx="554262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  <a:cs typeface="Arial" panose="020B0604020202020204" pitchFamily="34" charset="0"/>
              </a:rPr>
              <a:t>► 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반도체 제조 과정에서 수집된 신호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/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변수 데이터들을 통해 특정 프로세스의 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Pass/Fail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을 예측하는 이진분류 모델 사용</a:t>
            </a:r>
            <a:endParaRPr lang="en-US" altLang="ko-KR" sz="1400" dirty="0">
              <a:latin typeface="+mn-ea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+mn-ea"/>
                <a:cs typeface="Arial" panose="020B0604020202020204" pitchFamily="34" charset="0"/>
              </a:rPr>
              <a:t> </a:t>
            </a:r>
            <a:endParaRPr lang="en-US" altLang="ko-KR" sz="1400" dirty="0">
              <a:latin typeface="+mn-ea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+mn-ea"/>
                <a:cs typeface="Arial" panose="020B0604020202020204" pitchFamily="34" charset="0"/>
              </a:rPr>
              <a:t>► </a:t>
            </a:r>
            <a:r>
              <a:rPr lang="ko-KR" altLang="en-US" sz="1400" dirty="0" err="1">
                <a:latin typeface="+mn-ea"/>
                <a:cs typeface="Arial" panose="020B0604020202020204" pitchFamily="34" charset="0"/>
              </a:rPr>
              <a:t>결측값이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900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개가 넘는 열을 삭제하는 방법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과 </a:t>
            </a:r>
            <a:r>
              <a:rPr lang="ko-KR" altLang="en-US" sz="1400" dirty="0" err="1">
                <a:latin typeface="+mn-ea"/>
                <a:cs typeface="Arial" panose="020B0604020202020204" pitchFamily="34" charset="0"/>
              </a:rPr>
              <a:t>결측값이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50%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가 넘는 열과 고유치를 삭제하는 방법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2, 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총 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가지 데이터 </a:t>
            </a:r>
            <a:r>
              <a:rPr lang="ko-KR" altLang="en-US" sz="1400" dirty="0" err="1">
                <a:latin typeface="+mn-ea"/>
                <a:cs typeface="Arial" panose="020B0604020202020204" pitchFamily="34" charset="0"/>
              </a:rPr>
              <a:t>전처리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 방법 사용</a:t>
            </a:r>
            <a:endParaRPr lang="en-US" altLang="ko-KR" sz="1400" dirty="0">
              <a:latin typeface="+mn-ea"/>
              <a:cs typeface="Arial" panose="020B0604020202020204" pitchFamily="34" charset="0"/>
            </a:endParaRPr>
          </a:p>
          <a:p>
            <a:endParaRPr lang="en-US" altLang="ko-KR" sz="1400" dirty="0">
              <a:latin typeface="+mn-ea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+mn-ea"/>
                <a:cs typeface="Arial" panose="020B0604020202020204" pitchFamily="34" charset="0"/>
              </a:rPr>
              <a:t>► </a:t>
            </a:r>
            <a:r>
              <a:rPr lang="ko-KR" altLang="en-US" sz="1400" dirty="0" err="1">
                <a:latin typeface="+mn-ea"/>
                <a:cs typeface="Arial" panose="020B0604020202020204" pitchFamily="34" charset="0"/>
              </a:rPr>
              <a:t>전처리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 방법에 따른 모델의 경향성을 알아보고자 했으나 데이터 전처리에 따른 경향성은 찾지 못함</a:t>
            </a:r>
            <a:endParaRPr lang="en-US" altLang="ko-KR" sz="1400" dirty="0">
              <a:latin typeface="+mn-ea"/>
              <a:cs typeface="Arial" panose="020B0604020202020204" pitchFamily="34" charset="0"/>
            </a:endParaRPr>
          </a:p>
          <a:p>
            <a:endParaRPr lang="en-US" altLang="ko-KR" sz="1400" dirty="0">
              <a:latin typeface="+mn-ea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+mn-ea"/>
                <a:cs typeface="Arial" panose="020B0604020202020204" pitchFamily="34" charset="0"/>
              </a:rPr>
              <a:t>► </a:t>
            </a:r>
            <a:r>
              <a:rPr lang="ko-KR" altLang="en-US" sz="1400" dirty="0" err="1">
                <a:latin typeface="+mn-ea"/>
                <a:cs typeface="Arial" panose="020B0604020202020204" pitchFamily="34" charset="0"/>
              </a:rPr>
              <a:t>오버샘플링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 전후와 </a:t>
            </a:r>
            <a:r>
              <a:rPr lang="en-US" altLang="ko-KR" sz="1400" dirty="0" err="1">
                <a:latin typeface="+mn-ea"/>
                <a:cs typeface="Arial" panose="020B0604020202020204" pitchFamily="34" charset="0"/>
              </a:rPr>
              <a:t>GridSearchCV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전후의 평가 지표 비교</a:t>
            </a:r>
            <a:endParaRPr lang="en-US" altLang="ko-KR" sz="1400" dirty="0">
              <a:latin typeface="+mn-ea"/>
              <a:cs typeface="Arial" panose="020B0604020202020204" pitchFamily="34" charset="0"/>
            </a:endParaRPr>
          </a:p>
          <a:p>
            <a:endParaRPr lang="en-US" altLang="ko-KR" sz="1400" dirty="0">
              <a:latin typeface="+mn-ea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+mn-ea"/>
                <a:cs typeface="Arial" panose="020B0604020202020204" pitchFamily="34" charset="0"/>
              </a:rPr>
              <a:t>► 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그 결과 </a:t>
            </a:r>
            <a:r>
              <a:rPr lang="ko-KR" altLang="en-US" sz="1400" dirty="0" err="1">
                <a:latin typeface="+mn-ea"/>
                <a:cs typeface="Arial" panose="020B0604020202020204" pitchFamily="34" charset="0"/>
              </a:rPr>
              <a:t>오버샘플링을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 진행 후 </a:t>
            </a:r>
            <a:r>
              <a:rPr lang="en-US" altLang="ko-KR" sz="1400" dirty="0" err="1">
                <a:latin typeface="+mn-ea"/>
                <a:cs typeface="Arial" panose="020B0604020202020204" pitchFamily="34" charset="0"/>
              </a:rPr>
              <a:t>GridSearchCV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를 진행한 데이터가 더 높은 평가 지표를 보임</a:t>
            </a:r>
            <a:endParaRPr lang="en-US" altLang="ko-KR" sz="1400" dirty="0">
              <a:latin typeface="+mn-ea"/>
              <a:cs typeface="Arial" panose="020B0604020202020204" pitchFamily="34" charset="0"/>
            </a:endParaRPr>
          </a:p>
          <a:p>
            <a:endParaRPr lang="en-US" altLang="ko-KR" sz="1400" dirty="0">
              <a:latin typeface="+mn-ea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+mn-ea"/>
                <a:cs typeface="Arial" panose="020B0604020202020204" pitchFamily="34" charset="0"/>
              </a:rPr>
              <a:t>► 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최종적으로 데이터 </a:t>
            </a:r>
            <a:r>
              <a:rPr lang="ko-KR" altLang="en-US" sz="1400" dirty="0" err="1">
                <a:latin typeface="+mn-ea"/>
                <a:cs typeface="Arial" panose="020B0604020202020204" pitchFamily="34" charset="0"/>
              </a:rPr>
              <a:t>전처리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 방법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를 사용하고 </a:t>
            </a:r>
            <a:r>
              <a:rPr lang="ko-KR" altLang="en-US" sz="1400" dirty="0" err="1">
                <a:latin typeface="+mn-ea"/>
                <a:cs typeface="Arial" panose="020B0604020202020204" pitchFamily="34" charset="0"/>
              </a:rPr>
              <a:t>오버샘플링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 후 </a:t>
            </a:r>
            <a:r>
              <a:rPr lang="en-US" altLang="ko-KR" sz="1400" dirty="0" err="1">
                <a:latin typeface="+mn-ea"/>
                <a:cs typeface="Arial" panose="020B0604020202020204" pitchFamily="34" charset="0"/>
              </a:rPr>
              <a:t>GridSearchCV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를 적용한 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SVM 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모델이 가장 높은 평가 지표를 지님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0943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A569876-4B85-4D5C-8F4A-39FBA1743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898" y="277960"/>
            <a:ext cx="6085917" cy="341250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657911" y="3708260"/>
              <a:ext cx="3202839" cy="1452481"/>
              <a:chOff x="2700072" y="2021840"/>
              <a:chExt cx="4361216" cy="197780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1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4,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4295290" y="2868099"/>
                <a:ext cx="2765998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마무리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7635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380637" y="3013501"/>
            <a:ext cx="3461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A569876-4B85-4D5C-8F4A-39FBA1743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898" y="277960"/>
            <a:ext cx="6085917" cy="341250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657911" y="3708260"/>
              <a:ext cx="2229237" cy="1416970"/>
              <a:chOff x="2700072" y="2021840"/>
              <a:chExt cx="3035491" cy="192945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1,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3807745" y="2819744"/>
                <a:ext cx="1927818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서론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8109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F6CC29-DAAB-4C92-9CB4-6733D7CDA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70" y="1038442"/>
            <a:ext cx="6769029" cy="372413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574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59" y="159116"/>
            <a:ext cx="951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1-1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4471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연구의 배경과 목적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38288DF-EF25-4352-BDD4-2E7F8DD223D3}"/>
              </a:ext>
            </a:extLst>
          </p:cNvPr>
          <p:cNvCxnSpPr/>
          <p:nvPr/>
        </p:nvCxnSpPr>
        <p:spPr>
          <a:xfrm>
            <a:off x="1114013" y="3845931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D5D5E-67E6-4201-96D6-A5280732B836}"/>
              </a:ext>
            </a:extLst>
          </p:cNvPr>
          <p:cNvSpPr txBox="1"/>
          <p:nvPr/>
        </p:nvSpPr>
        <p:spPr>
          <a:xfrm>
            <a:off x="1005839" y="3931580"/>
            <a:ext cx="475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 </a:t>
            </a:r>
            <a:r>
              <a:rPr lang="ko-KR" altLang="en-US" sz="1200" b="1" dirty="0"/>
              <a:t>위와 같은 문제를 해결하기 위해 우리는 불균형하고 통일되어 있지 않은 데이터 형태를 </a:t>
            </a:r>
            <a:r>
              <a:rPr lang="ko-KR" altLang="en-US" sz="1200" b="1" dirty="0">
                <a:solidFill>
                  <a:srgbClr val="FF0000"/>
                </a:solidFill>
              </a:rPr>
              <a:t>가장 유용한 신호의 </a:t>
            </a:r>
            <a:r>
              <a:rPr lang="en-US" altLang="ko-KR" sz="1200" b="1" dirty="0">
                <a:solidFill>
                  <a:srgbClr val="FF0000"/>
                </a:solidFill>
              </a:rPr>
              <a:t>data feature </a:t>
            </a:r>
            <a:r>
              <a:rPr lang="ko-KR" altLang="en-US" sz="1200" b="1" dirty="0"/>
              <a:t>로 통일을 시킨 후 불필요한 데이터를 제거해 나가기 위한 조금이라도 더 효율적인 데이터 처리 방법과 학습 및 평가 방법을 고려해 봐야한다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183CE1-D8A2-4BE8-BDA0-493E10B40740}"/>
              </a:ext>
            </a:extLst>
          </p:cNvPr>
          <p:cNvSpPr txBox="1"/>
          <p:nvPr/>
        </p:nvSpPr>
        <p:spPr>
          <a:xfrm flipH="1">
            <a:off x="1021378" y="1181643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배경</a:t>
            </a:r>
            <a:endParaRPr lang="en-US" altLang="ko-KR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8BDA03F-C887-40F8-B676-C9BE8C79B160}"/>
              </a:ext>
            </a:extLst>
          </p:cNvPr>
          <p:cNvCxnSpPr/>
          <p:nvPr/>
        </p:nvCxnSpPr>
        <p:spPr>
          <a:xfrm>
            <a:off x="1114013" y="1585147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C692AB-13CB-496E-B4BE-0D7B26B83ECB}"/>
              </a:ext>
            </a:extLst>
          </p:cNvPr>
          <p:cNvSpPr txBox="1"/>
          <p:nvPr/>
        </p:nvSpPr>
        <p:spPr>
          <a:xfrm>
            <a:off x="1005839" y="1636624"/>
            <a:ext cx="4758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 </a:t>
            </a:r>
            <a:r>
              <a:rPr lang="ko-KR" altLang="en-US" sz="1200" b="1" dirty="0"/>
              <a:t>현대식 반도체 제조 공정에서는 일반적으로 센서에서 수집된</a:t>
            </a:r>
            <a:endParaRPr lang="en-US" altLang="ko-KR" sz="1200" b="1" dirty="0"/>
          </a:p>
          <a:p>
            <a:pPr algn="just"/>
            <a:r>
              <a:rPr lang="ko-KR" altLang="en-US" sz="1200" b="1" dirty="0"/>
              <a:t>다양한 신호들을 지속적으로 측정하고 관리한다</a:t>
            </a:r>
            <a:r>
              <a:rPr lang="en-US" altLang="ko-KR" sz="1200" b="1" dirty="0"/>
              <a:t>.</a:t>
            </a:r>
          </a:p>
          <a:p>
            <a:pPr algn="just"/>
            <a:endParaRPr lang="en-US" altLang="ko-KR" sz="1200" b="1" dirty="0"/>
          </a:p>
          <a:p>
            <a:pPr algn="just"/>
            <a:r>
              <a:rPr lang="ko-KR" altLang="en-US" sz="1200" b="1" dirty="0"/>
              <a:t> 하지만 이런 과정에서 실제로 도움이 되는 정보이외에 여러 다른</a:t>
            </a:r>
            <a:endParaRPr lang="en-US" altLang="ko-KR" sz="1200" b="1" dirty="0"/>
          </a:p>
          <a:p>
            <a:pPr algn="just"/>
            <a:r>
              <a:rPr lang="ko-KR" altLang="en-US" sz="1200" b="1" dirty="0"/>
              <a:t>불필요한 정보가 섞여 있어 정확한 진단을 내리기 힘든 경우가 있다</a:t>
            </a:r>
            <a:r>
              <a:rPr lang="en-US" altLang="ko-KR" sz="1200" b="1" dirty="0"/>
              <a:t>.</a:t>
            </a:r>
          </a:p>
          <a:p>
            <a:pPr algn="just"/>
            <a:endParaRPr lang="en-US" altLang="ko-KR" sz="1200" b="1" dirty="0"/>
          </a:p>
          <a:p>
            <a:pPr algn="just"/>
            <a:r>
              <a:rPr lang="ko-KR" altLang="en-US" sz="1200" b="1" dirty="0"/>
              <a:t> 실제 필요한 데이터보다 많은 데이터를 받는 사람들이 모니터하는 시간과 그 비용을 절약하기 위해 간결하고 </a:t>
            </a:r>
            <a:r>
              <a:rPr lang="ko-KR" altLang="en-US" sz="1200" b="1" dirty="0">
                <a:solidFill>
                  <a:srgbClr val="FF0000"/>
                </a:solidFill>
              </a:rPr>
              <a:t>효율적인 데이터 처리</a:t>
            </a:r>
            <a:r>
              <a:rPr lang="ko-KR" altLang="en-US" sz="1200" b="1" dirty="0"/>
              <a:t>가 필요하다</a:t>
            </a:r>
            <a:r>
              <a:rPr lang="en-US" altLang="ko-KR" sz="1200" b="1" dirty="0"/>
              <a:t>.</a:t>
            </a:r>
            <a:r>
              <a:rPr lang="ko-KR" altLang="en-US" sz="1200" b="1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EE38D-6CC7-41A2-B4AC-E22B635E630B}"/>
              </a:ext>
            </a:extLst>
          </p:cNvPr>
          <p:cNvSpPr txBox="1"/>
          <p:nvPr/>
        </p:nvSpPr>
        <p:spPr>
          <a:xfrm flipH="1">
            <a:off x="1021378" y="3476599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목적</a:t>
            </a:r>
          </a:p>
        </p:txBody>
      </p:sp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931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1-2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설명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EE38D-6CC7-41A2-B4AC-E22B635E630B}"/>
              </a:ext>
            </a:extLst>
          </p:cNvPr>
          <p:cNvSpPr txBox="1"/>
          <p:nvPr/>
        </p:nvSpPr>
        <p:spPr>
          <a:xfrm flipH="1">
            <a:off x="7838439" y="1211681"/>
            <a:ext cx="359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C422D0-4EF4-4D16-9138-D7D4D0A7A56F}"/>
              </a:ext>
            </a:extLst>
          </p:cNvPr>
          <p:cNvCxnSpPr/>
          <p:nvPr/>
        </p:nvCxnSpPr>
        <p:spPr>
          <a:xfrm>
            <a:off x="7960210" y="1734901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006FA2-5A5E-4E43-9307-B266158068B7}"/>
              </a:ext>
            </a:extLst>
          </p:cNvPr>
          <p:cNvSpPr txBox="1"/>
          <p:nvPr/>
        </p:nvSpPr>
        <p:spPr>
          <a:xfrm>
            <a:off x="7838439" y="1971221"/>
            <a:ext cx="40039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1567 rows × 592 columns</a:t>
            </a:r>
          </a:p>
          <a:p>
            <a:pPr algn="just"/>
            <a:endParaRPr lang="en-US" altLang="ko-KR" sz="1400" dirty="0">
              <a:solidFill>
                <a:srgbClr val="000000"/>
              </a:solidFill>
              <a:latin typeface="Helvetica Neue"/>
            </a:endParaRPr>
          </a:p>
          <a:p>
            <a:pPr algn="just"/>
            <a:r>
              <a:rPr lang="ko-KR" altLang="en-US" sz="1400" dirty="0">
                <a:solidFill>
                  <a:srgbClr val="000000"/>
                </a:solidFill>
                <a:latin typeface="Helvetica Neue"/>
              </a:rPr>
              <a:t>시간을 나타내는 열</a:t>
            </a:r>
            <a:r>
              <a:rPr lang="en-US" altLang="ko-KR" sz="14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Helvetica Neue"/>
              </a:rPr>
              <a:t>테스트 했을 때의 시간</a:t>
            </a:r>
            <a:r>
              <a:rPr lang="en-US" altLang="ko-KR" sz="1400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 algn="just"/>
            <a:r>
              <a:rPr lang="en-US" altLang="ko-KR" sz="1400" dirty="0">
                <a:solidFill>
                  <a:srgbClr val="000000"/>
                </a:solidFill>
                <a:latin typeface="Helvetica Neue"/>
              </a:rPr>
              <a:t>              +</a:t>
            </a:r>
          </a:p>
          <a:p>
            <a:pPr algn="just"/>
            <a:r>
              <a:rPr lang="en-US" altLang="ko-KR" sz="1400" dirty="0">
                <a:solidFill>
                  <a:srgbClr val="000000"/>
                </a:solidFill>
                <a:latin typeface="Helvetica Neue"/>
              </a:rPr>
              <a:t>1567</a:t>
            </a:r>
            <a:r>
              <a:rPr lang="ko-KR" altLang="en-US" sz="1400" dirty="0">
                <a:solidFill>
                  <a:srgbClr val="000000"/>
                </a:solidFill>
                <a:latin typeface="Helvetica Neue"/>
              </a:rPr>
              <a:t>개의 </a:t>
            </a:r>
            <a:r>
              <a:rPr lang="en-US" altLang="ko-KR" sz="1400" dirty="0">
                <a:solidFill>
                  <a:srgbClr val="000000"/>
                </a:solidFill>
                <a:latin typeface="Helvetica Neue"/>
              </a:rPr>
              <a:t>examples </a:t>
            </a:r>
            <a:r>
              <a:rPr lang="ko-KR" altLang="en-US" sz="1400" dirty="0">
                <a:solidFill>
                  <a:srgbClr val="000000"/>
                </a:solidFill>
                <a:latin typeface="Helvetica Neue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Helvetica Neue"/>
              </a:rPr>
              <a:t>592</a:t>
            </a:r>
            <a:r>
              <a:rPr lang="ko-KR" altLang="en-US" sz="1400" dirty="0">
                <a:solidFill>
                  <a:srgbClr val="000000"/>
                </a:solidFill>
                <a:latin typeface="Helvetica Neue"/>
              </a:rPr>
              <a:t>개의 </a:t>
            </a:r>
            <a:r>
              <a:rPr lang="en-US" altLang="ko-KR" sz="1400" dirty="0">
                <a:solidFill>
                  <a:srgbClr val="000000"/>
                </a:solidFill>
                <a:latin typeface="Helvetica Neue"/>
              </a:rPr>
              <a:t>features</a:t>
            </a:r>
          </a:p>
          <a:p>
            <a:pPr algn="just"/>
            <a:endParaRPr lang="en-US" altLang="ko-KR" sz="1400" dirty="0">
              <a:solidFill>
                <a:srgbClr val="000000"/>
              </a:solidFill>
              <a:latin typeface="Helvetica Neue"/>
            </a:endParaRPr>
          </a:p>
          <a:p>
            <a:pPr algn="just"/>
            <a:r>
              <a:rPr lang="ko-KR" altLang="en-US" sz="1400" dirty="0">
                <a:solidFill>
                  <a:srgbClr val="000000"/>
                </a:solidFill>
                <a:latin typeface="Helvetica Neue"/>
              </a:rPr>
              <a:t>각각의 </a:t>
            </a:r>
            <a:r>
              <a:rPr lang="en-US" altLang="ko-KR" sz="1400" dirty="0">
                <a:solidFill>
                  <a:srgbClr val="000000"/>
                </a:solidFill>
                <a:latin typeface="Helvetica Neue"/>
              </a:rPr>
              <a:t>feature </a:t>
            </a:r>
            <a:r>
              <a:rPr lang="ko-KR" altLang="en-US" sz="1400" dirty="0">
                <a:solidFill>
                  <a:srgbClr val="000000"/>
                </a:solidFill>
                <a:latin typeface="Helvetica Neue"/>
              </a:rPr>
              <a:t>에 따른 </a:t>
            </a:r>
            <a:r>
              <a:rPr lang="en-US" altLang="ko-KR" sz="1400" dirty="0">
                <a:solidFill>
                  <a:srgbClr val="000000"/>
                </a:solidFill>
                <a:latin typeface="Helvetica Neue"/>
              </a:rPr>
              <a:t>examples</a:t>
            </a:r>
            <a:r>
              <a:rPr lang="ko-KR" altLang="en-US" sz="1400" dirty="0">
                <a:solidFill>
                  <a:srgbClr val="000000"/>
                </a:solidFill>
                <a:latin typeface="Helvetica Neue"/>
              </a:rPr>
              <a:t>의 값의 편차가 상당히 큼을 볼 수 있다</a:t>
            </a:r>
            <a:r>
              <a:rPr lang="en-US" altLang="ko-KR" sz="1400" dirty="0">
                <a:solidFill>
                  <a:srgbClr val="000000"/>
                </a:solidFill>
                <a:latin typeface="Helvetica Neue"/>
              </a:rPr>
              <a:t>.</a:t>
            </a: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E6469876-557B-44A4-A714-FC20CFF1C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29886"/>
            <a:ext cx="4096871" cy="4982481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44270D74-66EF-4DBB-9783-6EFCEBD75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480" y="1129886"/>
            <a:ext cx="3612776" cy="491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3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B7376DCC-F288-439B-B9CD-6B24F403A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4" y="1211680"/>
            <a:ext cx="2811609" cy="228455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931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1-2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설명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C422D0-4EF4-4D16-9138-D7D4D0A7A56F}"/>
              </a:ext>
            </a:extLst>
          </p:cNvPr>
          <p:cNvCxnSpPr/>
          <p:nvPr/>
        </p:nvCxnSpPr>
        <p:spPr>
          <a:xfrm>
            <a:off x="424628" y="3991162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006FA2-5A5E-4E43-9307-B266158068B7}"/>
              </a:ext>
            </a:extLst>
          </p:cNvPr>
          <p:cNvSpPr txBox="1"/>
          <p:nvPr/>
        </p:nvSpPr>
        <p:spPr>
          <a:xfrm>
            <a:off x="424628" y="3621830"/>
            <a:ext cx="414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Nan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값의 비중이 꽤 큼을 알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endParaRPr lang="en-US" altLang="ko-KR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A848C0-0D57-404B-8F9C-E8DFC3E18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614" y="1646399"/>
            <a:ext cx="5197290" cy="4625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2C5131-3482-4C70-8566-300C0407BDA7}"/>
              </a:ext>
            </a:extLst>
          </p:cNvPr>
          <p:cNvSpPr txBox="1"/>
          <p:nvPr/>
        </p:nvSpPr>
        <p:spPr>
          <a:xfrm>
            <a:off x="6553200" y="1129553"/>
            <a:ext cx="528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ko-KR" dirty="0"/>
              <a:t>-1 = Pass , 1 = Fail – </a:t>
            </a:r>
            <a:r>
              <a:rPr lang="ko-KR" altLang="en-US" dirty="0"/>
              <a:t>개수의 차이가 상당이 크다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6BBFF5F-5BCF-4963-9680-3AB84384E849}"/>
              </a:ext>
            </a:extLst>
          </p:cNvPr>
          <p:cNvCxnSpPr/>
          <p:nvPr/>
        </p:nvCxnSpPr>
        <p:spPr>
          <a:xfrm>
            <a:off x="6733614" y="1518682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522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59" y="159116"/>
            <a:ext cx="990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1-3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153161" y="157985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F5B0ED-940F-4F30-AE5E-40BABEF717BA}"/>
              </a:ext>
            </a:extLst>
          </p:cNvPr>
          <p:cNvSpPr txBox="1"/>
          <p:nvPr/>
        </p:nvSpPr>
        <p:spPr>
          <a:xfrm>
            <a:off x="251012" y="1315158"/>
            <a:ext cx="8984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ko-KR" altLang="en-US" sz="1800" dirty="0" err="1"/>
              <a:t>전처리</a:t>
            </a:r>
            <a:r>
              <a:rPr lang="ko-KR" altLang="en-US" sz="1800" dirty="0"/>
              <a:t> 방법 </a:t>
            </a:r>
            <a:r>
              <a:rPr lang="en-US" altLang="ko-KR" sz="1800" dirty="0"/>
              <a:t>– a. nan</a:t>
            </a:r>
            <a:r>
              <a:rPr lang="ko-KR" altLang="en-US" sz="1800" dirty="0"/>
              <a:t>값의 개수 </a:t>
            </a:r>
            <a:r>
              <a:rPr lang="en-US" altLang="ko-KR" sz="1800" dirty="0"/>
              <a:t>&gt; 900 </a:t>
            </a:r>
            <a:r>
              <a:rPr lang="ko-KR" altLang="en-US" sz="1800" dirty="0"/>
              <a:t>인 </a:t>
            </a:r>
            <a:r>
              <a:rPr lang="en-US" altLang="ko-KR" sz="1800" dirty="0"/>
              <a:t>feature </a:t>
            </a:r>
            <a:r>
              <a:rPr lang="ko-KR" altLang="en-US" sz="1800" dirty="0"/>
              <a:t>제거</a:t>
            </a:r>
            <a:endParaRPr lang="en-US" altLang="ko-KR" sz="1800" dirty="0"/>
          </a:p>
          <a:p>
            <a:pPr algn="just"/>
            <a:r>
              <a:rPr lang="en-US" altLang="ko-KR" sz="1800" dirty="0"/>
              <a:t>                          – b. nan </a:t>
            </a:r>
            <a:r>
              <a:rPr lang="ko-KR" altLang="en-US" sz="1800" dirty="0"/>
              <a:t>값의 비중 </a:t>
            </a:r>
            <a:r>
              <a:rPr lang="en-US" altLang="ko-KR" sz="1800" dirty="0"/>
              <a:t>&gt; 50% </a:t>
            </a:r>
            <a:r>
              <a:rPr lang="ko-KR" altLang="en-US" sz="1800" dirty="0"/>
              <a:t>인 </a:t>
            </a:r>
            <a:r>
              <a:rPr lang="en-US" altLang="ko-KR" sz="1800" dirty="0"/>
              <a:t>feature </a:t>
            </a:r>
            <a:r>
              <a:rPr lang="ko-KR" altLang="en-US" sz="1800" dirty="0"/>
              <a:t>및 고유치가 </a:t>
            </a:r>
            <a:r>
              <a:rPr lang="en-US" altLang="ko-KR" sz="1800" dirty="0"/>
              <a:t>1</a:t>
            </a:r>
            <a:r>
              <a:rPr lang="ko-KR" altLang="en-US" sz="1800" dirty="0"/>
              <a:t>인 </a:t>
            </a:r>
            <a:r>
              <a:rPr lang="en-US" altLang="ko-KR" sz="1800" dirty="0"/>
              <a:t>feature </a:t>
            </a:r>
            <a:r>
              <a:rPr lang="ko-KR" altLang="en-US" sz="1800" dirty="0"/>
              <a:t>제거</a:t>
            </a: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E229A-4910-463B-A5D8-980973DD64AE}"/>
              </a:ext>
            </a:extLst>
          </p:cNvPr>
          <p:cNvSpPr txBox="1"/>
          <p:nvPr/>
        </p:nvSpPr>
        <p:spPr>
          <a:xfrm>
            <a:off x="251012" y="2238488"/>
            <a:ext cx="5295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 startAt="2"/>
            </a:pPr>
            <a:r>
              <a:rPr lang="ko-KR" altLang="en-US" sz="1800" dirty="0"/>
              <a:t>데이터 가공 </a:t>
            </a:r>
            <a:r>
              <a:rPr lang="en-US" altLang="ko-KR" sz="1800" dirty="0"/>
              <a:t>– a. oversampling or default</a:t>
            </a:r>
          </a:p>
          <a:p>
            <a:pPr algn="just"/>
            <a:r>
              <a:rPr lang="en-US" altLang="ko-KR" sz="1800" dirty="0"/>
              <a:t>                          – b. </a:t>
            </a:r>
            <a:r>
              <a:rPr lang="en-US" altLang="ko-KR" sz="1800" dirty="0" err="1"/>
              <a:t>StandardScaler</a:t>
            </a:r>
            <a:endParaRPr lang="en-US" altLang="ko-KR" sz="1800" dirty="0"/>
          </a:p>
          <a:p>
            <a:pPr algn="just"/>
            <a:r>
              <a:rPr lang="en-US" altLang="ko-KR" sz="1800" dirty="0"/>
              <a:t>                          – c. PCA</a:t>
            </a: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3CFB8-264A-4B05-8C9D-BBA0102D7344}"/>
              </a:ext>
            </a:extLst>
          </p:cNvPr>
          <p:cNvSpPr txBox="1"/>
          <p:nvPr/>
        </p:nvSpPr>
        <p:spPr>
          <a:xfrm>
            <a:off x="251012" y="3298265"/>
            <a:ext cx="5827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/>
              <a:t>3.   </a:t>
            </a:r>
            <a:r>
              <a:rPr lang="ko-KR" altLang="en-US" sz="1800" dirty="0"/>
              <a:t>데이터 학습 </a:t>
            </a:r>
            <a:r>
              <a:rPr lang="en-US" altLang="ko-KR" sz="1800" dirty="0"/>
              <a:t>– a. </a:t>
            </a:r>
            <a:r>
              <a:rPr lang="en-US" altLang="ko-KR" sz="1800" dirty="0" err="1"/>
              <a:t>XGBoost</a:t>
            </a:r>
            <a:endParaRPr lang="en-US" altLang="ko-KR" sz="1800" dirty="0"/>
          </a:p>
          <a:p>
            <a:pPr algn="just"/>
            <a:r>
              <a:rPr lang="en-US" altLang="ko-KR" sz="1800" dirty="0"/>
              <a:t>                          – b. SVM</a:t>
            </a:r>
          </a:p>
          <a:p>
            <a:pPr algn="just"/>
            <a:r>
              <a:rPr lang="en-US" altLang="ko-KR" sz="1800" dirty="0"/>
              <a:t>                          – c. </a:t>
            </a:r>
            <a:r>
              <a:rPr lang="en-US" altLang="ko-KR" sz="1800" dirty="0" err="1"/>
              <a:t>RandomForest</a:t>
            </a:r>
            <a:endParaRPr lang="en-US" altLang="ko-KR" sz="1800" dirty="0"/>
          </a:p>
          <a:p>
            <a:pPr algn="just"/>
            <a:r>
              <a:rPr lang="en-US" altLang="ko-KR" sz="1800" dirty="0"/>
              <a:t>                          – d. </a:t>
            </a:r>
            <a:r>
              <a:rPr lang="en-US" altLang="ko-KR" sz="1800" dirty="0" err="1"/>
              <a:t>DecisionTree</a:t>
            </a:r>
            <a:endParaRPr lang="en-US" altLang="ko-KR" sz="1800" dirty="0"/>
          </a:p>
          <a:p>
            <a:pPr algn="just"/>
            <a:r>
              <a:rPr lang="en-US" altLang="ko-KR" sz="1800" dirty="0"/>
              <a:t>                          – e. Logistic Regression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FD88F-BAF7-4254-AFE7-BC073E617E9C}"/>
              </a:ext>
            </a:extLst>
          </p:cNvPr>
          <p:cNvSpPr txBox="1"/>
          <p:nvPr/>
        </p:nvSpPr>
        <p:spPr>
          <a:xfrm>
            <a:off x="251012" y="5052591"/>
            <a:ext cx="618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데이터 평가 </a:t>
            </a:r>
            <a:r>
              <a:rPr lang="en-US" altLang="ko-KR" dirty="0"/>
              <a:t>– </a:t>
            </a:r>
            <a:r>
              <a:rPr lang="en-US" altLang="ko-KR" dirty="0" err="1"/>
              <a:t>GridSearchCV</a:t>
            </a:r>
            <a:r>
              <a:rPr lang="en-US" altLang="ko-KR" dirty="0"/>
              <a:t>(</a:t>
            </a:r>
            <a:r>
              <a:rPr lang="ko-KR" altLang="en-US" dirty="0"/>
              <a:t>가장 효과적인 파라미터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724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A569876-4B85-4D5C-8F4A-39FBA1743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898" y="277960"/>
            <a:ext cx="6085917" cy="341250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657911" y="3708260"/>
              <a:ext cx="2229237" cy="1416970"/>
              <a:chOff x="2700072" y="2021840"/>
              <a:chExt cx="3035491" cy="192945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1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2,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3807745" y="2819744"/>
                <a:ext cx="1927818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본론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4973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59" y="159116"/>
            <a:ext cx="990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2-1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444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#1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7BA6B-B184-4AB0-A9A6-6765BE3289A4}"/>
              </a:ext>
            </a:extLst>
          </p:cNvPr>
          <p:cNvSpPr txBox="1"/>
          <p:nvPr/>
        </p:nvSpPr>
        <p:spPr>
          <a:xfrm>
            <a:off x="235780" y="1383521"/>
            <a:ext cx="771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결측값이</a:t>
            </a:r>
            <a:r>
              <a:rPr lang="ko-KR" altLang="en-US" dirty="0"/>
              <a:t> </a:t>
            </a:r>
            <a:r>
              <a:rPr lang="en-US" altLang="ko-KR" dirty="0"/>
              <a:t>900</a:t>
            </a:r>
            <a:r>
              <a:rPr lang="ko-KR" altLang="en-US" dirty="0"/>
              <a:t>개가 넘는 칼럼은 삭제하고 나머지 </a:t>
            </a:r>
            <a:r>
              <a:rPr lang="ko-KR" altLang="en-US" dirty="0" err="1"/>
              <a:t>결측값은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대체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A93AA-21B9-4064-A8A2-08AA42162B23}"/>
              </a:ext>
            </a:extLst>
          </p:cNvPr>
          <p:cNvSpPr txBox="1"/>
          <p:nvPr/>
        </p:nvSpPr>
        <p:spPr>
          <a:xfrm>
            <a:off x="345250" y="2714268"/>
            <a:ext cx="40430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결측값의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 수 합산</a:t>
            </a:r>
          </a:p>
          <a:p>
            <a:pPr algn="l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새로운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배열에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결측값의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수가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900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개가 넘는 경우 저장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► dataset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colum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time column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삭제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나머지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결측값은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으로 대체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4B0F459-0A93-4BF3-B12D-402F6BF75861}"/>
              </a:ext>
            </a:extLst>
          </p:cNvPr>
          <p:cNvGrpSpPr/>
          <p:nvPr/>
        </p:nvGrpSpPr>
        <p:grpSpPr>
          <a:xfrm>
            <a:off x="4756461" y="2352581"/>
            <a:ext cx="7090289" cy="2937435"/>
            <a:chOff x="146807" y="1714497"/>
            <a:chExt cx="11898385" cy="398725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15B968F-47F8-46DC-9B5F-1216B2C44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807" y="1714497"/>
              <a:ext cx="11898385" cy="206721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A65DF32-2F4F-4553-AA89-6CD44BE1B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975" y="3748298"/>
              <a:ext cx="11869806" cy="63826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489402F-BCB6-4718-875F-8D77A00C4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8853" y="4336894"/>
              <a:ext cx="11841227" cy="66684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0E115DB-1950-4248-9676-F1629102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4563" y="4968225"/>
              <a:ext cx="11869806" cy="733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2701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1371</Words>
  <Application>Microsoft Office PowerPoint</Application>
  <PresentationFormat>와이드스크린</PresentationFormat>
  <Paragraphs>380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Helvetica Neue</vt:lpstr>
      <vt:lpstr>나눔스퀘어</vt:lpstr>
      <vt:lpstr>나눔스퀘어 ExtraBold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유찬재</cp:lastModifiedBy>
  <cp:revision>31</cp:revision>
  <dcterms:created xsi:type="dcterms:W3CDTF">2019-12-23T00:32:35Z</dcterms:created>
  <dcterms:modified xsi:type="dcterms:W3CDTF">2021-08-31T02:48:26Z</dcterms:modified>
</cp:coreProperties>
</file>