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0F8C-6F4F-41EA-B3D5-358B1F1B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1E282-9159-4DF4-9A63-11B7D346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80B48-4038-4BF8-A467-232391D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7CE31-7B17-470F-8A1E-A652567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2A3D6-5D66-4EA8-B6C6-B93F3AC7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109F-FF5B-4BBC-9376-22980691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E1D6C-E36D-4913-990E-6AC5BF40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67AEB-3D49-437D-A3DF-B411D2B1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C91C7-6612-4E31-9E4A-B761E37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4D7BB-6D3E-45C3-BA9B-F8F6240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5316E-58C7-4F21-85A4-1452F6FB6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EE57B-D3B8-4D32-AB58-78A1A886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2045A-3E0C-4A04-B9CA-64C6ECC6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48A4B-5B00-4001-AC9D-7C170B0D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5D3CE-D645-4D33-809C-4D2795C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27CF-0CC2-4F7D-B069-C3F268C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33448-33D8-4F68-BA2A-624232F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45BA-774C-4315-A132-687D7C85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63DD8-7F89-4BF0-9756-D63A8722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D3924-8F18-479D-849E-DE5D0F5F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3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A234A-E3B6-4E70-A8D6-7781E8F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5FAEA-5974-44D8-ADCC-9684D6B5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B2AC1-2882-4993-AF5C-066026D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1C80E-4B2D-4953-BF6D-862DFD60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1F6E4-C205-4AEC-85E9-89681B1A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806E-53CE-4E88-8F13-5B802AF2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AD942-91CD-4885-ADE3-F0DCB63DC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95FF-2C03-4F54-8219-A4609C32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701FE-7486-438F-9223-E239FA9D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5A62D-060C-48FD-8C78-14F8ECBE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CCAE9-069B-4B3E-AAA4-1F258ACA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E578-5317-4650-9814-84F9B53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3A2D0-9A03-4582-A9A1-DA5AA1B1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011A7-2582-40EC-B4CF-43A5C763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39C6AA-7D55-491C-869D-3E59267F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50C3D-F1AC-45DE-B3C0-3A23318AA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99B21-C3D4-4D53-9391-1EFD9FE8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18452-10DC-4B4B-A29D-76DF425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D71E92-4470-41D4-B50E-5022D2D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61B13-9904-4431-924E-7FB6AD43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BAF76-8C2B-4AB6-B99D-FC15ACB8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E747F-093F-4FB2-9E75-D7146DC8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BACF22-7942-4AA5-B1B2-7E423130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9538C0-28F9-4D98-8209-4C77B9F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817E6-F7ED-4CAD-8F88-D736B586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E6B27-F5FF-49EB-B0B3-F1C92D77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06673-2C78-4B41-BF19-4553CB4E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64F3E-1737-478C-BD35-00B80B70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B5F2C-4A1D-4D74-A50A-AD29EA3C1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F8F44-2C4C-4A41-805B-94C434E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8C550-BEE0-416A-A172-A7E050C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6EB65-30A2-4646-8745-5C4CBF34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88D7-20CD-491F-A8B2-C9927D38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403EC-EFC8-467B-9EC5-0034F9DC0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4D367-2FCE-4589-9DB8-51B97F71D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4A3E7-47D4-408B-8858-87CC58CF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1F999-783C-464C-BA6B-A15D7C3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F1BDE-077E-454F-A2EF-5E51DBBF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1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64CD2B-18C4-47A1-A6F6-6A3416E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2A6EA-F24F-4E61-BFCC-CEEB0435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C5F11-7054-4EE0-A2E6-D800BD2A2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0C87-8970-47CE-8DEE-C5B4A493DBA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AFB08-4142-4968-9CE3-727561162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0885F-A8EF-4C94-A811-47262B2D7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9545-7664-4FB9-A223-DAEA54A97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A74F11-ED71-44CD-914C-622219124CC9}"/>
              </a:ext>
            </a:extLst>
          </p:cNvPr>
          <p:cNvSpPr txBox="1"/>
          <p:nvPr/>
        </p:nvSpPr>
        <p:spPr>
          <a:xfrm>
            <a:off x="2241176" y="1676400"/>
            <a:ext cx="77096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NLP2</a:t>
            </a:r>
            <a:r>
              <a:rPr lang="ko-KR" altLang="en-US" sz="2800" b="1" dirty="0"/>
              <a:t>팀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주차</a:t>
            </a:r>
            <a:r>
              <a:rPr lang="en-US" altLang="ko-KR" sz="2800" b="1" dirty="0"/>
              <a:t>(2020.05.21.)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400" b="1" dirty="0"/>
              <a:t>한국어 </a:t>
            </a:r>
            <a:r>
              <a:rPr lang="ko-KR" altLang="en-US" sz="2400" b="1" dirty="0" err="1"/>
              <a:t>임베딩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5.4 </a:t>
            </a:r>
            <a:r>
              <a:rPr lang="en-US" altLang="ko-KR" sz="2400" b="1" dirty="0" err="1"/>
              <a:t>ELMo</a:t>
            </a:r>
            <a:r>
              <a:rPr lang="en-US" altLang="ko-KR" sz="2400" b="1" dirty="0"/>
              <a:t> ~ </a:t>
            </a:r>
          </a:p>
          <a:p>
            <a:pPr algn="ctr"/>
            <a:r>
              <a:rPr lang="en-US" altLang="ko-KR" sz="2400" b="1" dirty="0"/>
              <a:t>5.5 </a:t>
            </a:r>
            <a:r>
              <a:rPr lang="ko-KR" altLang="en-US" sz="2400" b="1" dirty="0"/>
              <a:t>트랜스포머 네트워크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000" b="1" dirty="0" err="1"/>
              <a:t>황인택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3844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ED22-070E-4A5D-A966-E8F61065BFB6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 </a:t>
            </a:r>
            <a:r>
              <a:rPr lang="ko-KR" altLang="en-US" dirty="0"/>
              <a:t>트랜스포머 네트워크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65363-3BBC-4188-B729-51275E0DDDB0}"/>
              </a:ext>
            </a:extLst>
          </p:cNvPr>
          <p:cNvSpPr txBox="1"/>
          <p:nvPr/>
        </p:nvSpPr>
        <p:spPr>
          <a:xfrm>
            <a:off x="367552" y="926718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C60E3-7A9D-4A89-B9AF-41F9FD6C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1432095"/>
            <a:ext cx="5927422" cy="4090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0381A6-E1AD-4885-A3E9-FE2363DA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31" y="2151249"/>
            <a:ext cx="4629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EA7161-5CED-4246-99E8-B5A927A3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1296050"/>
            <a:ext cx="6610350" cy="3362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C69AB-64CA-4F5D-BF12-B6C83C7B1B21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 </a:t>
            </a:r>
            <a:r>
              <a:rPr lang="ko-KR" altLang="en-US" dirty="0"/>
              <a:t>트랜스포머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978BE-6A9C-4F59-B104-4ABA7D0A97CF}"/>
              </a:ext>
            </a:extLst>
          </p:cNvPr>
          <p:cNvSpPr txBox="1"/>
          <p:nvPr/>
        </p:nvSpPr>
        <p:spPr>
          <a:xfrm>
            <a:off x="367552" y="926718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6EB7B2-6EDC-458B-9498-88A4D3211099}"/>
              </a:ext>
            </a:extLst>
          </p:cNvPr>
          <p:cNvCxnSpPr/>
          <p:nvPr/>
        </p:nvCxnSpPr>
        <p:spPr>
          <a:xfrm>
            <a:off x="6454588" y="3173506"/>
            <a:ext cx="851647" cy="717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563B8D-78CA-4A51-B238-90BF28589061}"/>
              </a:ext>
            </a:extLst>
          </p:cNvPr>
          <p:cNvSpPr txBox="1"/>
          <p:nvPr/>
        </p:nvSpPr>
        <p:spPr>
          <a:xfrm>
            <a:off x="7548282" y="3890682"/>
            <a:ext cx="2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</a:t>
            </a:r>
            <a:r>
              <a:rPr lang="ko-KR" altLang="en-US" dirty="0"/>
              <a:t>내적으로 트랜스포머 블록 입력 행렬의 크기와  </a:t>
            </a:r>
            <a:r>
              <a:rPr lang="ko-KR" altLang="en-US" dirty="0" err="1"/>
              <a:t>맞춰줌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1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7F8EF-2F61-4A28-A42B-CD32B6784511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 </a:t>
            </a:r>
            <a:r>
              <a:rPr lang="ko-KR" altLang="en-US" dirty="0"/>
              <a:t>트랜스포머 네트워크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78580-D68A-4D16-8E56-D7441653FFDB}"/>
              </a:ext>
            </a:extLst>
          </p:cNvPr>
          <p:cNvSpPr txBox="1"/>
          <p:nvPr/>
        </p:nvSpPr>
        <p:spPr>
          <a:xfrm>
            <a:off x="367552" y="926718"/>
            <a:ext cx="635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Position-wise </a:t>
            </a:r>
            <a:r>
              <a:rPr lang="en-US" altLang="ko-KR" dirty="0" err="1"/>
              <a:t>FeedForward</a:t>
            </a:r>
            <a:r>
              <a:rPr lang="en-US" altLang="ko-KR" dirty="0"/>
              <a:t> Neural Networks(FFNN, FFN)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449CD-A08D-4335-A6F3-95DE385C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1660152"/>
            <a:ext cx="373380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A435DA-8FC8-49AD-BDFA-CE4EBDA0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2" y="2060202"/>
            <a:ext cx="2905125" cy="26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4F8A5A-CA4F-4F68-A485-AECD1440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35" y="1660152"/>
            <a:ext cx="730567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75A47-F240-49CC-AEC3-69E39EFA9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740" y="4981361"/>
            <a:ext cx="2420471" cy="1701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19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7F8A0-AF18-4442-9751-9BE88FC5B2E8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5.5 </a:t>
            </a:r>
            <a:r>
              <a:rPr lang="ko-KR" altLang="en-US"/>
              <a:t>트랜스포머 네트워크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4D4EB904-47EE-4730-B6D3-3983E9C4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" y="966409"/>
            <a:ext cx="2372866" cy="318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8C5C0-9841-4F17-ADB2-956E1F529E1C}"/>
              </a:ext>
            </a:extLst>
          </p:cNvPr>
          <p:cNvSpPr txBox="1"/>
          <p:nvPr/>
        </p:nvSpPr>
        <p:spPr>
          <a:xfrm>
            <a:off x="3621741" y="1228165"/>
            <a:ext cx="753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/>
              <a:t>잔차연결</a:t>
            </a:r>
            <a:r>
              <a:rPr lang="en-US" altLang="ko-KR"/>
              <a:t>(add,</a:t>
            </a:r>
            <a:r>
              <a:rPr lang="ko-KR" altLang="en-US"/>
              <a:t> </a:t>
            </a:r>
            <a:r>
              <a:rPr lang="en-US" altLang="ko-KR"/>
              <a:t>residual</a:t>
            </a:r>
            <a:r>
              <a:rPr lang="ko-KR" altLang="en-US"/>
              <a:t> </a:t>
            </a:r>
            <a:r>
              <a:rPr lang="en-US" altLang="ko-KR"/>
              <a:t>connection)</a:t>
            </a:r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0A7D531A-D0D2-46C5-92D5-89F4A7E2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29" y="1648664"/>
            <a:ext cx="2057400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9E342-BA76-4F63-8FA8-DE100B04A9A7}"/>
              </a:ext>
            </a:extLst>
          </p:cNvPr>
          <p:cNvSpPr txBox="1"/>
          <p:nvPr/>
        </p:nvSpPr>
        <p:spPr>
          <a:xfrm>
            <a:off x="3621741" y="4147425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층</a:t>
            </a:r>
            <a:r>
              <a:rPr lang="en-US" altLang="ko-KR" dirty="0"/>
              <a:t> </a:t>
            </a:r>
            <a:r>
              <a:rPr lang="ko-KR" altLang="en-US" dirty="0"/>
              <a:t>정규화</a:t>
            </a:r>
            <a:r>
              <a:rPr lang="en-US" altLang="ko-KR" dirty="0"/>
              <a:t>(Norm,</a:t>
            </a:r>
            <a:r>
              <a:rPr lang="ko-KR" altLang="en-US" dirty="0"/>
              <a:t> </a:t>
            </a:r>
            <a:r>
              <a:rPr lang="en-US" altLang="ko-KR" dirty="0"/>
              <a:t>Layer Normalization)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0EF142-51FD-493D-A33C-DC371722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71" y="4617139"/>
            <a:ext cx="6630458" cy="13335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161A29-02D4-42F8-B7E7-45213D442648}"/>
              </a:ext>
            </a:extLst>
          </p:cNvPr>
          <p:cNvCxnSpPr/>
          <p:nvPr/>
        </p:nvCxnSpPr>
        <p:spPr>
          <a:xfrm flipV="1">
            <a:off x="4105836" y="5771345"/>
            <a:ext cx="0" cy="358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B1E90F-0590-4074-9DE3-B7598614907D}"/>
              </a:ext>
            </a:extLst>
          </p:cNvPr>
          <p:cNvSpPr txBox="1"/>
          <p:nvPr/>
        </p:nvSpPr>
        <p:spPr>
          <a:xfrm>
            <a:off x="3110755" y="6251993"/>
            <a:ext cx="211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히든</a:t>
            </a:r>
            <a:r>
              <a:rPr lang="ko-KR" altLang="en-US" dirty="0"/>
              <a:t> 유닛의 개수</a:t>
            </a:r>
          </a:p>
        </p:txBody>
      </p:sp>
    </p:spTree>
    <p:extLst>
      <p:ext uri="{BB962C8B-B14F-4D97-AF65-F5344CB8AC3E}">
        <p14:creationId xmlns:p14="http://schemas.microsoft.com/office/powerpoint/2010/main" val="194139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1659D-33A2-419D-BE7B-8DF5C334A88C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C0E22-7DA8-4E0F-956F-9F510B380152}"/>
              </a:ext>
            </a:extLst>
          </p:cNvPr>
          <p:cNvSpPr txBox="1"/>
          <p:nvPr/>
        </p:nvSpPr>
        <p:spPr>
          <a:xfrm>
            <a:off x="367552" y="977153"/>
            <a:ext cx="721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단어 시퀀스가 얼마나 자연스러운지 확률 값을 부여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70DCFD-FDBE-482B-A1EE-B9ACEAF8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1502187"/>
            <a:ext cx="6499413" cy="444477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9A3F65-CF7D-4CBD-9132-C9432A8606C5}"/>
              </a:ext>
            </a:extLst>
          </p:cNvPr>
          <p:cNvSpPr/>
          <p:nvPr/>
        </p:nvSpPr>
        <p:spPr>
          <a:xfrm>
            <a:off x="5235388" y="5355813"/>
            <a:ext cx="1891553" cy="2112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2AEAA-8439-4294-8BA5-5115BBF1694F}"/>
              </a:ext>
            </a:extLst>
          </p:cNvPr>
          <p:cNvSpPr txBox="1"/>
          <p:nvPr/>
        </p:nvSpPr>
        <p:spPr>
          <a:xfrm>
            <a:off x="7126941" y="5138281"/>
            <a:ext cx="199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단위 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942FB-9A15-439E-B42D-2AF6AFC4A132}"/>
              </a:ext>
            </a:extLst>
          </p:cNvPr>
          <p:cNvSpPr txBox="1"/>
          <p:nvPr/>
        </p:nvSpPr>
        <p:spPr>
          <a:xfrm>
            <a:off x="7126941" y="3912833"/>
            <a:ext cx="16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양방향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9B436C0-9F92-49A7-B842-4DB8742F22B2}"/>
              </a:ext>
            </a:extLst>
          </p:cNvPr>
          <p:cNvSpPr/>
          <p:nvPr/>
        </p:nvSpPr>
        <p:spPr>
          <a:xfrm>
            <a:off x="5235387" y="2400445"/>
            <a:ext cx="1891553" cy="2112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4901D-095C-41FB-8357-84DE051A984D}"/>
              </a:ext>
            </a:extLst>
          </p:cNvPr>
          <p:cNvSpPr txBox="1"/>
          <p:nvPr/>
        </p:nvSpPr>
        <p:spPr>
          <a:xfrm>
            <a:off x="7126940" y="2314131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ELMo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57EF3D88-F81F-4AA6-BCE1-FD577D277F5F}"/>
              </a:ext>
            </a:extLst>
          </p:cNvPr>
          <p:cNvSpPr/>
          <p:nvPr/>
        </p:nvSpPr>
        <p:spPr>
          <a:xfrm>
            <a:off x="9126070" y="3724574"/>
            <a:ext cx="573740" cy="2222387"/>
          </a:xfrm>
          <a:prstGeom prst="rightBrace">
            <a:avLst>
              <a:gd name="adj1" fmla="val 8333"/>
              <a:gd name="adj2" fmla="val 5080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1E6C0BA-8CB5-485B-B0EE-DAA497C96BD2}"/>
              </a:ext>
            </a:extLst>
          </p:cNvPr>
          <p:cNvSpPr/>
          <p:nvPr/>
        </p:nvSpPr>
        <p:spPr>
          <a:xfrm>
            <a:off x="8126505" y="2065128"/>
            <a:ext cx="573741" cy="91888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6E7CF-BB72-4586-AE59-C00AD522F702}"/>
              </a:ext>
            </a:extLst>
          </p:cNvPr>
          <p:cNvSpPr txBox="1"/>
          <p:nvPr/>
        </p:nvSpPr>
        <p:spPr>
          <a:xfrm>
            <a:off x="10139081" y="4512601"/>
            <a:ext cx="136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사전학습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BB894-5041-47FE-8559-43C832B405D9}"/>
              </a:ext>
            </a:extLst>
          </p:cNvPr>
          <p:cNvSpPr txBox="1"/>
          <p:nvPr/>
        </p:nvSpPr>
        <p:spPr>
          <a:xfrm>
            <a:off x="9126071" y="2201403"/>
            <a:ext cx="21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다운스크림</a:t>
            </a:r>
            <a:r>
              <a:rPr lang="ko-KR" altLang="en-US" dirty="0"/>
              <a:t> 태스크</a:t>
            </a:r>
            <a:r>
              <a:rPr lang="en-US" altLang="ko-KR" dirty="0"/>
              <a:t>: </a:t>
            </a:r>
            <a:r>
              <a:rPr lang="ko-KR" altLang="en-US" dirty="0" err="1"/>
              <a:t>가중합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0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34B3D-18F4-4CBD-AA9A-8A91A1D16437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FF172-D660-4B4A-9B9D-7E4D60A21377}"/>
              </a:ext>
            </a:extLst>
          </p:cNvPr>
          <p:cNvSpPr txBox="1"/>
          <p:nvPr/>
        </p:nvSpPr>
        <p:spPr>
          <a:xfrm>
            <a:off x="367551" y="908789"/>
            <a:ext cx="514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Pre-train(</a:t>
            </a:r>
            <a:r>
              <a:rPr lang="ko-KR" altLang="en-US" dirty="0"/>
              <a:t>사전학습</a:t>
            </a:r>
            <a:r>
              <a:rPr lang="en-US" altLang="ko-KR" dirty="0"/>
              <a:t>): </a:t>
            </a:r>
            <a:r>
              <a:rPr lang="ko-KR" altLang="en-US" dirty="0"/>
              <a:t>문자 단위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70954E-7D75-4151-8224-ABA92BB7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5" y="1415526"/>
            <a:ext cx="11824449" cy="4729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FBFCD2-70C1-435D-95F5-EDE13F2D9FDE}"/>
              </a:ext>
            </a:extLst>
          </p:cNvPr>
          <p:cNvSpPr txBox="1"/>
          <p:nvPr/>
        </p:nvSpPr>
        <p:spPr>
          <a:xfrm>
            <a:off x="8068236" y="5775974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양방향 </a:t>
            </a:r>
            <a:r>
              <a:rPr lang="en-US" altLang="ko-KR" dirty="0"/>
              <a:t>LSTM </a:t>
            </a:r>
            <a:r>
              <a:rPr lang="ko-KR" altLang="en-US" dirty="0"/>
              <a:t>레이어 </a:t>
            </a:r>
            <a:r>
              <a:rPr lang="ko-KR" altLang="en-US" dirty="0" err="1"/>
              <a:t>입력값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2BF40-3DAA-4E84-AD58-3BF7DECFEC2C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E4563-6962-49AC-A25A-9763241D9FA0}"/>
              </a:ext>
            </a:extLst>
          </p:cNvPr>
          <p:cNvSpPr txBox="1"/>
          <p:nvPr/>
        </p:nvSpPr>
        <p:spPr>
          <a:xfrm>
            <a:off x="367552" y="968189"/>
            <a:ext cx="87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Bi-LSTM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쓰기 전에 하이웨이 네트워크와 차원 조정</a:t>
            </a:r>
            <a:r>
              <a:rPr lang="en-US" altLang="ko-KR" dirty="0"/>
              <a:t>(projection)</a:t>
            </a:r>
            <a:r>
              <a:rPr lang="ko-KR" altLang="en-US" dirty="0"/>
              <a:t>을 거침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8E913-93D3-43F0-B5D1-459AE24B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2096399"/>
            <a:ext cx="11379314" cy="813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93201-BF9C-4EAE-A4CC-EF98E807B69A}"/>
              </a:ext>
            </a:extLst>
          </p:cNvPr>
          <p:cNvSpPr txBox="1"/>
          <p:nvPr/>
        </p:nvSpPr>
        <p:spPr>
          <a:xfrm>
            <a:off x="367552" y="1727067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하이웨이 네트워크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F358FBB-E17D-435B-AA37-77526367C50D}"/>
              </a:ext>
            </a:extLst>
          </p:cNvPr>
          <p:cNvSpPr/>
          <p:nvPr/>
        </p:nvSpPr>
        <p:spPr>
          <a:xfrm rot="5400000">
            <a:off x="7315199" y="1580145"/>
            <a:ext cx="425059" cy="268416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30834ED-CB61-4D10-A0A6-0E78BC46E40B}"/>
              </a:ext>
            </a:extLst>
          </p:cNvPr>
          <p:cNvSpPr/>
          <p:nvPr/>
        </p:nvSpPr>
        <p:spPr>
          <a:xfrm rot="5400000">
            <a:off x="10260882" y="1618577"/>
            <a:ext cx="425059" cy="2546909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C9E29-2594-4A78-9822-79C5B802E3BF}"/>
              </a:ext>
            </a:extLst>
          </p:cNvPr>
          <p:cNvSpPr txBox="1"/>
          <p:nvPr/>
        </p:nvSpPr>
        <p:spPr>
          <a:xfrm>
            <a:off x="6705600" y="343935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변형할지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625AA-840D-4A5B-9DCF-ED6C28582635}"/>
              </a:ext>
            </a:extLst>
          </p:cNvPr>
          <p:cNvSpPr txBox="1"/>
          <p:nvPr/>
        </p:nvSpPr>
        <p:spPr>
          <a:xfrm>
            <a:off x="9199957" y="3439356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</a:t>
            </a:r>
            <a:r>
              <a:rPr lang="ko-KR" altLang="en-US"/>
              <a:t>변형하지 않을지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E13F18-85A6-4844-A25C-9D1D849C8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" t="-12871" r="82038" b="-1"/>
          <a:stretch/>
        </p:blipFill>
        <p:spPr>
          <a:xfrm>
            <a:off x="546846" y="3868635"/>
            <a:ext cx="1384818" cy="9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002EEC-92A7-4853-853B-A9F48C0AF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0" r="69433"/>
          <a:stretch/>
        </p:blipFill>
        <p:spPr>
          <a:xfrm>
            <a:off x="546846" y="4543763"/>
            <a:ext cx="1272989" cy="8138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89CC10-1942-4CFE-A75B-3A8D05A7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76" r="52337"/>
          <a:stretch/>
        </p:blipFill>
        <p:spPr>
          <a:xfrm>
            <a:off x="546846" y="5154490"/>
            <a:ext cx="1272989" cy="813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A76C7B-44F0-4ED1-B6F8-5DB11709F7F4}"/>
              </a:ext>
            </a:extLst>
          </p:cNvPr>
          <p:cNvSpPr txBox="1"/>
          <p:nvPr/>
        </p:nvSpPr>
        <p:spPr>
          <a:xfrm>
            <a:off x="1931664" y="4153056"/>
            <a:ext cx="61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피드포워드</a:t>
            </a:r>
            <a:r>
              <a:rPr lang="ko-KR" altLang="en-US" dirty="0"/>
              <a:t> 네트워크</a:t>
            </a:r>
            <a:r>
              <a:rPr lang="en-US" altLang="ko-KR" dirty="0"/>
              <a:t>, </a:t>
            </a:r>
            <a:r>
              <a:rPr lang="ko-KR" altLang="en-US" dirty="0" err="1"/>
              <a:t>점곱에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E5D4B-8581-4E18-8843-8C9A7BCE0BCC}"/>
              </a:ext>
            </a:extLst>
          </p:cNvPr>
          <p:cNvSpPr txBox="1"/>
          <p:nvPr/>
        </p:nvSpPr>
        <p:spPr>
          <a:xfrm>
            <a:off x="1931664" y="4721940"/>
            <a:ext cx="61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변형 게이트</a:t>
            </a:r>
            <a:r>
              <a:rPr lang="en-US" altLang="ko-KR" dirty="0"/>
              <a:t>(transform gate), </a:t>
            </a:r>
            <a:r>
              <a:rPr lang="ko-KR" altLang="en-US" dirty="0" err="1"/>
              <a:t>점곱에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C568-4013-4AE3-B3C6-049A7C8CE6AE}"/>
              </a:ext>
            </a:extLst>
          </p:cNvPr>
          <p:cNvSpPr txBox="1"/>
          <p:nvPr/>
        </p:nvSpPr>
        <p:spPr>
          <a:xfrm>
            <a:off x="1931665" y="5357591"/>
            <a:ext cx="49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캐리 게이트</a:t>
            </a:r>
            <a:r>
              <a:rPr lang="en-US" altLang="ko-KR" dirty="0"/>
              <a:t>(carry gate), (1-transform</a:t>
            </a:r>
            <a:r>
              <a:rPr lang="ko-KR" altLang="en-US" dirty="0"/>
              <a:t> </a:t>
            </a:r>
            <a:r>
              <a:rPr lang="en-US" altLang="ko-KR" dirty="0"/>
              <a:t>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59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A707E-ED70-4053-999E-D762D4E76E4E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DCE94-2D7F-4236-AF63-733CB12E8AD5}"/>
              </a:ext>
            </a:extLst>
          </p:cNvPr>
          <p:cNvSpPr txBox="1"/>
          <p:nvPr/>
        </p:nvSpPr>
        <p:spPr>
          <a:xfrm>
            <a:off x="367551" y="908789"/>
            <a:ext cx="313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Pre-train(</a:t>
            </a:r>
            <a:r>
              <a:rPr lang="ko-KR" altLang="en-US" dirty="0"/>
              <a:t>사전학습</a:t>
            </a:r>
            <a:r>
              <a:rPr lang="en-US" altLang="ko-KR" dirty="0"/>
              <a:t>): bi-LSTM</a:t>
            </a:r>
            <a:endParaRPr lang="ko-KR" altLang="en-US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D8B771-43B1-4460-8167-E29751A3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6" y="2115671"/>
            <a:ext cx="4747298" cy="1510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85E6DC-6542-4B14-951D-099CE09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81" y="923622"/>
            <a:ext cx="6427695" cy="2702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21EE0-D95C-4743-9C9C-AB267BAF0A32}"/>
              </a:ext>
            </a:extLst>
          </p:cNvPr>
          <p:cNvSpPr txBox="1"/>
          <p:nvPr/>
        </p:nvSpPr>
        <p:spPr>
          <a:xfrm>
            <a:off x="137846" y="163157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0D351-297F-4953-AB83-37552B90860E}"/>
              </a:ext>
            </a:extLst>
          </p:cNvPr>
          <p:cNvSpPr txBox="1"/>
          <p:nvPr/>
        </p:nvSpPr>
        <p:spPr>
          <a:xfrm>
            <a:off x="5190565" y="1099229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B9567D-2AC2-476D-81FB-3FABAB29C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58"/>
          <a:stretch/>
        </p:blipFill>
        <p:spPr>
          <a:xfrm>
            <a:off x="439888" y="3625935"/>
            <a:ext cx="4517593" cy="2953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D1CFEC-EF72-4B79-B0C8-A0A78C8B7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55"/>
          <a:stretch/>
        </p:blipFill>
        <p:spPr>
          <a:xfrm>
            <a:off x="6096000" y="3625935"/>
            <a:ext cx="4472768" cy="29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7946DE-ABA6-44FE-97BA-D39AE777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1" y="1555120"/>
            <a:ext cx="4381500" cy="4181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22E71-5449-4C33-9290-EF7C4D61555D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80FF1-DB60-4D79-BD3F-1FDE4B547BC0}"/>
              </a:ext>
            </a:extLst>
          </p:cNvPr>
          <p:cNvSpPr txBox="1"/>
          <p:nvPr/>
        </p:nvSpPr>
        <p:spPr>
          <a:xfrm>
            <a:off x="367551" y="908789"/>
            <a:ext cx="313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Pre-train(</a:t>
            </a:r>
            <a:r>
              <a:rPr lang="ko-KR" altLang="en-US" dirty="0"/>
              <a:t>사전학습</a:t>
            </a:r>
            <a:r>
              <a:rPr lang="en-US" altLang="ko-KR" dirty="0"/>
              <a:t>): bi-LSTM</a:t>
            </a:r>
            <a:endParaRPr lang="ko-KR" altLang="en-US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C1C8-A124-410C-B2E3-5DD4950A433A}"/>
              </a:ext>
            </a:extLst>
          </p:cNvPr>
          <p:cNvSpPr txBox="1"/>
          <p:nvPr/>
        </p:nvSpPr>
        <p:spPr>
          <a:xfrm>
            <a:off x="1581147" y="2104123"/>
            <a:ext cx="1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손실레이어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F83FAE-19F3-49C8-9F70-9F0AC7FE2011}"/>
              </a:ext>
            </a:extLst>
          </p:cNvPr>
          <p:cNvCxnSpPr/>
          <p:nvPr/>
        </p:nvCxnSpPr>
        <p:spPr>
          <a:xfrm>
            <a:off x="4921624" y="2223247"/>
            <a:ext cx="645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A903A2-5AE8-425B-9ACA-18A1BB593D33}"/>
              </a:ext>
            </a:extLst>
          </p:cNvPr>
          <p:cNvSpPr txBox="1"/>
          <p:nvPr/>
        </p:nvSpPr>
        <p:spPr>
          <a:xfrm>
            <a:off x="5739655" y="2038581"/>
            <a:ext cx="404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원핫벡터로</a:t>
            </a:r>
            <a:r>
              <a:rPr lang="ko-KR" altLang="en-US" dirty="0"/>
              <a:t> 크로스 엔트로피 계산 후 지속적으로 업데이트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2B910C-F63A-4465-B3C8-16F7F2FDD4DD}"/>
              </a:ext>
            </a:extLst>
          </p:cNvPr>
          <p:cNvCxnSpPr/>
          <p:nvPr/>
        </p:nvCxnSpPr>
        <p:spPr>
          <a:xfrm>
            <a:off x="4374776" y="2779059"/>
            <a:ext cx="1443318" cy="8157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F2B750-956C-4899-94B2-B944E38F2DA1}"/>
              </a:ext>
            </a:extLst>
          </p:cNvPr>
          <p:cNvSpPr txBox="1"/>
          <p:nvPr/>
        </p:nvSpPr>
        <p:spPr>
          <a:xfrm>
            <a:off x="5818094" y="3532710"/>
            <a:ext cx="49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소모가 심해 샘플링 후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49888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5CC87-0D18-496F-9045-2453F82F25F7}"/>
              </a:ext>
            </a:extLst>
          </p:cNvPr>
          <p:cNvSpPr txBox="1"/>
          <p:nvPr/>
        </p:nvSpPr>
        <p:spPr>
          <a:xfrm>
            <a:off x="367552" y="421341"/>
            <a:ext cx="62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</a:t>
            </a:r>
            <a:r>
              <a:rPr lang="en-US" altLang="ko-KR" sz="2000" b="1" dirty="0"/>
              <a:t>E</a:t>
            </a:r>
            <a:r>
              <a:rPr lang="en-US" altLang="ko-KR" dirty="0"/>
              <a:t>mbeddings from </a:t>
            </a:r>
            <a:r>
              <a:rPr lang="en-US" altLang="ko-KR" sz="2000" b="1" dirty="0"/>
              <a:t>L</a:t>
            </a:r>
            <a:r>
              <a:rPr lang="en-US" altLang="ko-KR" dirty="0"/>
              <a:t>anguage </a:t>
            </a:r>
            <a:r>
              <a:rPr lang="en-US" altLang="ko-KR" sz="2000" b="1" dirty="0"/>
              <a:t>Mo</a:t>
            </a:r>
            <a:r>
              <a:rPr lang="en-US" altLang="ko-KR" dirty="0"/>
              <a:t>dels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6D2C5-9D66-48D9-9F55-6B98469AAABE}"/>
              </a:ext>
            </a:extLst>
          </p:cNvPr>
          <p:cNvSpPr txBox="1"/>
          <p:nvPr/>
        </p:nvSpPr>
        <p:spPr>
          <a:xfrm>
            <a:off x="367552" y="926718"/>
            <a:ext cx="313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다운스트림</a:t>
            </a:r>
            <a:r>
              <a:rPr lang="en-US" altLang="ko-KR" dirty="0"/>
              <a:t>: </a:t>
            </a:r>
            <a:r>
              <a:rPr lang="en-US" altLang="ko-KR" dirty="0" err="1"/>
              <a:t>ELMo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59C25-8821-47E4-B505-C5316870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1401317"/>
            <a:ext cx="6768354" cy="26122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70BCE-2623-4B9F-AD71-7D6E88717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10" t="120" r="1" b="-2"/>
          <a:stretch/>
        </p:blipFill>
        <p:spPr>
          <a:xfrm>
            <a:off x="7503458" y="1401317"/>
            <a:ext cx="4193240" cy="3491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A5F12-9D3F-40C2-8CC1-7D38E15954C8}"/>
              </a:ext>
            </a:extLst>
          </p:cNvPr>
          <p:cNvSpPr txBox="1"/>
          <p:nvPr/>
        </p:nvSpPr>
        <p:spPr>
          <a:xfrm>
            <a:off x="878540" y="401351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s: </a:t>
            </a:r>
            <a:r>
              <a:rPr lang="en-US" altLang="ko-KR" dirty="0" err="1"/>
              <a:t>softmax</a:t>
            </a:r>
            <a:r>
              <a:rPr lang="ko-KR" altLang="en-US" dirty="0"/>
              <a:t>로 각 레이어마다 적용할 가중치</a:t>
            </a:r>
            <a:endParaRPr lang="en-US" altLang="ko-KR" dirty="0"/>
          </a:p>
          <a:p>
            <a:r>
              <a:rPr lang="en-US" altLang="ko-KR" dirty="0"/>
              <a:t>r: </a:t>
            </a:r>
            <a:r>
              <a:rPr lang="ko-KR" altLang="en-US" dirty="0"/>
              <a:t>벡터의 크기를 결정하는 태스크별 가중치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0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D23B5-6BCC-4C2E-8C73-7AE39E1EC9FE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 </a:t>
            </a:r>
            <a:r>
              <a:rPr lang="ko-KR" altLang="en-US" dirty="0"/>
              <a:t>트랜스포머 네트워크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46B7B-0696-490B-9BD6-1B088BB4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03" y="849008"/>
            <a:ext cx="7109564" cy="2842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871707-82D9-415C-A56D-2BD186AC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5" t="34379" r="53596" b="31372"/>
          <a:stretch/>
        </p:blipFill>
        <p:spPr>
          <a:xfrm>
            <a:off x="8872083" y="1194415"/>
            <a:ext cx="1846729" cy="2348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86215-33F6-4981-8802-B4D958D87B5E}"/>
              </a:ext>
            </a:extLst>
          </p:cNvPr>
          <p:cNvSpPr txBox="1"/>
          <p:nvPr/>
        </p:nvSpPr>
        <p:spPr>
          <a:xfrm>
            <a:off x="8916915" y="3691085"/>
            <a:ext cx="19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트랜스포머 블록</a:t>
            </a:r>
          </a:p>
        </p:txBody>
      </p:sp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EE2538EA-A199-4FAB-9FD5-99E995B2BC09}"/>
              </a:ext>
            </a:extLst>
          </p:cNvPr>
          <p:cNvSpPr/>
          <p:nvPr/>
        </p:nvSpPr>
        <p:spPr>
          <a:xfrm>
            <a:off x="3381209" y="790673"/>
            <a:ext cx="6508377" cy="369332"/>
          </a:xfrm>
          <a:prstGeom prst="utur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E39EB9-8A63-45F9-BF28-08E9805F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470" y="3902645"/>
            <a:ext cx="3998259" cy="2811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4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8B4C5B-A20A-4887-8D23-5C0416F15B1D}"/>
              </a:ext>
            </a:extLst>
          </p:cNvPr>
          <p:cNvSpPr txBox="1"/>
          <p:nvPr/>
        </p:nvSpPr>
        <p:spPr>
          <a:xfrm>
            <a:off x="367552" y="421341"/>
            <a:ext cx="6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 </a:t>
            </a:r>
            <a:r>
              <a:rPr lang="ko-KR" altLang="en-US" dirty="0"/>
              <a:t>트랜스포머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D71D-8DD8-4FFF-ACAB-13A401F6242C}"/>
              </a:ext>
            </a:extLst>
          </p:cNvPr>
          <p:cNvSpPr txBox="1"/>
          <p:nvPr/>
        </p:nvSpPr>
        <p:spPr>
          <a:xfrm>
            <a:off x="367552" y="926718"/>
            <a:ext cx="35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Dot-Product Attention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CC2E-118F-4BCF-B8AD-3696329C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92" y="798609"/>
            <a:ext cx="3800475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0786B-2EFB-4371-98C1-313D569B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89" y="1532961"/>
            <a:ext cx="5646483" cy="2944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FF78D-9254-417C-A90D-F98A1A13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67" y="1532960"/>
            <a:ext cx="3718204" cy="2944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61FD3-9BBB-4539-B506-196FB9424D5E}"/>
              </a:ext>
            </a:extLst>
          </p:cNvPr>
          <p:cNvSpPr txBox="1"/>
          <p:nvPr/>
        </p:nvSpPr>
        <p:spPr>
          <a:xfrm>
            <a:off x="7279342" y="4574902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셀프 </a:t>
            </a:r>
            <a:r>
              <a:rPr lang="ko-KR" altLang="en-US" b="1" dirty="0" err="1"/>
              <a:t>어텐션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039FC-C45C-4C71-B632-9860C922517B}"/>
              </a:ext>
            </a:extLst>
          </p:cNvPr>
          <p:cNvSpPr txBox="1"/>
          <p:nvPr/>
        </p:nvSpPr>
        <p:spPr>
          <a:xfrm>
            <a:off x="4912659" y="5104747"/>
            <a:ext cx="688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문맥만 살피는</a:t>
            </a:r>
            <a:r>
              <a:rPr lang="en-US" altLang="ko-KR" dirty="0"/>
              <a:t> CNN</a:t>
            </a:r>
            <a:r>
              <a:rPr lang="ko-KR" altLang="en-US" dirty="0"/>
              <a:t>과 달리</a:t>
            </a:r>
            <a:r>
              <a:rPr lang="en-US" altLang="ko-KR" dirty="0"/>
              <a:t>, </a:t>
            </a:r>
            <a:r>
              <a:rPr lang="ko-KR" altLang="en-US" dirty="0"/>
              <a:t>모든 단어 쌍 관계 파악 가능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과 달리</a:t>
            </a:r>
            <a:r>
              <a:rPr lang="en-US" altLang="ko-KR" dirty="0"/>
              <a:t>, </a:t>
            </a:r>
            <a:r>
              <a:rPr lang="ko-KR" altLang="en-US" dirty="0"/>
              <a:t>긴 시퀀스에서도 이전 입력 단어를 까먹지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3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267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인택 황</dc:creator>
  <cp:lastModifiedBy>인택 황</cp:lastModifiedBy>
  <cp:revision>22</cp:revision>
  <dcterms:created xsi:type="dcterms:W3CDTF">2020-05-21T02:09:36Z</dcterms:created>
  <dcterms:modified xsi:type="dcterms:W3CDTF">2020-05-21T08:37:30Z</dcterms:modified>
</cp:coreProperties>
</file>