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/>
    <p:restoredTop sz="94668"/>
  </p:normalViewPr>
  <p:slideViewPr>
    <p:cSldViewPr snapToGrid="0">
      <p:cViewPr varScale="1">
        <p:scale>
          <a:sx n="105" d="100"/>
          <a:sy n="105" d="100"/>
        </p:scale>
        <p:origin x="504" y="200"/>
      </p:cViewPr>
      <p:guideLst/>
    </p:cSldViewPr>
  </p:slideViewPr>
  <p:notesTextViewPr>
    <p:cViewPr>
      <p:scale>
        <a:sx n="60" d="100"/>
        <a:sy n="6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BC31A-5AE7-074E-A951-47E9C8B342C9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D2A6F-7725-1849-9D17-732B4716E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30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2A6F-7725-1849-9D17-732B4716ED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3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0D2A6F-7725-1849-9D17-732B4716ED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C084-C888-E7E2-E5B3-DA1ED9522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61976-05B4-4740-5A2C-DCF34F5FA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5BC7B-D27C-181B-A1EA-F8554171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78F-8879-4547-AA74-312E70497D25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573F-432C-779A-9BD3-BC617BB2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800A-39AB-2F8F-CE5E-3B74FB74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107E-0D49-314C-A267-8F5B3337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9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6227-E8FB-6A51-D3CD-07ABEB62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B7995-DFFB-AB22-16F7-4CDAC3CCA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C7C4E-EFA3-D0EF-EC44-C30D95BC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78F-8879-4547-AA74-312E70497D25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E957B-D879-E708-D82A-66D8D2D8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B957-1DA7-95AA-E36D-203324DD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107E-0D49-314C-A267-8F5B3337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9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D732E-E383-3EA3-C750-ED869F147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F60F8-ED71-B3E7-559D-C027DE6A1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79723-61F5-EED9-1193-EEBE3BB3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78F-8879-4547-AA74-312E70497D25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DF2D-C06D-CC78-8D61-0B4547BC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D6615-39F8-5BD0-68B3-3C78282E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107E-0D49-314C-A267-8F5B3337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3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EE3B-FE85-17E3-41A1-FF3401DA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F321A-E976-FDDA-0DB8-AAEB1E62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578E7-230E-6EE3-E17B-E11DD4DB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78F-8879-4547-AA74-312E70497D25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EB93A-A866-CABC-95BD-3E0C5AF2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3D5D-2C4C-A585-EA58-1071FB9A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107E-0D49-314C-A267-8F5B3337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9BBB-7D31-1F51-C24A-969AA1A2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4E6EE-244C-5FE3-7CE1-85ED5D66F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575F0-2FA8-5CAF-410B-53E92BA7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78F-8879-4547-AA74-312E70497D25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68842-0311-AAC5-F076-ECE3C9E7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D32AD-D50B-2CB7-F2DC-6BDF82BB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107E-0D49-314C-A267-8F5B3337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4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E0B1-3AD0-0AB0-B8EB-951122DD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5CB35-DF4C-0386-7071-AC019265D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AF126-C042-0F8F-DAB7-ADC7F9FE8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BF55-E4C8-174E-790F-7AA70385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78F-8879-4547-AA74-312E70497D25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1815A-51F6-B2A9-54CA-FBA9D272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49F26-4696-DAA6-BEC2-B3862324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107E-0D49-314C-A267-8F5B3337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6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986C-5A6A-261E-9938-4E8CE9A3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B3961-BEE6-710D-8B6F-608C913E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E7F5D-9F0F-A050-275B-CD17120C0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F8B0A-10F7-67D3-0C7A-2444A14FD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F53A2-375E-B7FF-8977-AF70A7809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FA4B4A-0636-B609-B998-E15A2720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78F-8879-4547-AA74-312E70497D25}" type="datetimeFigureOut">
              <a:rPr lang="en-US" smtClean="0"/>
              <a:t>7/29/25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A78B9-E0C0-33AE-493C-B0FAC3E0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9DE43-B454-E295-C08B-4C1AEDAA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107E-0D49-314C-A267-8F5B3337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1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5FC3-AAB4-469F-BF00-69ACE1E3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07ECB-1837-B80E-3049-C8A800D0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78F-8879-4547-AA74-312E70497D25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41AB4-1B34-6ECE-D64A-DE93B2D9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DCB2B-87A5-987F-2F41-4AB8FA78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107E-0D49-314C-A267-8F5B3337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0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1AD6E-EEE7-C593-4925-EDCF85CF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78F-8879-4547-AA74-312E70497D25}" type="datetimeFigureOut">
              <a:rPr lang="en-US" smtClean="0"/>
              <a:t>7/29/25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18802-57E3-CC67-51AB-81D6B7FD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6D94C-B102-E05A-7EA1-3D02A951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107E-0D49-314C-A267-8F5B3337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9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1998-26D6-2851-20D7-592B43B3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FEC9-E9AC-D506-AC09-B9BFB424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7E1EB-E6AE-13B9-A4FD-35E529513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87E7E-408A-30C2-A00C-1610E526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78F-8879-4547-AA74-312E70497D25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9618B-4035-6AB5-193A-0063B1A4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BD5DC-4FA5-3A30-C6C8-1C6D967F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107E-0D49-314C-A267-8F5B3337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7305-58EE-0B4F-840A-043A6B5A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CC57E-841D-2CF9-870C-2A35DD026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47462-6DD5-D79F-DA9E-58DEC4559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1C9A-CF25-A37F-0663-2F7A02D6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0E78F-8879-4547-AA74-312E70497D25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BABE3-BC13-BE69-71F0-DB9581E0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8B8B2-0C6B-38E2-BDBE-5DF73FCB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F107E-0D49-314C-A267-8F5B3337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7896F-A6B4-428A-E0FE-E582E270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6A95B-5164-B6B3-EC21-46C2FBA70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13216-FDA4-5B59-9F82-186906DA4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0E78F-8879-4547-AA74-312E70497D25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A308-40C8-87AC-8BAE-F8BF36D99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0CAE-F606-E645-DBCD-BB6E77AF6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F107E-0D49-314C-A267-8F5B3337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5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B2B1-384E-6B43-04C9-87BB568BCF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Seminar 1</a:t>
            </a:r>
          </a:p>
        </p:txBody>
      </p:sp>
    </p:spTree>
    <p:extLst>
      <p:ext uri="{BB962C8B-B14F-4D97-AF65-F5344CB8AC3E}">
        <p14:creationId xmlns:p14="http://schemas.microsoft.com/office/powerpoint/2010/main" val="6368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461B-9BDD-8BB5-113F-DBDFE64C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checkout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8876F-3153-C4E7-AC12-552E8DC78B27}"/>
              </a:ext>
            </a:extLst>
          </p:cNvPr>
          <p:cNvSpPr txBox="1"/>
          <p:nvPr/>
        </p:nvSpPr>
        <p:spPr>
          <a:xfrm>
            <a:off x="838200" y="1421076"/>
            <a:ext cx="108603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git checkout &lt;</a:t>
            </a:r>
            <a:r>
              <a:rPr lang="en-US" sz="2000" b="1" dirty="0" err="1"/>
              <a:t>commit_id</a:t>
            </a:r>
            <a:r>
              <a:rPr lang="en-US" sz="2000" b="1" dirty="0"/>
              <a:t>&gt; </a:t>
            </a:r>
            <a:r>
              <a:rPr lang="en-US" sz="2000" dirty="0"/>
              <a:t>–</a:t>
            </a:r>
            <a:r>
              <a:rPr lang="ru-RU" sz="2000" dirty="0"/>
              <a:t> </a:t>
            </a:r>
            <a:r>
              <a:rPr lang="en-US" sz="2000" dirty="0"/>
              <a:t>move pointer HEAD to another commit in tree and new branches creation</a:t>
            </a:r>
            <a:br>
              <a:rPr lang="en-US" sz="2000" dirty="0"/>
            </a:br>
            <a:r>
              <a:rPr lang="en-US" sz="2000" dirty="0"/>
              <a:t>Example:</a:t>
            </a:r>
          </a:p>
          <a:p>
            <a:r>
              <a:rPr lang="en-US" sz="2000" b="1" dirty="0"/>
              <a:t>	git checkout stable  </a:t>
            </a:r>
            <a:r>
              <a:rPr lang="en-US" sz="2000" dirty="0"/>
              <a:t>(will switch to another branch (create if not exist))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git checkout a47c3 </a:t>
            </a:r>
            <a:r>
              <a:rPr lang="en-US" sz="2000" dirty="0"/>
              <a:t>(will move HEAD of current branch to this commit)</a:t>
            </a:r>
            <a:endParaRPr lang="en-US" sz="2000" b="1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50AADE-00CD-0354-F114-EA2B4B307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9800" y="2744515"/>
            <a:ext cx="777240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4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50CC-D98C-7456-8D93-86F95243B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merge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D38E5-CBCA-3779-BF5A-82BDF0760F3B}"/>
              </a:ext>
            </a:extLst>
          </p:cNvPr>
          <p:cNvSpPr txBox="1"/>
          <p:nvPr/>
        </p:nvSpPr>
        <p:spPr>
          <a:xfrm>
            <a:off x="838200" y="1506022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git</a:t>
            </a:r>
            <a:r>
              <a:rPr lang="en-US" b="1" dirty="0">
                <a:solidFill>
                  <a:srgbClr val="212121"/>
                </a:solidFill>
                <a:effectLst/>
              </a:rPr>
              <a:t> </a:t>
            </a:r>
            <a:r>
              <a:rPr lang="en-US" b="1" dirty="0"/>
              <a:t>merge</a:t>
            </a:r>
            <a:r>
              <a:rPr lang="en-US" b="1" dirty="0">
                <a:solidFill>
                  <a:srgbClr val="212121"/>
                </a:solidFill>
                <a:effectLst/>
              </a:rPr>
              <a:t> </a:t>
            </a:r>
            <a:r>
              <a:rPr lang="en-US" b="1" dirty="0"/>
              <a:t>&lt;</a:t>
            </a:r>
            <a:r>
              <a:rPr lang="en-US" b="1" dirty="0" err="1"/>
              <a:t>commit_left</a:t>
            </a:r>
            <a:r>
              <a:rPr lang="en-US" b="1" dirty="0"/>
              <a:t>&gt;</a:t>
            </a:r>
            <a:r>
              <a:rPr lang="en-US" b="1" dirty="0">
                <a:solidFill>
                  <a:srgbClr val="212121"/>
                </a:solidFill>
                <a:effectLst/>
              </a:rPr>
              <a:t> </a:t>
            </a:r>
            <a:r>
              <a:rPr lang="en-US" b="1" dirty="0"/>
              <a:t>&lt;</a:t>
            </a:r>
            <a:r>
              <a:rPr lang="en-US" b="1" dirty="0" err="1"/>
              <a:t>commit_right</a:t>
            </a:r>
            <a:r>
              <a:rPr lang="en-US" b="1" dirty="0"/>
              <a:t>&gt; </a:t>
            </a:r>
            <a:r>
              <a:rPr lang="en-US" dirty="0"/>
              <a:t>– merges two commits and creates new 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4B87F7-C5C8-EF91-333F-09ABEF61F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875354"/>
            <a:ext cx="8305800" cy="484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3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6059-93D5-9E4D-A8F3-C16B23A3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push and fetch and remote repo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57B8B-FCEA-AC46-CC73-56C0F571357A}"/>
              </a:ext>
            </a:extLst>
          </p:cNvPr>
          <p:cNvSpPr txBox="1"/>
          <p:nvPr/>
        </p:nvSpPr>
        <p:spPr>
          <a:xfrm>
            <a:off x="476965" y="2704237"/>
            <a:ext cx="57714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git push </a:t>
            </a:r>
            <a:r>
              <a:rPr lang="en-US" dirty="0"/>
              <a:t>– upload local commits to the remote repo.</a:t>
            </a:r>
            <a:br>
              <a:rPr lang="en-US" dirty="0"/>
            </a:br>
            <a:r>
              <a:rPr lang="en-US" b="1" dirty="0"/>
              <a:t>git fetch</a:t>
            </a:r>
            <a:r>
              <a:rPr lang="en-US" dirty="0"/>
              <a:t>– Download latest changes from remote </a:t>
            </a:r>
            <a:r>
              <a:rPr lang="en-US" i="1" dirty="0"/>
              <a:t>without merging.</a:t>
            </a:r>
            <a:br>
              <a:rPr lang="en-US" dirty="0"/>
            </a:br>
            <a:r>
              <a:rPr lang="en-US" b="1" dirty="0"/>
              <a:t>git pull </a:t>
            </a:r>
            <a:r>
              <a:rPr lang="en-US" dirty="0"/>
              <a:t>– [git fetch + git merge] in one command</a:t>
            </a:r>
            <a:br>
              <a:rPr lang="en-US" dirty="0"/>
            </a:br>
            <a:r>
              <a:rPr lang="en-US" b="1" dirty="0"/>
              <a:t>git clone </a:t>
            </a:r>
            <a:r>
              <a:rPr lang="en-US" dirty="0"/>
              <a:t>– copy a remote repo to your local machine (creates new local repo)</a:t>
            </a:r>
          </a:p>
        </p:txBody>
      </p:sp>
      <p:sp>
        <p:nvSpPr>
          <p:cNvPr id="5" name="AutoShape 4" descr="Git">
            <a:extLst>
              <a:ext uri="{FF2B5EF4-FFF2-40B4-BE49-F238E27FC236}">
                <a16:creationId xmlns:a16="http://schemas.microsoft.com/office/drawing/2014/main" id="{DD391DED-3C76-4CB9-025D-2E47179DA6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6444D09-EF70-99D6-F19A-2F1938833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0262"/>
          <a:stretch>
            <a:fillRect/>
          </a:stretch>
        </p:blipFill>
        <p:spPr>
          <a:xfrm>
            <a:off x="5892800" y="1686753"/>
            <a:ext cx="6299200" cy="317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0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EA03-3904-EC92-1E17-EEB10CBF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9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09900-590E-4B34-DE58-D2EC8AD3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37" y="2271584"/>
            <a:ext cx="42150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Windows: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Default terminal – don’t recommend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PowerShell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WSL/bash</a:t>
            </a:r>
            <a:r>
              <a:rPr lang="ru-RU" dirty="0"/>
              <a:t> – </a:t>
            </a:r>
            <a:r>
              <a:rPr lang="en-US" dirty="0"/>
              <a:t>best for UNIX shell like experience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D4C12-5271-FB5F-B963-BD3CA0DEF373}"/>
              </a:ext>
            </a:extLst>
          </p:cNvPr>
          <p:cNvSpPr txBox="1"/>
          <p:nvPr/>
        </p:nvSpPr>
        <p:spPr>
          <a:xfrm>
            <a:off x="838200" y="1138917"/>
            <a:ext cx="94241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shell is a program that lets users interact with the operating system by typing commands.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0756A-EDB9-E61B-B5B1-C49307BE3FC0}"/>
              </a:ext>
            </a:extLst>
          </p:cNvPr>
          <p:cNvSpPr txBox="1"/>
          <p:nvPr/>
        </p:nvSpPr>
        <p:spPr>
          <a:xfrm>
            <a:off x="4572000" y="2271584"/>
            <a:ext cx="27592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Linux (MacOS):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Bash (default on Linux)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Zsh</a:t>
            </a:r>
            <a:r>
              <a:rPr lang="en-US" sz="2800" dirty="0"/>
              <a:t> (default on Mac OS)</a:t>
            </a:r>
            <a:br>
              <a:rPr lang="en-US" sz="2800" dirty="0"/>
            </a:br>
            <a:r>
              <a:rPr lang="en-US" sz="2800" dirty="0"/>
              <a:t> </a:t>
            </a:r>
          </a:p>
        </p:txBody>
      </p:sp>
      <p:pic>
        <p:nvPicPr>
          <p:cNvPr id="1026" name="Picture 2" descr="Изображение">
            <a:extLst>
              <a:ext uri="{FF2B5EF4-FFF2-40B4-BE49-F238E27FC236}">
                <a16:creationId xmlns:a16="http://schemas.microsoft.com/office/drawing/2014/main" id="{2FF87795-BD17-994A-A4AF-4CF88C222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695" y="1949115"/>
            <a:ext cx="3734970" cy="447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47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E88D-CD8D-5E4B-B2BF-F79671F9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simple command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38BEC-A88A-D304-FF82-67F20E141F5F}"/>
              </a:ext>
            </a:extLst>
          </p:cNvPr>
          <p:cNvSpPr txBox="1"/>
          <p:nvPr/>
        </p:nvSpPr>
        <p:spPr>
          <a:xfrm>
            <a:off x="838200" y="2255786"/>
            <a:ext cx="110971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command [ </a:t>
            </a:r>
            <a:r>
              <a:rPr lang="en-US" b="1" dirty="0">
                <a:solidFill>
                  <a:srgbClr val="FF0000"/>
                </a:solidFill>
              </a:rPr>
              <a:t>-short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 [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/>
                </a:solidFill>
              </a:rPr>
              <a:t>--long-options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 [ </a:t>
            </a:r>
            <a:r>
              <a:rPr lang="en-US" b="1" dirty="0">
                <a:solidFill>
                  <a:srgbClr val="7030A0"/>
                </a:solidFill>
              </a:rPr>
              <a:t>--long-options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en-US" b="1" dirty="0">
                <a:solidFill>
                  <a:srgbClr val="7030A0"/>
                </a:solidFill>
              </a:rPr>
              <a:t>=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  <a:r>
              <a:rPr lang="en-US" b="1" dirty="0">
                <a:solidFill>
                  <a:srgbClr val="7030A0"/>
                </a:solidFill>
              </a:rPr>
              <a:t> &lt;option value&gt;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]</a:t>
            </a:r>
            <a:r>
              <a:rPr lang="en-US" b="1" dirty="0"/>
              <a:t> [</a:t>
            </a:r>
            <a:r>
              <a:rPr lang="en-US" b="1" dirty="0">
                <a:solidFill>
                  <a:srgbClr val="92D050"/>
                </a:solidFill>
              </a:rPr>
              <a:t>arguments like files, directories, patterns</a:t>
            </a:r>
            <a:r>
              <a:rPr lang="en-US" b="1" dirty="0"/>
              <a:t>]</a:t>
            </a:r>
            <a:br>
              <a:rPr lang="ru-RU" b="1" dirty="0"/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-short </a:t>
            </a:r>
            <a:r>
              <a:rPr lang="en-US" dirty="0"/>
              <a:t>– short name for </a:t>
            </a:r>
            <a:r>
              <a:rPr lang="en-US" b="1" dirty="0" err="1"/>
              <a:t>boolean</a:t>
            </a:r>
            <a:r>
              <a:rPr lang="en-US" dirty="0"/>
              <a:t> (true/false) flags (e.g., -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ru-RU" dirty="0"/>
            </a:br>
            <a:r>
              <a:rPr lang="ru-RU" dirty="0">
                <a:solidFill>
                  <a:schemeClr val="accent1"/>
                </a:solidFill>
              </a:rPr>
              <a:t>--</a:t>
            </a:r>
            <a:r>
              <a:rPr lang="en-US" dirty="0">
                <a:solidFill>
                  <a:schemeClr val="accent1"/>
                </a:solidFill>
              </a:rPr>
              <a:t>long-options </a:t>
            </a:r>
            <a:r>
              <a:rPr lang="en-US" dirty="0"/>
              <a:t>– full name for </a:t>
            </a:r>
            <a:r>
              <a:rPr lang="en-US" b="1" dirty="0" err="1"/>
              <a:t>boolean</a:t>
            </a:r>
            <a:r>
              <a:rPr lang="en-US" dirty="0"/>
              <a:t> flags (e.g., --recursive) or options that accept a value (e.g., --color=always or </a:t>
            </a:r>
          </a:p>
          <a:p>
            <a:r>
              <a:rPr lang="en-US" dirty="0"/>
              <a:t>--binary-files text)</a:t>
            </a:r>
            <a:br>
              <a:rPr lang="ru-RU" dirty="0"/>
            </a:br>
            <a:br>
              <a:rPr lang="ru-RU" dirty="0"/>
            </a:br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b="1" dirty="0"/>
              <a:t>grep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-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--color=always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--exclude="*.log" </a:t>
            </a:r>
            <a:r>
              <a:rPr lang="en-US" sz="2000" dirty="0"/>
              <a:t>\</a:t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dirty="0">
                <a:solidFill>
                  <a:srgbClr val="7030A0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--recursive  </a:t>
            </a:r>
            <a:r>
              <a:rPr lang="en-US" sz="2000" dirty="0">
                <a:solidFill>
                  <a:srgbClr val="7030A0"/>
                </a:solidFill>
              </a:rPr>
              <a:t>--binary-files text </a:t>
            </a:r>
            <a:r>
              <a:rPr lang="en-US" sz="2000" dirty="0">
                <a:solidFill>
                  <a:schemeClr val="accent6"/>
                </a:solidFill>
              </a:rPr>
              <a:t>"critical failure message" /var/log /</a:t>
            </a:r>
            <a:r>
              <a:rPr lang="en-US" sz="2000" dirty="0" err="1">
                <a:solidFill>
                  <a:schemeClr val="accent6"/>
                </a:solidFill>
              </a:rPr>
              <a:t>etc</a:t>
            </a:r>
            <a:r>
              <a:rPr lang="en-US" sz="2000" dirty="0">
                <a:solidFill>
                  <a:schemeClr val="accent6"/>
                </a:solidFill>
              </a:rPr>
              <a:t>/configs</a:t>
            </a:r>
          </a:p>
          <a:p>
            <a:endParaRPr lang="en-US" sz="2200" dirty="0"/>
          </a:p>
          <a:p>
            <a:r>
              <a:rPr lang="ru-RU" sz="2200" dirty="0"/>
              <a:t>	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0582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0A22-19A5-D05C-5798-B3A1993C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85" y="376276"/>
            <a:ext cx="10515600" cy="1325563"/>
          </a:xfrm>
        </p:spPr>
        <p:txBody>
          <a:bodyPr/>
          <a:lstStyle/>
          <a:p>
            <a:r>
              <a:rPr lang="en-US" dirty="0"/>
              <a:t>List of useful commands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629379-6D4A-21D9-1BC9-6603B16442E8}"/>
              </a:ext>
            </a:extLst>
          </p:cNvPr>
          <p:cNvSpPr txBox="1"/>
          <p:nvPr/>
        </p:nvSpPr>
        <p:spPr>
          <a:xfrm>
            <a:off x="6229817" y="1701839"/>
            <a:ext cx="53047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File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touch &lt;file&gt; — create an empty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cp &lt;</a:t>
            </a:r>
            <a:r>
              <a:rPr lang="en-US" sz="2000" dirty="0" err="1"/>
              <a:t>src</a:t>
            </a:r>
            <a:r>
              <a:rPr lang="en-US" sz="2000" dirty="0"/>
              <a:t>&gt; &lt;</a:t>
            </a:r>
            <a:r>
              <a:rPr lang="en-US" sz="2000" dirty="0" err="1"/>
              <a:t>dst</a:t>
            </a:r>
            <a:r>
              <a:rPr lang="en-US" sz="2000" dirty="0"/>
              <a:t>&gt; — copy file or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mv &lt;</a:t>
            </a:r>
            <a:r>
              <a:rPr lang="en-US" sz="2000" dirty="0" err="1"/>
              <a:t>src</a:t>
            </a:r>
            <a:r>
              <a:rPr lang="en-US" sz="2000" dirty="0"/>
              <a:t>&gt; &lt;</a:t>
            </a:r>
            <a:r>
              <a:rPr lang="en-US" sz="2000" dirty="0" err="1"/>
              <a:t>dst</a:t>
            </a:r>
            <a:r>
              <a:rPr lang="en-US" sz="2000" dirty="0"/>
              <a:t>&gt; — move or rename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cat &lt;file&gt; — display in </a:t>
            </a:r>
            <a:r>
              <a:rPr lang="en-US" sz="2000" dirty="0" err="1"/>
              <a:t>stdout</a:t>
            </a:r>
            <a:r>
              <a:rPr lang="en-US" sz="2000" dirty="0"/>
              <a:t> file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head, tail</a:t>
            </a:r>
            <a:r>
              <a:rPr lang="ru-RU" sz="2000" dirty="0"/>
              <a:t> </a:t>
            </a:r>
            <a:r>
              <a:rPr lang="en-US" sz="2000" dirty="0"/>
              <a:t>&lt;file&gt; — show first / last lines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1F9BFE-1BED-6BED-60EA-E3B16B243501}"/>
              </a:ext>
            </a:extLst>
          </p:cNvPr>
          <p:cNvSpPr txBox="1"/>
          <p:nvPr/>
        </p:nvSpPr>
        <p:spPr>
          <a:xfrm>
            <a:off x="667402" y="1701839"/>
            <a:ext cx="52947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File &amp; Directory Management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ls — list files and directories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cd &lt;path&gt; — change directory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pwd</a:t>
            </a:r>
            <a:r>
              <a:rPr lang="en-US" sz="2000" dirty="0"/>
              <a:t> — print current directory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mkdir</a:t>
            </a:r>
            <a:r>
              <a:rPr lang="en-US" sz="2000" dirty="0"/>
              <a:t> &lt;name&gt; — create a directory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rm &lt;file&gt; — remove a file (-r flag for recursive)</a:t>
            </a:r>
          </a:p>
          <a:p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59F635-B1E8-D3FD-0E36-CBEDE1C58B76}"/>
              </a:ext>
            </a:extLst>
          </p:cNvPr>
          <p:cNvSpPr txBox="1"/>
          <p:nvPr/>
        </p:nvSpPr>
        <p:spPr>
          <a:xfrm>
            <a:off x="704385" y="3793658"/>
            <a:ext cx="6334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Search &amp;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grep "text" &lt;file&gt; — search substring inside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&lt;path&gt; -name "*.txt" — search files by templated name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4BACFA-6E82-35CB-481F-30B98A0829B7}"/>
              </a:ext>
            </a:extLst>
          </p:cNvPr>
          <p:cNvSpPr txBox="1"/>
          <p:nvPr/>
        </p:nvSpPr>
        <p:spPr>
          <a:xfrm>
            <a:off x="704385" y="4966394"/>
            <a:ext cx="5762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Archives &amp; Downloads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 -</a:t>
            </a:r>
            <a:r>
              <a:rPr lang="en-US" dirty="0" err="1"/>
              <a:t>czf</a:t>
            </a:r>
            <a:r>
              <a:rPr lang="en-US" dirty="0"/>
              <a:t> </a:t>
            </a:r>
            <a:r>
              <a:rPr lang="en-US" dirty="0" err="1"/>
              <a:t>archive.tar.gz</a:t>
            </a:r>
            <a:r>
              <a:rPr lang="en-US" dirty="0"/>
              <a:t> &lt;</a:t>
            </a:r>
            <a:r>
              <a:rPr lang="en-US" dirty="0" err="1"/>
              <a:t>dir</a:t>
            </a:r>
            <a:r>
              <a:rPr lang="en-US" dirty="0"/>
              <a:t>&gt; — create compressed archive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wget</a:t>
            </a:r>
            <a:r>
              <a:rPr lang="en-US" dirty="0"/>
              <a:t> &lt;URL&gt; — download from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— clear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exit — exit the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echo — print something to </a:t>
            </a:r>
            <a:r>
              <a:rPr lang="en-US" dirty="0" err="1"/>
              <a:t>stdout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6BD6CC-928B-7EA1-5302-E58693F22BE9}"/>
              </a:ext>
            </a:extLst>
          </p:cNvPr>
          <p:cNvSpPr txBox="1"/>
          <p:nvPr/>
        </p:nvSpPr>
        <p:spPr>
          <a:xfrm>
            <a:off x="6467309" y="6256933"/>
            <a:ext cx="560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Tip: Add --help flag after command to see its arguments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7F7683-8DAC-A74B-8289-9AABAADA03E4}"/>
              </a:ext>
            </a:extLst>
          </p:cNvPr>
          <p:cNvSpPr txBox="1"/>
          <p:nvPr/>
        </p:nvSpPr>
        <p:spPr>
          <a:xfrm>
            <a:off x="6467309" y="5270985"/>
            <a:ext cx="5454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effectLst/>
              </a:rPr>
              <a:t>If you need to specify the current directory as the path in the command arguments, use ".", if the parent one, then ".."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1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1CE3-229E-44CC-96E3-FACA9322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Data Streams in Bash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16D0-CB3D-90D7-273D-621C82E9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86" y="1690688"/>
            <a:ext cx="8436782" cy="1502455"/>
          </a:xfrm>
        </p:spPr>
        <p:txBody>
          <a:bodyPr/>
          <a:lstStyle/>
          <a:p>
            <a:r>
              <a:rPr lang="en-US" b="1" dirty="0"/>
              <a:t>Standard Input (stdin)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Source of input (keyboard, file, or another command)</a:t>
            </a:r>
            <a:br>
              <a:rPr lang="en-US" sz="2000" dirty="0"/>
            </a:br>
            <a:r>
              <a:rPr lang="en-US" sz="2000" dirty="0"/>
              <a:t>Use ”&lt;” for redirecting to command stdin file content</a:t>
            </a:r>
          </a:p>
          <a:p>
            <a:pPr marL="457200" lvl="1" indent="0">
              <a:buNone/>
            </a:pPr>
            <a:r>
              <a:rPr lang="en-US" sz="2000" dirty="0"/>
              <a:t>Example: cat &lt; </a:t>
            </a:r>
            <a:r>
              <a:rPr lang="en-US" sz="2000" dirty="0" err="1"/>
              <a:t>input.txt</a:t>
            </a: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0BEEEE-7133-B8F2-6EE2-1C24A6E106A1}"/>
              </a:ext>
            </a:extLst>
          </p:cNvPr>
          <p:cNvSpPr txBox="1">
            <a:spLocks/>
          </p:cNvSpPr>
          <p:nvPr/>
        </p:nvSpPr>
        <p:spPr>
          <a:xfrm>
            <a:off x="417285" y="3340554"/>
            <a:ext cx="8604052" cy="1502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Standard Output (</a:t>
            </a:r>
            <a:r>
              <a:rPr lang="en-US" b="1" dirty="0" err="1"/>
              <a:t>stdout</a:t>
            </a:r>
            <a:r>
              <a:rPr lang="en-US" b="1" dirty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Where normal output goes (usually the terminal)</a:t>
            </a:r>
            <a:br>
              <a:rPr lang="en-US" sz="2000" dirty="0"/>
            </a:br>
            <a:r>
              <a:rPr lang="en-US" sz="2000" dirty="0"/>
              <a:t>Use ”&gt;” for redirecting from command </a:t>
            </a:r>
            <a:r>
              <a:rPr lang="en-US" sz="2000" dirty="0" err="1"/>
              <a:t>stdout</a:t>
            </a:r>
            <a:r>
              <a:rPr lang="en-US" sz="2000" dirty="0"/>
              <a:t> to file</a:t>
            </a:r>
          </a:p>
          <a:p>
            <a:pPr marL="457200" lvl="1" indent="0">
              <a:buNone/>
            </a:pPr>
            <a:r>
              <a:rPr lang="en-US" sz="2000" dirty="0"/>
              <a:t>Example: ls &gt; </a:t>
            </a:r>
            <a:r>
              <a:rPr lang="en-US" sz="2000" dirty="0" err="1"/>
              <a:t>files.txt</a:t>
            </a:r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7D0DA4-369D-665E-3340-BED3C54966AF}"/>
              </a:ext>
            </a:extLst>
          </p:cNvPr>
          <p:cNvSpPr txBox="1">
            <a:spLocks/>
          </p:cNvSpPr>
          <p:nvPr/>
        </p:nvSpPr>
        <p:spPr>
          <a:xfrm>
            <a:off x="417285" y="4990420"/>
            <a:ext cx="6186715" cy="1502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Standard Error (stderr)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Where error messages are sent</a:t>
            </a:r>
          </a:p>
          <a:p>
            <a:pPr marL="457200" lvl="1" indent="0">
              <a:buNone/>
            </a:pPr>
            <a:r>
              <a:rPr lang="en-US" sz="2000" dirty="0"/>
              <a:t>Use “2&gt;” for redirecting from command stderr to file</a:t>
            </a:r>
          </a:p>
          <a:p>
            <a:pPr marL="457200" lvl="1" indent="0">
              <a:buNone/>
            </a:pPr>
            <a:r>
              <a:rPr lang="en-US" sz="2000" dirty="0"/>
              <a:t>Example: grep "x" </a:t>
            </a:r>
            <a:r>
              <a:rPr lang="en-US" sz="2000" dirty="0" err="1"/>
              <a:t>missingfile</a:t>
            </a:r>
            <a:r>
              <a:rPr lang="en-US" sz="2000" dirty="0"/>
              <a:t> 2&gt; </a:t>
            </a:r>
            <a:r>
              <a:rPr lang="en-US" sz="2000" dirty="0" err="1"/>
              <a:t>error.log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794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398E-65CC-7F18-0178-C668FD18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command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4644E-C38C-8219-AB58-62E77665A98F}"/>
              </a:ext>
            </a:extLst>
          </p:cNvPr>
          <p:cNvSpPr txBox="1"/>
          <p:nvPr/>
        </p:nvSpPr>
        <p:spPr>
          <a:xfrm>
            <a:off x="838200" y="1690688"/>
            <a:ext cx="57715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; — run commands </a:t>
            </a:r>
            <a:r>
              <a:rPr lang="en-US" b="1" dirty="0"/>
              <a:t>in sequence</a:t>
            </a:r>
            <a:r>
              <a:rPr lang="en-US" dirty="0"/>
              <a:t>, regardless of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&amp;&amp; — run next </a:t>
            </a:r>
            <a:r>
              <a:rPr lang="en-US" b="1" dirty="0"/>
              <a:t>only if previous succeeds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|| — run next </a:t>
            </a:r>
            <a:r>
              <a:rPr lang="en-US" b="1" dirty="0"/>
              <a:t>only if previous fails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&amp; — run command </a:t>
            </a:r>
            <a:r>
              <a:rPr lang="en-US" b="1" dirty="0"/>
              <a:t>in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| — redirect </a:t>
            </a:r>
            <a:r>
              <a:rPr lang="en-US" dirty="0" err="1"/>
              <a:t>stdout</a:t>
            </a:r>
            <a:r>
              <a:rPr lang="en-US" dirty="0"/>
              <a:t> of one command to </a:t>
            </a:r>
            <a:r>
              <a:rPr lang="en-US" b="1" dirty="0"/>
              <a:t>stdin of another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5CF29-45E7-28B5-3501-2FDE8C1FD567}"/>
              </a:ext>
            </a:extLst>
          </p:cNvPr>
          <p:cNvSpPr txBox="1"/>
          <p:nvPr/>
        </p:nvSpPr>
        <p:spPr>
          <a:xfrm>
            <a:off x="838200" y="3429000"/>
            <a:ext cx="11216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 —  ls . &gt; </a:t>
            </a:r>
            <a:r>
              <a:rPr lang="en-US" dirty="0" err="1"/>
              <a:t>out.txt</a:t>
            </a:r>
            <a:r>
              <a:rPr lang="en-US" dirty="0"/>
              <a:t> &amp;&amp; cat </a:t>
            </a:r>
            <a:r>
              <a:rPr lang="en-US" dirty="0" err="1"/>
              <a:t>out.txt</a:t>
            </a:r>
            <a:r>
              <a:rPr lang="en-US" dirty="0"/>
              <a:t>; echo “T</a:t>
            </a:r>
            <a:r>
              <a:rPr lang="en-US" dirty="0">
                <a:effectLst/>
              </a:rPr>
              <a:t>his text will always be displayed.</a:t>
            </a:r>
            <a:r>
              <a:rPr lang="en-US" dirty="0"/>
              <a:t>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	 —  echo "You won’t see this message, it will be </a:t>
            </a:r>
            <a:r>
              <a:rPr lang="ru-RU" dirty="0" err="1"/>
              <a:t>p</a:t>
            </a:r>
            <a:r>
              <a:rPr lang="en-US" dirty="0"/>
              <a:t>assed to a grep." | grep -b -o "written" &gt; </a:t>
            </a:r>
            <a:r>
              <a:rPr lang="en-US" dirty="0" err="1"/>
              <a:t>out.txt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i="1" dirty="0"/>
              <a:t>	(here we get the position of the first encounter of the substring "written" in the text)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 — grep -r ”text” / &gt; </a:t>
            </a:r>
            <a:r>
              <a:rPr lang="en-US" dirty="0" err="1"/>
              <a:t>out.txt</a:t>
            </a:r>
            <a:r>
              <a:rPr lang="en-US" dirty="0"/>
              <a:t> &amp; echo “This message will be displayed without waiting for the grep to finish.”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45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F5A4-E77C-06BF-B14E-5F918760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(Git)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5F449-136E-054F-17B4-DFDF8E4F2C57}"/>
              </a:ext>
            </a:extLst>
          </p:cNvPr>
          <p:cNvSpPr txBox="1"/>
          <p:nvPr/>
        </p:nvSpPr>
        <p:spPr>
          <a:xfrm>
            <a:off x="358986" y="2394069"/>
            <a:ext cx="52352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Working directory</a:t>
            </a:r>
            <a:r>
              <a:rPr lang="en-US" sz="2000" dirty="0"/>
              <a:t> (Working tree)</a:t>
            </a:r>
          </a:p>
          <a:p>
            <a:r>
              <a:rPr lang="en-US" sz="2000" dirty="0"/>
              <a:t>	It is outside the version control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Index</a:t>
            </a:r>
            <a:r>
              <a:rPr lang="en-US" sz="2000" dirty="0"/>
              <a:t> (Staging area)</a:t>
            </a:r>
          </a:p>
          <a:p>
            <a:r>
              <a:rPr lang="en-US" sz="2000" dirty="0"/>
              <a:t>	Changes that are monitored by the version control system</a:t>
            </a:r>
            <a:br>
              <a:rPr lang="en-US" sz="2000" dirty="0"/>
            </a:br>
            <a:r>
              <a:rPr lang="en-US" sz="2000" dirty="0"/>
              <a:t>	Will be included in the next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Local Repository </a:t>
            </a:r>
            <a:r>
              <a:rPr lang="en-US" sz="2000" dirty="0"/>
              <a:t>(Changes history)</a:t>
            </a:r>
            <a:br>
              <a:rPr lang="en-US" sz="2000" dirty="0"/>
            </a:br>
            <a:r>
              <a:rPr lang="en-US" sz="2000" dirty="0"/>
              <a:t>	The history of changes saved in the local database</a:t>
            </a:r>
          </a:p>
        </p:txBody>
      </p:sp>
      <p:pic>
        <p:nvPicPr>
          <p:cNvPr id="2058" name="Picture 10" descr="Pull &amp; Push - the remote repository - DEVGuide">
            <a:extLst>
              <a:ext uri="{FF2B5EF4-FFF2-40B4-BE49-F238E27FC236}">
                <a16:creationId xmlns:a16="http://schemas.microsoft.com/office/drawing/2014/main" id="{4C4F7CD8-0C85-C1E8-4429-B9357F53F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427" y="1045711"/>
            <a:ext cx="6833088" cy="506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6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DB52-461F-A658-4E54-14D53E41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git works inside?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E51E0-2F84-A909-6E6E-D2A5F3CA2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335" y="1690688"/>
            <a:ext cx="8507329" cy="49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3158-9EC6-AF20-FDB8-08A4FABF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add and commit</a:t>
            </a:r>
          </a:p>
        </p:txBody>
      </p:sp>
      <p:sp>
        <p:nvSpPr>
          <p:cNvPr id="4" name="AutoShape 2" descr="Commit">
            <a:extLst>
              <a:ext uri="{FF2B5EF4-FFF2-40B4-BE49-F238E27FC236}">
                <a16:creationId xmlns:a16="http://schemas.microsoft.com/office/drawing/2014/main" id="{0108E185-ED22-004C-E257-04D2A4394B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73349C7-E144-67C8-643A-43C6D07B1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400" y="2479034"/>
            <a:ext cx="7772400" cy="4526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D420F1-53E2-8EF5-2DB1-E2C86B7A0985}"/>
              </a:ext>
            </a:extLst>
          </p:cNvPr>
          <p:cNvSpPr txBox="1"/>
          <p:nvPr/>
        </p:nvSpPr>
        <p:spPr>
          <a:xfrm>
            <a:off x="889016" y="1555704"/>
            <a:ext cx="11526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git add </a:t>
            </a:r>
            <a:r>
              <a:rPr lang="en-US" sz="2000" b="1" dirty="0" err="1"/>
              <a:t>some_file.txt</a:t>
            </a:r>
            <a:r>
              <a:rPr lang="en-US" sz="2000" b="1" dirty="0"/>
              <a:t> </a:t>
            </a:r>
            <a:r>
              <a:rPr lang="en-US" sz="2000" dirty="0"/>
              <a:t>– move file to staging area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git commit -m "The first commit" </a:t>
            </a:r>
            <a:r>
              <a:rPr lang="en-US" sz="2000" dirty="0"/>
              <a:t>– move files in staging area to the changes history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301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915</Words>
  <Application>Microsoft Macintosh PowerPoint</Application>
  <PresentationFormat>Widescreen</PresentationFormat>
  <Paragraphs>77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Seminar 1</vt:lpstr>
      <vt:lpstr>Shell</vt:lpstr>
      <vt:lpstr>Bash simple command syntax</vt:lpstr>
      <vt:lpstr>List of useful commands</vt:lpstr>
      <vt:lpstr>Command Data Streams in Bash</vt:lpstr>
      <vt:lpstr>Bash command operators</vt:lpstr>
      <vt:lpstr>Version control (Git)</vt:lpstr>
      <vt:lpstr>How git works inside?</vt:lpstr>
      <vt:lpstr>Git add and commit</vt:lpstr>
      <vt:lpstr>Git checkout</vt:lpstr>
      <vt:lpstr>Git merge</vt:lpstr>
      <vt:lpstr>Git push and fetch and remote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Ahtirchenko Mihail</dc:creator>
  <cp:lastModifiedBy>Ahtirchenko Mihail</cp:lastModifiedBy>
  <cp:revision>6</cp:revision>
  <dcterms:created xsi:type="dcterms:W3CDTF">2025-07-21T18:25:28Z</dcterms:created>
  <dcterms:modified xsi:type="dcterms:W3CDTF">2025-07-29T16:15:53Z</dcterms:modified>
</cp:coreProperties>
</file>