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98C4"/>
    <a:srgbClr val="77B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7"/>
    <p:restoredTop sz="94507"/>
  </p:normalViewPr>
  <p:slideViewPr>
    <p:cSldViewPr snapToGrid="0" snapToObjects="1">
      <p:cViewPr varScale="1">
        <p:scale>
          <a:sx n="128" d="100"/>
          <a:sy n="128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A9649-7CE9-884F-80EE-33E4C3759CDA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A8F00-4D80-0E44-88CC-C350814E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A8F00-4D80-0E44-88CC-C350814E56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3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4483-2BEC-D84A-9D35-63D35A594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C90CD-7C09-6745-BA2A-B7736B021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5D8A-6ABE-644E-8242-8D25BAEC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6C78-4F77-524E-A33D-A137DD915889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4B1D-9344-3B41-87BB-28AD0EB4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8E25-B5CA-7142-96A4-D71C9E65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C221-454A-7944-8CA1-2AEF8DC4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0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DF46-FE6F-BC42-9729-7ECE4149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2D9A9-FA2F-8B48-BEA0-47E1AC62F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CB660-183E-1346-A9CB-0FD244D4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6C78-4F77-524E-A33D-A137DD915889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40449-627D-FD47-BC09-CD9E6E76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AD61-EB76-D643-B0B3-891D7E4C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C221-454A-7944-8CA1-2AEF8DC4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0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3032CD-9F78-3143-8899-22ACB5398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7DF09-F21B-2245-B278-A2CBB3509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B0224-D177-0D4F-9658-50118F0A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6C78-4F77-524E-A33D-A137DD915889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FD089-7487-A04A-899E-13DB64C5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87AD3-80D7-E041-B54A-24D21A76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C221-454A-7944-8CA1-2AEF8DC4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8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9A12-DFA3-7042-BF4D-4A9A27C1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3146-E981-F34F-A510-17B7776CB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56206-3AD6-5D42-871C-C8016BF6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6C78-4F77-524E-A33D-A137DD915889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EC29D-DE01-E647-991F-B6B5FE29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B99CA-D11C-9C4D-A4BA-91782ADA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C221-454A-7944-8CA1-2AEF8DC4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0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4F6F-7D4B-D240-8460-0AD8D07C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71E29-8D2D-174D-B084-150FBB83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69FF-D4C0-894E-9A31-AB8CFB98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6C78-4F77-524E-A33D-A137DD915889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80339-A017-674D-AF02-B88EB544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A948-B053-614E-9D6D-9EBBE37D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C221-454A-7944-8CA1-2AEF8DC4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1EC2-9919-EA47-AC7F-8BFCA0EE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ACCC6-C157-B94C-A318-FA61A910A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35783-4F08-F944-8986-056B07B1F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E72D2-D92D-8B49-AAE7-BF4BF90C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6C78-4F77-524E-A33D-A137DD915889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AC5D7-811A-8B48-A0A2-B30FA392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D9069-DFCE-3E4C-859F-04F5BC3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C221-454A-7944-8CA1-2AEF8DC4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3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1389-1EE2-1147-999B-8AAD4F6D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F764F-8A51-0E49-912E-DF216D5EA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4978F-FD02-6243-8FC9-F89E25978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C6D96-0A74-4748-AEB1-CA811300D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C5642-5BEF-2347-BFB9-95B33E420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7CD21-98C5-544F-82D6-D2BB881F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6C78-4F77-524E-A33D-A137DD915889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4C4E2-983E-6246-A9C3-6A787288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D8E50-D31A-A749-A985-6ED8FAC3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C221-454A-7944-8CA1-2AEF8DC4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6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34AC-5DD5-A244-A7F2-16C600EC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19495-FE9D-A946-BC4D-6CE1AB58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6C78-4F77-524E-A33D-A137DD915889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B068E-5370-9B41-8025-04964527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FAF06-C6A0-1A4A-87EA-6134672F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C221-454A-7944-8CA1-2AEF8DC4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D3352-6762-4E4A-A85A-46BA35D5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6C78-4F77-524E-A33D-A137DD915889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367E-D7EE-9E48-BCDC-77CD8645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8E461-560A-0347-9C04-BB5E839E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C221-454A-7944-8CA1-2AEF8DC4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9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744D-76AF-6D40-A865-156AC50F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56DE-8B31-744E-A7F6-3A5B46E81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D9867-57C3-8D41-AA15-C5E84D0C7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95574-E43D-B24E-9A86-4C92D3EB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6C78-4F77-524E-A33D-A137DD915889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93E8F-1E36-A842-BE4A-AE9FAB75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80B6E-10A9-F34C-AED6-9CB5361F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C221-454A-7944-8CA1-2AEF8DC4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6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B0D3-47CB-414A-9764-72BDC99E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218C6-3069-A54A-9385-C0E065A65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79FF9-CCA2-AA4E-A124-42996F3F6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2FC6-6E51-DB41-9E66-A7E6D2FC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6C78-4F77-524E-A33D-A137DD915889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3A7C0-7747-7646-9735-C0DA0FE7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D8460-76AC-8940-BF67-B7A626F3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C221-454A-7944-8CA1-2AEF8DC4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3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AFF10-4BE6-7443-B568-9D6FC598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E3DA0-F7C8-AC47-919E-FDB6449D1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A0E99-B7A5-F449-91ED-8DB5DB531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D6C78-4F77-524E-A33D-A137DD915889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AC65F-5B2D-AF4D-9F68-D005BEAA5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8CC11-9AB3-2545-96CE-F8614D60D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2C221-454A-7944-8CA1-2AEF8DC4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D2306E-1881-6442-837E-853C48E85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04A34F-C611-3C42-B047-9F804C184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E08D-9348-164A-8E47-4CD9A721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505D-CD63-4443-BB87-2F7D1F44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for palustrine environment</a:t>
            </a:r>
          </a:p>
          <a:p>
            <a:pPr lvl="1"/>
            <a:r>
              <a:rPr lang="en-US" dirty="0"/>
              <a:t>Las Tablas de Daimiel</a:t>
            </a:r>
          </a:p>
          <a:p>
            <a:endParaRPr lang="en-US" dirty="0"/>
          </a:p>
          <a:p>
            <a:r>
              <a:rPr lang="en-US" dirty="0"/>
              <a:t>Frame broader geologic Q	</a:t>
            </a:r>
          </a:p>
          <a:p>
            <a:pPr lvl="1"/>
            <a:r>
              <a:rPr lang="en-US" dirty="0"/>
              <a:t>What environmental factors influence the timing and extent of precipitation of carbonates in palustrine settings?</a:t>
            </a:r>
          </a:p>
        </p:txBody>
      </p:sp>
    </p:spTree>
    <p:extLst>
      <p:ext uri="{BB962C8B-B14F-4D97-AF65-F5344CB8AC3E}">
        <p14:creationId xmlns:p14="http://schemas.microsoft.com/office/powerpoint/2010/main" val="378627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39506-DCBC-7B46-9381-8BBC78A5BA92}"/>
              </a:ext>
            </a:extLst>
          </p:cNvPr>
          <p:cNvSpPr txBox="1"/>
          <p:nvPr/>
        </p:nvSpPr>
        <p:spPr>
          <a:xfrm>
            <a:off x="329184" y="231648"/>
            <a:ext cx="9751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System Schematic… Palustrine ecosystem, i.e. shallow wetland environments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4C43D-5264-6B4D-AFD7-CEB4247C4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7" y="693313"/>
            <a:ext cx="11708125" cy="6164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F64839-06A9-B749-B834-867F2656D413}"/>
              </a:ext>
            </a:extLst>
          </p:cNvPr>
          <p:cNvSpPr txBox="1"/>
          <p:nvPr/>
        </p:nvSpPr>
        <p:spPr>
          <a:xfrm>
            <a:off x="2731008" y="1389888"/>
            <a:ext cx="1773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Precipitation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4E373-CDA3-D949-91B6-C3DA39B439E7}"/>
              </a:ext>
            </a:extLst>
          </p:cNvPr>
          <p:cNvSpPr txBox="1"/>
          <p:nvPr/>
        </p:nvSpPr>
        <p:spPr>
          <a:xfrm rot="1749730">
            <a:off x="1676400" y="3480429"/>
            <a:ext cx="1813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River In-Flow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B8369-1C8D-9541-928C-8A522FE3D90A}"/>
              </a:ext>
            </a:extLst>
          </p:cNvPr>
          <p:cNvSpPr txBox="1"/>
          <p:nvPr/>
        </p:nvSpPr>
        <p:spPr>
          <a:xfrm>
            <a:off x="8109917" y="3323134"/>
            <a:ext cx="1676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Evaporation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38A02-D6F3-824A-B8D6-A1606C0F848C}"/>
              </a:ext>
            </a:extLst>
          </p:cNvPr>
          <p:cNvSpPr txBox="1"/>
          <p:nvPr/>
        </p:nvSpPr>
        <p:spPr>
          <a:xfrm>
            <a:off x="5132754" y="4354775"/>
            <a:ext cx="1926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Calcite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</a:rPr>
              <a:t>Crystallization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87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94E1D6-5C8B-DD48-90C5-885BE08EA0EC}"/>
              </a:ext>
            </a:extLst>
          </p:cNvPr>
          <p:cNvSpPr/>
          <p:nvPr/>
        </p:nvSpPr>
        <p:spPr>
          <a:xfrm>
            <a:off x="4108704" y="2423160"/>
            <a:ext cx="3560064" cy="2011680"/>
          </a:xfrm>
          <a:prstGeom prst="roundRect">
            <a:avLst>
              <a:gd name="adj" fmla="val 33031"/>
            </a:avLst>
          </a:prstGeom>
          <a:solidFill>
            <a:srgbClr val="5198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8568B3-5976-4546-AA4E-BE2AFBF4519E}"/>
              </a:ext>
            </a:extLst>
          </p:cNvPr>
          <p:cNvCxnSpPr/>
          <p:nvPr/>
        </p:nvCxnSpPr>
        <p:spPr>
          <a:xfrm>
            <a:off x="2743200" y="2702938"/>
            <a:ext cx="106070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136AB7-9184-0B46-BE5B-4615C5BD949D}"/>
              </a:ext>
            </a:extLst>
          </p:cNvPr>
          <p:cNvCxnSpPr/>
          <p:nvPr/>
        </p:nvCxnSpPr>
        <p:spPr>
          <a:xfrm>
            <a:off x="2743200" y="3968127"/>
            <a:ext cx="106070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CE59A1-431B-9044-90B1-0AE8F2E2AF14}"/>
              </a:ext>
            </a:extLst>
          </p:cNvPr>
          <p:cNvCxnSpPr/>
          <p:nvPr/>
        </p:nvCxnSpPr>
        <p:spPr>
          <a:xfrm>
            <a:off x="7943088" y="2772273"/>
            <a:ext cx="1060704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8CF7DC-3AF2-3746-897A-7BA729A29192}"/>
              </a:ext>
            </a:extLst>
          </p:cNvPr>
          <p:cNvCxnSpPr/>
          <p:nvPr/>
        </p:nvCxnSpPr>
        <p:spPr>
          <a:xfrm>
            <a:off x="7943088" y="4055550"/>
            <a:ext cx="1060704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03A4D8-C087-3940-ABAD-24E460CCBCDB}"/>
                  </a:ext>
                </a:extLst>
              </p:cNvPr>
              <p:cNvSpPr txBox="1"/>
              <p:nvPr/>
            </p:nvSpPr>
            <p:spPr>
              <a:xfrm>
                <a:off x="1409508" y="2951797"/>
                <a:ext cx="1443280" cy="405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𝑝𝑟𝑒𝑐𝑖𝑝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03A4D8-C087-3940-ABAD-24E460CCB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508" y="2951797"/>
                <a:ext cx="1443280" cy="405304"/>
              </a:xfrm>
              <a:prstGeom prst="rect">
                <a:avLst/>
              </a:prstGeom>
              <a:blipFill>
                <a:blip r:embed="rId3"/>
                <a:stretch>
                  <a:fillRect l="-4348" r="-2609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859495-8A40-8B4C-AB45-233F2945597C}"/>
                  </a:ext>
                </a:extLst>
              </p:cNvPr>
              <p:cNvSpPr txBox="1"/>
              <p:nvPr/>
            </p:nvSpPr>
            <p:spPr>
              <a:xfrm>
                <a:off x="1409508" y="4224313"/>
                <a:ext cx="12969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𝑟𝑖𝑣𝑒𝑟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859495-8A40-8B4C-AB45-233F29455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508" y="4224313"/>
                <a:ext cx="1296958" cy="369332"/>
              </a:xfrm>
              <a:prstGeom prst="rect">
                <a:avLst/>
              </a:prstGeom>
              <a:blipFill>
                <a:blip r:embed="rId4"/>
                <a:stretch>
                  <a:fillRect l="-4854" r="-9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FA1F62-ABD2-F843-8B32-7559995FFF50}"/>
                  </a:ext>
                </a:extLst>
              </p:cNvPr>
              <p:cNvSpPr txBox="1"/>
              <p:nvPr/>
            </p:nvSpPr>
            <p:spPr>
              <a:xfrm>
                <a:off x="9932706" y="3041502"/>
                <a:ext cx="1245406" cy="405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𝑒𝑣𝑎𝑝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FA1F62-ABD2-F843-8B32-7559995F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706" y="3041502"/>
                <a:ext cx="1245406" cy="405304"/>
              </a:xfrm>
              <a:prstGeom prst="rect">
                <a:avLst/>
              </a:prstGeom>
              <a:blipFill>
                <a:blip r:embed="rId5"/>
                <a:stretch>
                  <a:fillRect l="-5051" r="-202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7D210F-B14B-B24A-A1B5-A1538928DFCF}"/>
                  </a:ext>
                </a:extLst>
              </p:cNvPr>
              <p:cNvSpPr txBox="1"/>
              <p:nvPr/>
            </p:nvSpPr>
            <p:spPr>
              <a:xfrm>
                <a:off x="9961676" y="4236505"/>
                <a:ext cx="1239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𝑐𝑎𝑟𝑏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7D210F-B14B-B24A-A1B5-A1538928D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1676" y="4236505"/>
                <a:ext cx="1239763" cy="369332"/>
              </a:xfrm>
              <a:prstGeom prst="rect">
                <a:avLst/>
              </a:prstGeom>
              <a:blipFill>
                <a:blip r:embed="rId6"/>
                <a:stretch>
                  <a:fillRect l="-5051" r="-101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5DE4F1-4B2F-DE4B-B0D7-AE2CEA603774}"/>
                  </a:ext>
                </a:extLst>
              </p:cNvPr>
              <p:cNvSpPr txBox="1"/>
              <p:nvPr/>
            </p:nvSpPr>
            <p:spPr>
              <a:xfrm>
                <a:off x="691405" y="2461666"/>
                <a:ext cx="1685654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𝑃𝑟𝑒𝑐𝑖𝑝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𝑃𝑎𝑙𝑢𝑠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5DE4F1-4B2F-DE4B-B0D7-AE2CEA603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05" y="2461666"/>
                <a:ext cx="1685654" cy="397866"/>
              </a:xfrm>
              <a:prstGeom prst="rect">
                <a:avLst/>
              </a:prstGeom>
              <a:blipFill>
                <a:blip r:embed="rId7"/>
                <a:stretch>
                  <a:fillRect l="-4478" r="-746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38D6D7-08ED-7240-B410-11F5D0493B6A}"/>
                  </a:ext>
                </a:extLst>
              </p:cNvPr>
              <p:cNvSpPr txBox="1"/>
              <p:nvPr/>
            </p:nvSpPr>
            <p:spPr>
              <a:xfrm>
                <a:off x="686104" y="3754176"/>
                <a:ext cx="1563377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𝑅𝑖𝑣𝑒𝑟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𝑃𝑎𝑙𝑢𝑠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38D6D7-08ED-7240-B410-11F5D0493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4" y="3754176"/>
                <a:ext cx="1563377" cy="385555"/>
              </a:xfrm>
              <a:prstGeom prst="rect">
                <a:avLst/>
              </a:prstGeom>
              <a:blipFill>
                <a:blip r:embed="rId8"/>
                <a:stretch>
                  <a:fillRect l="-5645" r="-806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3F0AC1-6CEE-AA41-AFDB-4226B05B7F8C}"/>
                  </a:ext>
                </a:extLst>
              </p:cNvPr>
              <p:cNvSpPr txBox="1"/>
              <p:nvPr/>
            </p:nvSpPr>
            <p:spPr>
              <a:xfrm>
                <a:off x="5382089" y="3705214"/>
                <a:ext cx="1345753" cy="405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𝑝𝑎𝑙𝑢𝑠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3F0AC1-6CEE-AA41-AFDB-4226B05B7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089" y="3705214"/>
                <a:ext cx="1345753" cy="405304"/>
              </a:xfrm>
              <a:prstGeom prst="rect">
                <a:avLst/>
              </a:prstGeom>
              <a:blipFill>
                <a:blip r:embed="rId9"/>
                <a:stretch>
                  <a:fillRect l="-4673" r="-1869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1651D49-F43A-F040-A62B-44DE7DCBB6DF}"/>
              </a:ext>
            </a:extLst>
          </p:cNvPr>
          <p:cNvSpPr txBox="1"/>
          <p:nvPr/>
        </p:nvSpPr>
        <p:spPr>
          <a:xfrm>
            <a:off x="4733291" y="2606257"/>
            <a:ext cx="2310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Palustrine Basin</a:t>
            </a:r>
          </a:p>
          <a:p>
            <a:pPr algn="ctr"/>
            <a:r>
              <a:rPr lang="en-US" sz="2400" dirty="0"/>
              <a:t>i.e. Shallow Pond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0D6CCC-59A8-864F-AB05-90D20F93313C}"/>
                  </a:ext>
                </a:extLst>
              </p:cNvPr>
              <p:cNvSpPr txBox="1"/>
              <p:nvPr/>
            </p:nvSpPr>
            <p:spPr>
              <a:xfrm>
                <a:off x="9215831" y="2566123"/>
                <a:ext cx="149169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𝑝𝑎𝑙𝑢𝑠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𝑒𝑣𝑎𝑝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0D6CCC-59A8-864F-AB05-90D20F933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831" y="2566123"/>
                <a:ext cx="1491690" cy="397866"/>
              </a:xfrm>
              <a:prstGeom prst="rect">
                <a:avLst/>
              </a:prstGeom>
              <a:blipFill>
                <a:blip r:embed="rId10"/>
                <a:stretch>
                  <a:fillRect l="-5932" r="-847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7523AA-EED0-CE4E-A42A-F5FD0A2F86AF}"/>
                  </a:ext>
                </a:extLst>
              </p:cNvPr>
              <p:cNvSpPr txBox="1"/>
              <p:nvPr/>
            </p:nvSpPr>
            <p:spPr>
              <a:xfrm>
                <a:off x="9206386" y="3818919"/>
                <a:ext cx="1472519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𝑝𝑎𝑙𝑢𝑠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𝑐𝑎𝑟𝑏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7523AA-EED0-CE4E-A42A-F5FD0A2F8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386" y="3818919"/>
                <a:ext cx="1472519" cy="397866"/>
              </a:xfrm>
              <a:prstGeom prst="rect">
                <a:avLst/>
              </a:prstGeom>
              <a:blipFill>
                <a:blip r:embed="rId11"/>
                <a:stretch>
                  <a:fillRect l="-5983" r="-855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2D64F98-358B-5349-9843-F07E465CEF91}"/>
              </a:ext>
            </a:extLst>
          </p:cNvPr>
          <p:cNvSpPr txBox="1"/>
          <p:nvPr/>
        </p:nvSpPr>
        <p:spPr>
          <a:xfrm>
            <a:off x="1572918" y="1783512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54D5A0-F84E-284B-9194-F8FFF276A534}"/>
              </a:ext>
            </a:extLst>
          </p:cNvPr>
          <p:cNvSpPr txBox="1"/>
          <p:nvPr/>
        </p:nvSpPr>
        <p:spPr>
          <a:xfrm>
            <a:off x="9342961" y="1800142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799931-08B8-0D4B-8B7C-F64BE5F4D7A1}"/>
              </a:ext>
            </a:extLst>
          </p:cNvPr>
          <p:cNvSpPr txBox="1"/>
          <p:nvPr/>
        </p:nvSpPr>
        <p:spPr>
          <a:xfrm>
            <a:off x="4906794" y="1779780"/>
            <a:ext cx="20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 Reservoir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EC268E-4D52-EF4B-9F22-BC0688F79D01}"/>
              </a:ext>
            </a:extLst>
          </p:cNvPr>
          <p:cNvSpPr txBox="1"/>
          <p:nvPr/>
        </p:nvSpPr>
        <p:spPr>
          <a:xfrm>
            <a:off x="274742" y="551361"/>
            <a:ext cx="515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Box Model… Open, Steady-State System</a:t>
            </a:r>
          </a:p>
        </p:txBody>
      </p:sp>
    </p:spTree>
    <p:extLst>
      <p:ext uri="{BB962C8B-B14F-4D97-AF65-F5344CB8AC3E}">
        <p14:creationId xmlns:p14="http://schemas.microsoft.com/office/powerpoint/2010/main" val="105175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34C23-C37D-D548-9FB3-71BBCACFB5EA}"/>
              </a:ext>
            </a:extLst>
          </p:cNvPr>
          <p:cNvSpPr txBox="1"/>
          <p:nvPr/>
        </p:nvSpPr>
        <p:spPr>
          <a:xfrm>
            <a:off x="254864" y="332700"/>
            <a:ext cx="1416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Equations</a:t>
            </a:r>
          </a:p>
        </p:txBody>
      </p:sp>
    </p:spTree>
    <p:extLst>
      <p:ext uri="{BB962C8B-B14F-4D97-AF65-F5344CB8AC3E}">
        <p14:creationId xmlns:p14="http://schemas.microsoft.com/office/powerpoint/2010/main" val="154975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BCF4F3-E404-B748-A15D-EFF8B96297F3}"/>
              </a:ext>
            </a:extLst>
          </p:cNvPr>
          <p:cNvSpPr txBox="1"/>
          <p:nvPr/>
        </p:nvSpPr>
        <p:spPr>
          <a:xfrm>
            <a:off x="695739" y="516835"/>
            <a:ext cx="160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Parameters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985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67</Words>
  <Application>Microsoft Macintosh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Fetrow</dc:creator>
  <cp:lastModifiedBy>Anne Fetrow</cp:lastModifiedBy>
  <cp:revision>11</cp:revision>
  <dcterms:created xsi:type="dcterms:W3CDTF">2020-10-21T18:58:07Z</dcterms:created>
  <dcterms:modified xsi:type="dcterms:W3CDTF">2020-10-21T20:58:41Z</dcterms:modified>
</cp:coreProperties>
</file>