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70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69" r:id="rId15"/>
    <p:sldId id="284" r:id="rId16"/>
    <p:sldId id="285" r:id="rId17"/>
    <p:sldId id="286" r:id="rId18"/>
    <p:sldId id="273" r:id="rId19"/>
    <p:sldId id="265" r:id="rId20"/>
    <p:sldId id="280" r:id="rId21"/>
    <p:sldId id="281" r:id="rId22"/>
    <p:sldId id="282" r:id="rId23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1" autoAdjust="0"/>
  </p:normalViewPr>
  <p:slideViewPr>
    <p:cSldViewPr snapToGrid="0">
      <p:cViewPr>
        <p:scale>
          <a:sx n="75" d="100"/>
          <a:sy n="75" d="100"/>
        </p:scale>
        <p:origin x="931" y="4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D32F08-9749-4F62-92D2-6C50931D99AA}" type="datetime1">
              <a:rPr lang="es-ES" smtClean="0"/>
              <a:t>15/06/2023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CC33FF-8FBA-4A60-BBD8-B5DE3DF83D8B}" type="datetime1">
              <a:rPr lang="es-ES" noProof="0" smtClean="0"/>
              <a:t>15/06/2023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AD347D-5ACD-4C99-B74B-A9C85AD731AF}" type="datetimeFigureOut">
              <a:rPr lang="es-ES" noProof="0" smtClean="0"/>
              <a:t>15/06/2023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15/06/2023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15/06/2023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15/06/2023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Cuadro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“</a:t>
            </a:r>
          </a:p>
        </p:txBody>
      </p:sp>
      <p:sp>
        <p:nvSpPr>
          <p:cNvPr id="13" name="Cuadro de texto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15/06/2023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6" name="Marcador de texto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texto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15/06/2023</a:t>
            </a:fld>
            <a:endParaRPr lang="es-ES" noProof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2" name="Marcador de texto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texto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1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15/06/2023</a:t>
            </a:fld>
            <a:endParaRPr lang="es-ES" noProof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15/06/2023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15/06/2023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15/06/2023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15/06/2023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15/06/2023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15/06/2023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15/06/2023</a:t>
            </a:fld>
            <a:endParaRPr lang="es-ES" noProof="0"/>
          </a:p>
        </p:txBody>
      </p:sp>
      <p:sp>
        <p:nvSpPr>
          <p:cNvPr id="5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15/06/2023</a:t>
            </a:fld>
            <a:endParaRPr lang="es-ES" noProof="0"/>
          </a:p>
        </p:txBody>
      </p:sp>
      <p:sp>
        <p:nvSpPr>
          <p:cNvPr id="5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15/06/2023</a:t>
            </a:fld>
            <a:endParaRPr lang="es-ES" noProof="0"/>
          </a:p>
        </p:txBody>
      </p:sp>
      <p:sp>
        <p:nvSpPr>
          <p:cNvPr id="5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15/06/2023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4509A250-FF31-4206-8172-F9D3106AACB1}" type="datetimeFigureOut">
              <a:rPr lang="es-ES" noProof="0" smtClean="0"/>
              <a:t>15/06/2023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png"/><Relationship Id="rId4" Type="http://schemas.openxmlformats.org/officeDocument/2006/relationships/image" Target="../media/image11.png"/><Relationship Id="rId9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jpeg"/><Relationship Id="rId7" Type="http://schemas.openxmlformats.org/officeDocument/2006/relationships/image" Target="../media/image40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7.jpeg"/><Relationship Id="rId3" Type="http://schemas.openxmlformats.org/officeDocument/2006/relationships/image" Target="../media/image44.jpe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11" Type="http://schemas.openxmlformats.org/officeDocument/2006/relationships/image" Target="../media/image41.png"/><Relationship Id="rId5" Type="http://schemas.openxmlformats.org/officeDocument/2006/relationships/image" Target="../media/image46.jpeg"/><Relationship Id="rId10" Type="http://schemas.openxmlformats.org/officeDocument/2006/relationships/image" Target="../media/image40.png"/><Relationship Id="rId4" Type="http://schemas.openxmlformats.org/officeDocument/2006/relationships/image" Target="../media/image45.jpe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5.jpeg"/><Relationship Id="rId7" Type="http://schemas.openxmlformats.org/officeDocument/2006/relationships/image" Target="../media/image38.png"/><Relationship Id="rId12" Type="http://schemas.openxmlformats.org/officeDocument/2006/relationships/image" Target="../media/image47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jpeg"/><Relationship Id="rId10" Type="http://schemas.openxmlformats.org/officeDocument/2006/relationships/image" Target="../media/image41.png"/><Relationship Id="rId4" Type="http://schemas.openxmlformats.org/officeDocument/2006/relationships/image" Target="../media/image44.jpeg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la metálica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2097505"/>
          </a:xfrm>
        </p:spPr>
        <p:txBody>
          <a:bodyPr rtlCol="0">
            <a:normAutofit/>
          </a:bodyPr>
          <a:lstStyle/>
          <a:p>
            <a:pPr rtl="0"/>
            <a:r>
              <a:rPr lang="es-ES" sz="6000" b="1" dirty="0" err="1">
                <a:solidFill>
                  <a:schemeClr val="accent1"/>
                </a:solidFill>
              </a:rPr>
              <a:t>Climboots-Ecommerce</a:t>
            </a:r>
            <a:endParaRPr lang="es-ES" sz="6000" b="1" dirty="0">
              <a:solidFill>
                <a:schemeClr val="accent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TFG </a:t>
            </a:r>
            <a:r>
              <a:rPr lang="es-ES" dirty="0" err="1"/>
              <a:t>daw</a:t>
            </a:r>
            <a:r>
              <a:rPr lang="es-ES" dirty="0"/>
              <a:t>										</a:t>
            </a:r>
            <a:r>
              <a:rPr lang="es-ES" dirty="0" err="1"/>
              <a:t>dayron</a:t>
            </a:r>
            <a:r>
              <a:rPr lang="es-ES" dirty="0"/>
              <a:t> JOSE</a:t>
            </a:r>
          </a:p>
          <a:p>
            <a:pPr rtl="0"/>
            <a:r>
              <a:rPr lang="es-ES" dirty="0"/>
              <a:t>Curso 2022/2023 								GONZALEZ SAUÑE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1456E-D301-B2B4-0BCB-0AD1A1F9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4400" b="1" dirty="0">
                <a:solidFill>
                  <a:srgbClr val="92D050"/>
                </a:solidFill>
              </a:rPr>
              <a:t>BASE DE DATOS CUPONE</a:t>
            </a:r>
            <a:br>
              <a:rPr lang="es-ES" sz="4400" dirty="0"/>
            </a:br>
            <a:endParaRPr lang="es-ES" dirty="0"/>
          </a:p>
        </p:txBody>
      </p:sp>
      <p:sp>
        <p:nvSpPr>
          <p:cNvPr id="3" name="Rectángulo redondeado 14">
            <a:extLst>
              <a:ext uri="{FF2B5EF4-FFF2-40B4-BE49-F238E27FC236}">
                <a16:creationId xmlns:a16="http://schemas.microsoft.com/office/drawing/2014/main" id="{016DA131-07A9-9ACB-F8EF-9D6106C06109}"/>
              </a:ext>
            </a:extLst>
          </p:cNvPr>
          <p:cNvSpPr/>
          <p:nvPr/>
        </p:nvSpPr>
        <p:spPr>
          <a:xfrm>
            <a:off x="2172393" y="1627323"/>
            <a:ext cx="2399317" cy="7403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highlight>
                  <a:srgbClr val="000000"/>
                </a:highlight>
              </a:rPr>
              <a:t>CUPONES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highlight>
                <a:srgbClr val="000000"/>
              </a:highlight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8FA6C55-2FFF-8F20-2C04-D03150D09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692880"/>
              </p:ext>
            </p:extLst>
          </p:nvPr>
        </p:nvGraphicFramePr>
        <p:xfrm>
          <a:off x="1859571" y="2537711"/>
          <a:ext cx="239931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317">
                  <a:extLst>
                    <a:ext uri="{9D8B030D-6E8A-4147-A177-3AD203B41FA5}">
                      <a16:colId xmlns:a16="http://schemas.microsoft.com/office/drawing/2014/main" val="3546613886"/>
                    </a:ext>
                  </a:extLst>
                </a:gridCol>
              </a:tblGrid>
              <a:tr h="240989">
                <a:tc>
                  <a:txBody>
                    <a:bodyPr/>
                    <a:lstStyle/>
                    <a:p>
                      <a:r>
                        <a:rPr lang="es-PE" dirty="0"/>
                        <a:t>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59615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/>
                        <a:t>TYPE_DISCOUNT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3420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/>
                        <a:t>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04931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/>
                        <a:t>TYPE_COUNT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88802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/>
                        <a:t>NUM_USE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3763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/>
                        <a:t>PRODUCTS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055339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A0BBBA08-6504-C81B-24A0-0924E3235248}"/>
              </a:ext>
            </a:extLst>
          </p:cNvPr>
          <p:cNvSpPr/>
          <p:nvPr/>
        </p:nvSpPr>
        <p:spPr>
          <a:xfrm>
            <a:off x="1859571" y="4747713"/>
            <a:ext cx="2399317" cy="2998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solidFill>
                  <a:schemeClr val="tx1"/>
                </a:solidFill>
              </a:rPr>
              <a:t>CATEGORIES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0AE838E-2B21-1ABC-7A49-9984D06D4F1E}"/>
              </a:ext>
            </a:extLst>
          </p:cNvPr>
          <p:cNvSpPr/>
          <p:nvPr/>
        </p:nvSpPr>
        <p:spPr>
          <a:xfrm>
            <a:off x="4429915" y="4415188"/>
            <a:ext cx="1837113" cy="2998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4,5,6</a:t>
            </a:r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F8270F7-B495-5062-F9F0-737AD6B70B60}"/>
              </a:ext>
            </a:extLst>
          </p:cNvPr>
          <p:cNvSpPr/>
          <p:nvPr/>
        </p:nvSpPr>
        <p:spPr>
          <a:xfrm>
            <a:off x="4429914" y="4747714"/>
            <a:ext cx="1837113" cy="2998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10,11</a:t>
            </a:r>
            <a:endParaRPr lang="en-US" dirty="0"/>
          </a:p>
        </p:txBody>
      </p:sp>
      <p:pic>
        <p:nvPicPr>
          <p:cNvPr id="8" name="Picture 10" descr="Index of /images/flaticon-png/big">
            <a:extLst>
              <a:ext uri="{FF2B5EF4-FFF2-40B4-BE49-F238E27FC236}">
                <a16:creationId xmlns:a16="http://schemas.microsoft.com/office/drawing/2014/main" id="{5E394841-1AEC-F9F8-4125-94DBBBB93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491" y="2113556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9483824-43DE-C561-09ED-97B48531C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606" y="2518612"/>
            <a:ext cx="2381250" cy="147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58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BASE DE DATOS DESCUENTO</a:t>
            </a:r>
            <a:endParaRPr lang="en-US" sz="3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8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43" y="1312138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258" y="1717194"/>
            <a:ext cx="2381250" cy="1477324"/>
          </a:xfrm>
          <a:prstGeom prst="rect">
            <a:avLst/>
          </a:prstGeom>
        </p:spPr>
      </p:pic>
      <p:sp>
        <p:nvSpPr>
          <p:cNvPr id="15" name="Rectángulo redondeado 14"/>
          <p:cNvSpPr/>
          <p:nvPr/>
        </p:nvSpPr>
        <p:spPr>
          <a:xfrm>
            <a:off x="2252748" y="1641362"/>
            <a:ext cx="2313709" cy="3995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highlight>
                  <a:srgbClr val="000000"/>
                </a:highlight>
              </a:rPr>
              <a:t>DESCUENTO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highlight>
                <a:srgbClr val="000000"/>
              </a:highlight>
            </a:endParaRPr>
          </a:p>
        </p:txBody>
      </p:sp>
      <p:graphicFrame>
        <p:nvGraphicFramePr>
          <p:cNvPr id="19" name="Tabla 18"/>
          <p:cNvGraphicFramePr>
            <a:graphicFrameLocks noGrp="1"/>
          </p:cNvGraphicFramePr>
          <p:nvPr/>
        </p:nvGraphicFramePr>
        <p:xfrm>
          <a:off x="2028304" y="2173877"/>
          <a:ext cx="1862052" cy="250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052">
                  <a:extLst>
                    <a:ext uri="{9D8B030D-6E8A-4147-A177-3AD203B41FA5}">
                      <a16:colId xmlns:a16="http://schemas.microsoft.com/office/drawing/2014/main" val="3546613886"/>
                    </a:ext>
                  </a:extLst>
                </a:gridCol>
              </a:tblGrid>
              <a:tr h="240989">
                <a:tc>
                  <a:txBody>
                    <a:bodyPr/>
                    <a:lstStyle/>
                    <a:p>
                      <a:r>
                        <a:rPr lang="es-PE" dirty="0"/>
                        <a:t>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59615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/>
                        <a:t>TYPE_DISCOUNT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3420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/>
                        <a:t>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04931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Date_from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88802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r>
                        <a:rPr lang="es-PE" dirty="0" err="1"/>
                        <a:t>Date_to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3763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/>
                        <a:t>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055339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4256117" y="2508618"/>
            <a:ext cx="1473401" cy="266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PRODUCT_ID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256116" y="2774626"/>
            <a:ext cx="1473402" cy="266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tx1"/>
                </a:solidFill>
              </a:rPr>
              <a:t>DESCUENTO_ID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Conector angular 6"/>
          <p:cNvCxnSpPr/>
          <p:nvPr/>
        </p:nvCxnSpPr>
        <p:spPr>
          <a:xfrm flipV="1">
            <a:off x="3890357" y="3040635"/>
            <a:ext cx="1221972" cy="1748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4566459" y="3381603"/>
            <a:ext cx="1651460" cy="266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CATEGORIE_ID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4566457" y="3647611"/>
            <a:ext cx="1651461" cy="266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tx1"/>
                </a:solidFill>
              </a:rPr>
              <a:t>DESCUENTO_ID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Conector angular 19"/>
          <p:cNvCxnSpPr>
            <a:endCxn id="18" idx="1"/>
          </p:cNvCxnSpPr>
          <p:nvPr/>
        </p:nvCxnSpPr>
        <p:spPr>
          <a:xfrm>
            <a:off x="3890357" y="3481504"/>
            <a:ext cx="676100" cy="2991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49" y="4800820"/>
            <a:ext cx="6114097" cy="182497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8338" y="321538"/>
            <a:ext cx="3962400" cy="1981200"/>
          </a:xfrm>
          <a:prstGeom prst="rect">
            <a:avLst/>
          </a:prstGeom>
        </p:spPr>
      </p:pic>
      <p:pic>
        <p:nvPicPr>
          <p:cNvPr id="21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43" y="391361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6258" y="4318676"/>
            <a:ext cx="2381250" cy="147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33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CARRITO DE COMPRA</a:t>
            </a:r>
            <a:endParaRPr lang="en-US" sz="3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8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43" y="1312138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258" y="1717194"/>
            <a:ext cx="2381250" cy="1477324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432262" y="2053141"/>
            <a:ext cx="2177934" cy="2660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/>
              <a:t>Observable</a:t>
            </a:r>
            <a:endParaRPr lang="en-US" b="1" dirty="0"/>
          </a:p>
        </p:txBody>
      </p:sp>
      <p:sp>
        <p:nvSpPr>
          <p:cNvPr id="21" name="Rectángulo 20"/>
          <p:cNvSpPr/>
          <p:nvPr/>
        </p:nvSpPr>
        <p:spPr>
          <a:xfrm>
            <a:off x="451214" y="3551145"/>
            <a:ext cx="2177934" cy="2660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Subjects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432262" y="5413497"/>
            <a:ext cx="2177934" cy="2660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BehaviorSubject</a:t>
            </a:r>
            <a:endParaRPr lang="en-US" b="1" dirty="0"/>
          </a:p>
        </p:txBody>
      </p:sp>
      <p:pic>
        <p:nvPicPr>
          <p:cNvPr id="1027" name="Picture 3" descr="How to do polling with RxJs and Angular? | by Alain Chautard | Angular  Traini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73"/>
          <a:stretch/>
        </p:blipFill>
        <p:spPr bwMode="auto">
          <a:xfrm>
            <a:off x="3241964" y="1805333"/>
            <a:ext cx="2951019" cy="76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What is Observable in Angular | PHPenthusias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964" y="2816340"/>
            <a:ext cx="3012396" cy="173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BehaviorSubject (RxJava Javadoc 1.3.8)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965" y="4726819"/>
            <a:ext cx="3012396" cy="195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43" y="391361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6258" y="4318676"/>
            <a:ext cx="2381250" cy="147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07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TABLA CARRITO DE COMPRA</a:t>
            </a:r>
            <a:endParaRPr lang="en-US" sz="3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8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43" y="1312138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258" y="1717194"/>
            <a:ext cx="2381250" cy="1477324"/>
          </a:xfrm>
          <a:prstGeom prst="rect">
            <a:avLst/>
          </a:prstGeom>
        </p:spPr>
      </p:pic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160148"/>
              </p:ext>
            </p:extLst>
          </p:nvPr>
        </p:nvGraphicFramePr>
        <p:xfrm>
          <a:off x="1528932" y="2173877"/>
          <a:ext cx="2917078" cy="222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078">
                  <a:extLst>
                    <a:ext uri="{9D8B030D-6E8A-4147-A177-3AD203B41FA5}">
                      <a16:colId xmlns:a16="http://schemas.microsoft.com/office/drawing/2014/main" val="3546613886"/>
                    </a:ext>
                  </a:extLst>
                </a:gridCol>
              </a:tblGrid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59615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3420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type_discount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04931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88802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r>
                        <a:rPr lang="es-PE" dirty="0"/>
                        <a:t>cantidad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3763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product_size_id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055339"/>
                  </a:ext>
                </a:extLst>
              </a:tr>
            </a:tbl>
          </a:graphicData>
        </a:graphic>
      </p:graphicFrame>
      <p:sp>
        <p:nvSpPr>
          <p:cNvPr id="15" name="Rectángulo redondeado 14"/>
          <p:cNvSpPr/>
          <p:nvPr/>
        </p:nvSpPr>
        <p:spPr>
          <a:xfrm>
            <a:off x="2252748" y="1641362"/>
            <a:ext cx="2311632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highlight>
                  <a:srgbClr val="000000"/>
                </a:highlight>
              </a:rPr>
              <a:t>Cart_shops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highlight>
                <a:srgbClr val="000000"/>
              </a:highlight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528934" y="4401097"/>
            <a:ext cx="2917076" cy="2998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 err="1">
                <a:solidFill>
                  <a:schemeClr val="tx1"/>
                </a:solidFill>
                <a:highlight>
                  <a:srgbClr val="000000"/>
                </a:highlight>
              </a:rPr>
              <a:t>product_size_color_id</a:t>
            </a:r>
            <a:endParaRPr lang="en-US" sz="1400" b="1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528934" y="4700946"/>
            <a:ext cx="2917076" cy="266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>
                <a:solidFill>
                  <a:schemeClr val="tx1"/>
                </a:solidFill>
                <a:highlight>
                  <a:srgbClr val="000000"/>
                </a:highlight>
              </a:rPr>
              <a:t>code_cupon</a:t>
            </a:r>
            <a:endParaRPr lang="en-US" b="1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1528933" y="4966954"/>
            <a:ext cx="2917076" cy="266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>
                <a:solidFill>
                  <a:schemeClr val="tx1"/>
                </a:solidFill>
                <a:highlight>
                  <a:srgbClr val="000000"/>
                </a:highlight>
              </a:rPr>
              <a:t>code_discount</a:t>
            </a:r>
            <a:endParaRPr lang="en-US" b="1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1528932" y="5232962"/>
            <a:ext cx="2917078" cy="266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>
                <a:solidFill>
                  <a:schemeClr val="tx1"/>
                </a:solidFill>
                <a:highlight>
                  <a:srgbClr val="000000"/>
                </a:highlight>
              </a:rPr>
              <a:t>price_unitario</a:t>
            </a:r>
            <a:endParaRPr lang="en-US" b="1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528931" y="5498970"/>
            <a:ext cx="2917078" cy="266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  <a:highlight>
                  <a:srgbClr val="000000"/>
                </a:highlight>
              </a:rPr>
              <a:t>subtotal</a:t>
            </a:r>
            <a:endParaRPr lang="en-US" b="1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516465" y="5755405"/>
            <a:ext cx="2929544" cy="266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  <a:highlight>
                  <a:srgbClr val="000000"/>
                </a:highlight>
              </a:rPr>
              <a:t>total</a:t>
            </a:r>
            <a:endParaRPr lang="en-US" b="1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pic>
        <p:nvPicPr>
          <p:cNvPr id="17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43" y="391361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258" y="4318676"/>
            <a:ext cx="2381250" cy="147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19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PROCESO DE COMPRA</a:t>
            </a:r>
            <a:endParaRPr lang="en-US" sz="3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8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43" y="1312138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258" y="1717194"/>
            <a:ext cx="2381250" cy="1477324"/>
          </a:xfrm>
          <a:prstGeom prst="rect">
            <a:avLst/>
          </a:prstGeom>
        </p:spPr>
      </p:pic>
      <p:sp>
        <p:nvSpPr>
          <p:cNvPr id="15" name="Rectángulo redondeado 14"/>
          <p:cNvSpPr/>
          <p:nvPr/>
        </p:nvSpPr>
        <p:spPr>
          <a:xfrm>
            <a:off x="895002" y="2165393"/>
            <a:ext cx="1413165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highlight>
                  <a:srgbClr val="000000"/>
                </a:highlight>
              </a:rPr>
              <a:t>sales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highlight>
                <a:srgbClr val="000000"/>
              </a:highlight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4176616" y="1571962"/>
            <a:ext cx="1683164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highlight>
                  <a:srgbClr val="000000"/>
                </a:highlight>
              </a:rPr>
              <a:t>sale_details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highlight>
                <a:srgbClr val="000000"/>
              </a:highlight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720435" y="2665668"/>
          <a:ext cx="185651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510">
                  <a:extLst>
                    <a:ext uri="{9D8B030D-6E8A-4147-A177-3AD203B41FA5}">
                      <a16:colId xmlns:a16="http://schemas.microsoft.com/office/drawing/2014/main" val="3110164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089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384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method_payment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34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currency_total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63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700" dirty="0" err="1"/>
                        <a:t>currency_payment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2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71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price_dolar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90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n_transaccion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349041"/>
                  </a:ext>
                </a:extLst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/>
        </p:nvGraphicFramePr>
        <p:xfrm>
          <a:off x="4002048" y="1976521"/>
          <a:ext cx="2298999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999">
                  <a:extLst>
                    <a:ext uri="{9D8B030D-6E8A-4147-A177-3AD203B41FA5}">
                      <a16:colId xmlns:a16="http://schemas.microsoft.com/office/drawing/2014/main" val="3110164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sale_id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089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384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type_discount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34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63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cantidad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2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product_size_id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71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dirty="0" err="1">
                          <a:solidFill>
                            <a:schemeClr val="tx1"/>
                          </a:solidFill>
                        </a:rPr>
                        <a:t>product_size_color_id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90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349041"/>
                  </a:ext>
                </a:extLst>
              </a:tr>
            </a:tbl>
          </a:graphicData>
        </a:graphic>
      </p:graphicFrame>
      <p:sp>
        <p:nvSpPr>
          <p:cNvPr id="22" name="Rectángulo 21"/>
          <p:cNvSpPr/>
          <p:nvPr/>
        </p:nvSpPr>
        <p:spPr>
          <a:xfrm>
            <a:off x="720435" y="5792358"/>
            <a:ext cx="1837113" cy="266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>
                <a:solidFill>
                  <a:schemeClr val="tx1"/>
                </a:solidFill>
              </a:rPr>
              <a:t>courier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720434" y="6058366"/>
            <a:ext cx="1837113" cy="266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tracking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720433" y="6324374"/>
            <a:ext cx="1837114" cy="266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>
                <a:solidFill>
                  <a:schemeClr val="tx1"/>
                </a:solidFill>
              </a:rPr>
              <a:t>precio_envio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803858" y="6551587"/>
            <a:ext cx="1837114" cy="266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descuento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3654826" y="6551587"/>
            <a:ext cx="1837114" cy="266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>
                <a:solidFill>
                  <a:schemeClr val="tx1"/>
                </a:solidFill>
              </a:rPr>
              <a:t>cupon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/>
        </p:nvGraphicFramePr>
        <p:xfrm>
          <a:off x="4002048" y="4605606"/>
          <a:ext cx="2298999" cy="1829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999">
                  <a:extLst>
                    <a:ext uri="{9D8B030D-6E8A-4147-A177-3AD203B41FA5}">
                      <a16:colId xmlns:a16="http://schemas.microsoft.com/office/drawing/2014/main" val="4024956121"/>
                    </a:ext>
                  </a:extLst>
                </a:gridCol>
              </a:tblGrid>
              <a:tr h="366651">
                <a:tc>
                  <a:txBody>
                    <a:bodyPr/>
                    <a:lstStyle/>
                    <a:p>
                      <a:r>
                        <a:rPr lang="es-PE" b="1" dirty="0" err="1">
                          <a:solidFill>
                            <a:schemeClr val="tx1"/>
                          </a:solidFill>
                        </a:rPr>
                        <a:t>code_cupon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155150"/>
                  </a:ext>
                </a:extLst>
              </a:tr>
              <a:tr h="281131">
                <a:tc>
                  <a:txBody>
                    <a:bodyPr/>
                    <a:lstStyle/>
                    <a:p>
                      <a:r>
                        <a:rPr lang="es-PE" b="1" dirty="0" err="1">
                          <a:solidFill>
                            <a:schemeClr val="tx1"/>
                          </a:solidFill>
                        </a:rPr>
                        <a:t>code_discount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822609"/>
                  </a:ext>
                </a:extLst>
              </a:tr>
              <a:tr h="281131">
                <a:tc>
                  <a:txBody>
                    <a:bodyPr/>
                    <a:lstStyle/>
                    <a:p>
                      <a:r>
                        <a:rPr lang="es-PE" b="1" dirty="0" err="1">
                          <a:solidFill>
                            <a:schemeClr val="tx1"/>
                          </a:solidFill>
                        </a:rPr>
                        <a:t>price_unitario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284312"/>
                  </a:ext>
                </a:extLst>
              </a:tr>
              <a:tr h="281131">
                <a:tc>
                  <a:txBody>
                    <a:bodyPr/>
                    <a:lstStyle/>
                    <a:p>
                      <a:r>
                        <a:rPr lang="es-PE" dirty="0"/>
                        <a:t>subtotal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866905"/>
                  </a:ext>
                </a:extLst>
              </a:tr>
              <a:tr h="281131">
                <a:tc>
                  <a:txBody>
                    <a:bodyPr/>
                    <a:lstStyle/>
                    <a:p>
                      <a:r>
                        <a:rPr lang="es-PE" dirty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4764"/>
                  </a:ext>
                </a:extLst>
              </a:tr>
            </a:tbl>
          </a:graphicData>
        </a:graphic>
      </p:graphicFrame>
      <p:sp>
        <p:nvSpPr>
          <p:cNvPr id="29" name="Rectángulo redondeado 28"/>
          <p:cNvSpPr/>
          <p:nvPr/>
        </p:nvSpPr>
        <p:spPr>
          <a:xfrm>
            <a:off x="1803858" y="1399310"/>
            <a:ext cx="1995059" cy="4879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highlight>
                  <a:srgbClr val="000000"/>
                </a:highlight>
              </a:rPr>
              <a:t>Sale_address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highlight>
                <a:srgbClr val="000000"/>
              </a:highlight>
            </a:endParaRPr>
          </a:p>
        </p:txBody>
      </p:sp>
      <p:cxnSp>
        <p:nvCxnSpPr>
          <p:cNvPr id="6" name="Conector angular 5"/>
          <p:cNvCxnSpPr>
            <a:stCxn id="15" idx="3"/>
            <a:endCxn id="21" idx="1"/>
          </p:cNvCxnSpPr>
          <p:nvPr/>
        </p:nvCxnSpPr>
        <p:spPr>
          <a:xfrm>
            <a:off x="2308167" y="2310625"/>
            <a:ext cx="1693881" cy="1283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angular 8"/>
          <p:cNvCxnSpPr>
            <a:cxnSpLocks/>
            <a:stCxn id="15" idx="3"/>
            <a:endCxn id="29" idx="2"/>
          </p:cNvCxnSpPr>
          <p:nvPr/>
        </p:nvCxnSpPr>
        <p:spPr>
          <a:xfrm flipV="1">
            <a:off x="2308167" y="1887257"/>
            <a:ext cx="493221" cy="4233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43" y="391361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258" y="4318676"/>
            <a:ext cx="2381250" cy="147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21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REVIEW</a:t>
            </a:r>
            <a:endParaRPr lang="en-US" sz="3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8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43" y="1312138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258" y="1717194"/>
            <a:ext cx="2381250" cy="1477324"/>
          </a:xfrm>
          <a:prstGeom prst="rect">
            <a:avLst/>
          </a:prstGeom>
        </p:spPr>
      </p:pic>
      <p:sp>
        <p:nvSpPr>
          <p:cNvPr id="17" name="Rectángulo redondeado 16"/>
          <p:cNvSpPr/>
          <p:nvPr/>
        </p:nvSpPr>
        <p:spPr>
          <a:xfrm>
            <a:off x="900538" y="1717194"/>
            <a:ext cx="1413165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reviews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aphicFrame>
        <p:nvGraphicFramePr>
          <p:cNvPr id="21" name="Tabla 20"/>
          <p:cNvGraphicFramePr>
            <a:graphicFrameLocks noGrp="1"/>
          </p:cNvGraphicFramePr>
          <p:nvPr/>
        </p:nvGraphicFramePr>
        <p:xfrm>
          <a:off x="725970" y="2121753"/>
          <a:ext cx="2298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999">
                  <a:extLst>
                    <a:ext uri="{9D8B030D-6E8A-4147-A177-3AD203B41FA5}">
                      <a16:colId xmlns:a16="http://schemas.microsoft.com/office/drawing/2014/main" val="3110164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089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384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sale_detail_id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34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message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63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ranting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2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71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90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349041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689505" y="5626250"/>
            <a:ext cx="5752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https://cdn-icons-png.flaticon.com/512/1771/1771013.png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r="41683"/>
          <a:stretch/>
        </p:blipFill>
        <p:spPr>
          <a:xfrm>
            <a:off x="3352798" y="1862425"/>
            <a:ext cx="4410421" cy="2009775"/>
          </a:xfrm>
          <a:prstGeom prst="rect">
            <a:avLst/>
          </a:prstGeom>
        </p:spPr>
      </p:pic>
      <p:pic>
        <p:nvPicPr>
          <p:cNvPr id="11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43" y="391361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6258" y="4318676"/>
            <a:ext cx="2381250" cy="147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92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3" name="Grupo 12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grpSp>
            <p:nvGrpSpPr>
              <p:cNvPr id="11" name="Grupo 10"/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pic>
              <p:nvPicPr>
                <p:cNvPr id="4" name="Picture 2" descr="Dividiendo ciclos con PHP y Laravel)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2192000" cy="685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" name="Picture 10" descr="Index of /images/flaticon-png/bi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22743" y="102338"/>
                  <a:ext cx="2601480" cy="26014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4" descr="Angular (framework) - Wikipedia, la enciclopedia libre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084236" y="4324866"/>
                  <a:ext cx="2381250" cy="2381250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" name="Rectángulo 1"/>
                <p:cNvSpPr/>
                <p:nvPr/>
              </p:nvSpPr>
              <p:spPr>
                <a:xfrm>
                  <a:off x="540643" y="404949"/>
                  <a:ext cx="2019677" cy="2501192"/>
                </a:xfrm>
                <a:prstGeom prst="rect">
                  <a:avLst/>
                </a:prstGeom>
                <a:solidFill>
                  <a:srgbClr val="FE0000"/>
                </a:solidFill>
                <a:ln>
                  <a:solidFill>
                    <a:srgbClr val="FE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074" name="Picture 2" descr="Iberia, Movistar y Booking, los mejores sitios web en comercio electrónico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611" y="296923"/>
                  <a:ext cx="3683725" cy="34591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2" name="Rectángulo 11"/>
              <p:cNvSpPr/>
              <p:nvPr/>
            </p:nvSpPr>
            <p:spPr>
              <a:xfrm>
                <a:off x="6897188" y="2824976"/>
                <a:ext cx="4963886" cy="100581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078" name="Picture 6" descr="5 consejos para vender por Facebook - ICATECH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20" y="2736771"/>
              <a:ext cx="5004254" cy="166808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Imagen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2858" y="523702"/>
            <a:ext cx="2381250" cy="147732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199" y="4282004"/>
            <a:ext cx="2823415" cy="1751643"/>
          </a:xfrm>
          <a:prstGeom prst="rect">
            <a:avLst/>
          </a:prstGeom>
        </p:spPr>
      </p:pic>
      <p:pic>
        <p:nvPicPr>
          <p:cNvPr id="3076" name="Picture 4" descr="Hire Mean Stack Developers | Dedicated Mean Stack Developers USA UK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263" y="1272746"/>
            <a:ext cx="2644443" cy="29300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463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4" descr="fondo-portada-4 - Federación ASPACE Castilla y Leó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29" y="264680"/>
            <a:ext cx="10838007" cy="636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o 2"/>
          <p:cNvGrpSpPr/>
          <p:nvPr/>
        </p:nvGrpSpPr>
        <p:grpSpPr>
          <a:xfrm>
            <a:off x="941590" y="738130"/>
            <a:ext cx="8554243" cy="5430779"/>
            <a:chOff x="339237" y="1062326"/>
            <a:chExt cx="8554243" cy="5430779"/>
          </a:xfrm>
        </p:grpSpPr>
        <p:pic>
          <p:nvPicPr>
            <p:cNvPr id="2050" name="Picture 2" descr="Testamento solidario (herencias y legados): otra forma de ayuda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21" t="2837" r="28834" b="2820"/>
            <a:stretch/>
          </p:blipFill>
          <p:spPr bwMode="auto">
            <a:xfrm>
              <a:off x="6726477" y="1144927"/>
              <a:ext cx="2167003" cy="4441682"/>
            </a:xfrm>
            <a:prstGeom prst="roundRect">
              <a:avLst>
                <a:gd name="adj" fmla="val 18979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Logo Angular PNG transparente - Stick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3117" y="4989766"/>
              <a:ext cx="1607340" cy="1503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38" name="Picture 46" descr="Macbook 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37" y="1062326"/>
              <a:ext cx="5722980" cy="3640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Node.js Logo PNG Transparent &amp; SVG Vector - Freebie Supply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22" b="18070"/>
          <a:stretch/>
        </p:blipFill>
        <p:spPr bwMode="auto">
          <a:xfrm>
            <a:off x="488294" y="4665888"/>
            <a:ext cx="2834268" cy="136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ngodb Transparent - PNG Al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222" y="4423973"/>
            <a:ext cx="1695118" cy="198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6935" y="1335461"/>
            <a:ext cx="1975367" cy="3438245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05428" y="975079"/>
            <a:ext cx="3780499" cy="2852369"/>
          </a:xfrm>
          <a:prstGeom prst="rect">
            <a:avLst/>
          </a:prstGeom>
        </p:spPr>
      </p:pic>
      <p:sp>
        <p:nvSpPr>
          <p:cNvPr id="21" name="Rectángulo 20"/>
          <p:cNvSpPr/>
          <p:nvPr/>
        </p:nvSpPr>
        <p:spPr>
          <a:xfrm>
            <a:off x="1905428" y="1024741"/>
            <a:ext cx="648422" cy="1244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ángulo 29"/>
          <p:cNvSpPr/>
          <p:nvPr/>
        </p:nvSpPr>
        <p:spPr>
          <a:xfrm>
            <a:off x="7436935" y="1372669"/>
            <a:ext cx="572463" cy="1244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90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ágenes de Fondo Pintura - Descarga gratuita en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19677" y="-144473"/>
            <a:ext cx="10838007" cy="631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lantillas gratis | Can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96417" y="-6897728"/>
            <a:ext cx="10838007" cy="633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lantillas gratis | Canv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818" y="-7225172"/>
            <a:ext cx="10838007" cy="633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o 4"/>
          <p:cNvGrpSpPr/>
          <p:nvPr/>
        </p:nvGrpSpPr>
        <p:grpSpPr>
          <a:xfrm>
            <a:off x="261116" y="322222"/>
            <a:ext cx="10849622" cy="6334056"/>
            <a:chOff x="261116" y="322222"/>
            <a:chExt cx="10849622" cy="6334056"/>
          </a:xfrm>
        </p:grpSpPr>
        <p:pic>
          <p:nvPicPr>
            <p:cNvPr id="2056" name="Picture 8" descr="Imágenes de Fondos Color Pastel - Descarga gratuita en Freepik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16" y="322222"/>
              <a:ext cx="10849622" cy="633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upo 2"/>
            <p:cNvGrpSpPr/>
            <p:nvPr/>
          </p:nvGrpSpPr>
          <p:grpSpPr>
            <a:xfrm>
              <a:off x="941590" y="738130"/>
              <a:ext cx="8554243" cy="5430779"/>
              <a:chOff x="339237" y="1062326"/>
              <a:chExt cx="8554243" cy="5430779"/>
            </a:xfrm>
          </p:grpSpPr>
          <p:pic>
            <p:nvPicPr>
              <p:cNvPr id="2050" name="Picture 2" descr="Testamento solidario (herencias y legados): otra forma de ayuda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821" t="2837" r="28834" b="2820"/>
              <a:stretch/>
            </p:blipFill>
            <p:spPr bwMode="auto">
              <a:xfrm>
                <a:off x="6726477" y="1144927"/>
                <a:ext cx="2167003" cy="4441682"/>
              </a:xfrm>
              <a:prstGeom prst="roundRect">
                <a:avLst>
                  <a:gd name="adj" fmla="val 18979"/>
                </a:avLst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Logo Angular PNG transparente - Stick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3117" y="4989766"/>
                <a:ext cx="1607340" cy="15033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38" name="Picture 46" descr="Macbook 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237" y="1062326"/>
                <a:ext cx="5722980" cy="36408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6" name="Picture 2" descr="Node.js Logo PNG Transparent &amp; SVG Vector - Freebie Supply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622" b="18070"/>
            <a:stretch/>
          </p:blipFill>
          <p:spPr bwMode="auto">
            <a:xfrm>
              <a:off x="488294" y="4665888"/>
              <a:ext cx="2834268" cy="1366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Mongodb Transparent - PNG All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8222" y="4423973"/>
              <a:ext cx="1695118" cy="1986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436935" y="1335461"/>
              <a:ext cx="1975367" cy="3438245"/>
            </a:xfrm>
            <a:prstGeom prst="rect">
              <a:avLst/>
            </a:prstGeom>
          </p:spPr>
        </p:pic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905428" y="975079"/>
              <a:ext cx="3780499" cy="2852369"/>
            </a:xfrm>
            <a:prstGeom prst="rect">
              <a:avLst/>
            </a:prstGeom>
          </p:spPr>
        </p:pic>
        <p:sp>
          <p:nvSpPr>
            <p:cNvPr id="21" name="Rectángulo 20"/>
            <p:cNvSpPr/>
            <p:nvPr/>
          </p:nvSpPr>
          <p:spPr>
            <a:xfrm>
              <a:off x="1905428" y="1024741"/>
              <a:ext cx="648422" cy="124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7436935" y="1372669"/>
              <a:ext cx="572463" cy="124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4" name="Picture 6" descr="Imágenes de Fondos Color Pastel - Descarga gratuita en Freepik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72862" y="2401263"/>
            <a:ext cx="9483725" cy="632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985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ágenes de Fondo Pintura - Descarga gratuita en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19677" y="-144473"/>
            <a:ext cx="10838007" cy="631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lantillas gratis | Can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818" y="-7225172"/>
            <a:ext cx="10838007" cy="633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o 4"/>
          <p:cNvGrpSpPr/>
          <p:nvPr/>
        </p:nvGrpSpPr>
        <p:grpSpPr>
          <a:xfrm>
            <a:off x="266923" y="261061"/>
            <a:ext cx="10838007" cy="6334056"/>
            <a:chOff x="266923" y="261061"/>
            <a:chExt cx="10838007" cy="6334056"/>
          </a:xfrm>
        </p:grpSpPr>
        <p:pic>
          <p:nvPicPr>
            <p:cNvPr id="2" name="Picture 2" descr="Plantillas gratis | Canv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923" y="261061"/>
              <a:ext cx="10838007" cy="633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upo 3"/>
            <p:cNvGrpSpPr/>
            <p:nvPr/>
          </p:nvGrpSpPr>
          <p:grpSpPr>
            <a:xfrm>
              <a:off x="488294" y="738130"/>
              <a:ext cx="9007539" cy="5672374"/>
              <a:chOff x="488294" y="738130"/>
              <a:chExt cx="9007539" cy="5672374"/>
            </a:xfrm>
          </p:grpSpPr>
          <p:grpSp>
            <p:nvGrpSpPr>
              <p:cNvPr id="3" name="Grupo 2"/>
              <p:cNvGrpSpPr/>
              <p:nvPr/>
            </p:nvGrpSpPr>
            <p:grpSpPr>
              <a:xfrm>
                <a:off x="941590" y="738130"/>
                <a:ext cx="8554243" cy="5430779"/>
                <a:chOff x="339237" y="1062326"/>
                <a:chExt cx="8554243" cy="5430779"/>
              </a:xfrm>
            </p:grpSpPr>
            <p:pic>
              <p:nvPicPr>
                <p:cNvPr id="2050" name="Picture 2" descr="Testamento solidario (herencias y legados): otra forma de ayuda"/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821" t="2837" r="28834" b="2820"/>
                <a:stretch/>
              </p:blipFill>
              <p:spPr bwMode="auto">
                <a:xfrm>
                  <a:off x="6726477" y="1144927"/>
                  <a:ext cx="2167003" cy="4441682"/>
                </a:xfrm>
                <a:prstGeom prst="roundRect">
                  <a:avLst>
                    <a:gd name="adj" fmla="val 18979"/>
                  </a:avLst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62" name="Picture 14" descr="Logo Angular PNG transparente - Stick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53117" y="4989766"/>
                  <a:ext cx="1607340" cy="15033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238" name="Picture 46" descr="Macbook PNG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9237" y="1062326"/>
                  <a:ext cx="5722980" cy="36408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026" name="Picture 2" descr="Node.js Logo PNG Transparent &amp; SVG Vector - Freebie Supply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622" b="18070"/>
              <a:stretch/>
            </p:blipFill>
            <p:spPr bwMode="auto">
              <a:xfrm>
                <a:off x="488294" y="4665888"/>
                <a:ext cx="2834268" cy="13669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Mongodb Transparent - PNG All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28222" y="4423973"/>
                <a:ext cx="1695118" cy="1986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Imagen 16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36935" y="1335461"/>
                <a:ext cx="1975367" cy="3438245"/>
              </a:xfrm>
              <a:prstGeom prst="rect">
                <a:avLst/>
              </a:prstGeom>
            </p:spPr>
          </p:pic>
          <p:pic>
            <p:nvPicPr>
              <p:cNvPr id="20" name="Imagen 19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05428" y="975079"/>
                <a:ext cx="3780499" cy="2852369"/>
              </a:xfrm>
              <a:prstGeom prst="rect">
                <a:avLst/>
              </a:prstGeom>
            </p:spPr>
          </p:pic>
        </p:grpSp>
      </p:grpSp>
      <p:sp>
        <p:nvSpPr>
          <p:cNvPr id="21" name="Rectángulo 20"/>
          <p:cNvSpPr/>
          <p:nvPr/>
        </p:nvSpPr>
        <p:spPr>
          <a:xfrm>
            <a:off x="1905428" y="1024741"/>
            <a:ext cx="648422" cy="1244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ángulo 29"/>
          <p:cNvSpPr/>
          <p:nvPr/>
        </p:nvSpPr>
        <p:spPr>
          <a:xfrm>
            <a:off x="7436935" y="1372669"/>
            <a:ext cx="572463" cy="1244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Imágenes de Fondos Color Pastel - Descarga gratuita en Freepik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72862" y="2401263"/>
            <a:ext cx="9483725" cy="632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12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2FC4222-54B4-5E16-6D43-0B01942331C9}"/>
              </a:ext>
            </a:extLst>
          </p:cNvPr>
          <p:cNvSpPr/>
          <p:nvPr/>
        </p:nvSpPr>
        <p:spPr>
          <a:xfrm>
            <a:off x="5446003" y="830666"/>
            <a:ext cx="5885143" cy="5243926"/>
          </a:xfrm>
          <a:prstGeom prst="rect">
            <a:avLst/>
          </a:prstGeom>
          <a:solidFill>
            <a:srgbClr val="3434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2" descr="Meanstack">
            <a:extLst>
              <a:ext uri="{FF2B5EF4-FFF2-40B4-BE49-F238E27FC236}">
                <a16:creationId xmlns:a16="http://schemas.microsoft.com/office/drawing/2014/main" id="{45618143-D902-F756-5FD4-E0956181B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02" y="1258680"/>
            <a:ext cx="4178887" cy="414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Index of /images/flaticon-png/big">
            <a:extLst>
              <a:ext uri="{FF2B5EF4-FFF2-40B4-BE49-F238E27FC236}">
                <a16:creationId xmlns:a16="http://schemas.microsoft.com/office/drawing/2014/main" id="{9B61B81F-0457-4EFC-0CCF-8399D0A15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966" y="3560203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688E0B1-DBC4-03EA-6DDB-C66B04041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081" y="3981568"/>
            <a:ext cx="2381250" cy="1477324"/>
          </a:xfrm>
          <a:prstGeom prst="rect">
            <a:avLst/>
          </a:prstGeom>
        </p:spPr>
      </p:pic>
      <p:pic>
        <p:nvPicPr>
          <p:cNvPr id="13" name="Picture 14" descr="js-logo-1.png - Knowledge Base - Gestor de Proyectos">
            <a:extLst>
              <a:ext uri="{FF2B5EF4-FFF2-40B4-BE49-F238E27FC236}">
                <a16:creationId xmlns:a16="http://schemas.microsoft.com/office/drawing/2014/main" id="{9A919172-D2C6-D5A9-2F7C-DFE3CA114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105" y="148513"/>
            <a:ext cx="1364306" cy="136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A474842-75B4-B884-4DC9-7FD17C74B9E3}"/>
              </a:ext>
            </a:extLst>
          </p:cNvPr>
          <p:cNvSpPr txBox="1"/>
          <p:nvPr/>
        </p:nvSpPr>
        <p:spPr>
          <a:xfrm>
            <a:off x="801360" y="2085474"/>
            <a:ext cx="38073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solidFill>
                  <a:srgbClr val="92D050"/>
                </a:solidFill>
              </a:rPr>
              <a:t>Climboots-Ecommerce</a:t>
            </a:r>
            <a:endParaRPr lang="es-ES" sz="4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54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ngular (framework) - Wikipedia, la enciclopedia libre">
            <a:extLst>
              <a:ext uri="{FF2B5EF4-FFF2-40B4-BE49-F238E27FC236}">
                <a16:creationId xmlns:a16="http://schemas.microsoft.com/office/drawing/2014/main" id="{4394F0E5-830A-34AD-2FDC-A821BC8E2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814" y="4651261"/>
            <a:ext cx="153670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Servidor - Iconos gratis de electrónica">
            <a:extLst>
              <a:ext uri="{FF2B5EF4-FFF2-40B4-BE49-F238E27FC236}">
                <a16:creationId xmlns:a16="http://schemas.microsoft.com/office/drawing/2014/main" id="{2F511219-81B4-D3E7-FF09-68A5A9C04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95" y="4432300"/>
            <a:ext cx="1751012" cy="175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B6F3365-6839-90E8-F163-D72FA9C28F2C}"/>
              </a:ext>
            </a:extLst>
          </p:cNvPr>
          <p:cNvSpPr txBox="1"/>
          <p:nvPr/>
        </p:nvSpPr>
        <p:spPr>
          <a:xfrm>
            <a:off x="442379" y="2561626"/>
            <a:ext cx="2652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BASE DE DATOS MONGODB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12" descr="Servidor de cliente - Iconos gratis de computadora">
            <a:extLst>
              <a:ext uri="{FF2B5EF4-FFF2-40B4-BE49-F238E27FC236}">
                <a16:creationId xmlns:a16="http://schemas.microsoft.com/office/drawing/2014/main" id="{7F658771-569B-B0EF-AAB8-F40E52469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772" y="2315145"/>
            <a:ext cx="1108515" cy="110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Servidor de cliente - Iconos gratis de computadora">
            <a:extLst>
              <a:ext uri="{FF2B5EF4-FFF2-40B4-BE49-F238E27FC236}">
                <a16:creationId xmlns:a16="http://schemas.microsoft.com/office/drawing/2014/main" id="{8DD84499-8A14-ABD9-73D1-131697582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263" y="5749485"/>
            <a:ext cx="1108515" cy="110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Servidor - Iconos gratis de tecnología">
            <a:extLst>
              <a:ext uri="{FF2B5EF4-FFF2-40B4-BE49-F238E27FC236}">
                <a16:creationId xmlns:a16="http://schemas.microsoft.com/office/drawing/2014/main" id="{ED7D10C1-816C-7FA3-FDCB-D1EE288E4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253" y="4432300"/>
            <a:ext cx="1319212" cy="131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echa derecha 3">
            <a:extLst>
              <a:ext uri="{FF2B5EF4-FFF2-40B4-BE49-F238E27FC236}">
                <a16:creationId xmlns:a16="http://schemas.microsoft.com/office/drawing/2014/main" id="{8E2F95F5-3F1B-ADFC-DA5B-092C6C12F67F}"/>
              </a:ext>
            </a:extLst>
          </p:cNvPr>
          <p:cNvSpPr/>
          <p:nvPr/>
        </p:nvSpPr>
        <p:spPr>
          <a:xfrm rot="19560763">
            <a:off x="5278442" y="2176425"/>
            <a:ext cx="1663700" cy="148626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echa derecha 14">
            <a:extLst>
              <a:ext uri="{FF2B5EF4-FFF2-40B4-BE49-F238E27FC236}">
                <a16:creationId xmlns:a16="http://schemas.microsoft.com/office/drawing/2014/main" id="{6C377018-644F-343B-0043-02D51D35BC91}"/>
              </a:ext>
            </a:extLst>
          </p:cNvPr>
          <p:cNvSpPr/>
          <p:nvPr/>
        </p:nvSpPr>
        <p:spPr>
          <a:xfrm rot="8767226">
            <a:off x="5500645" y="2444823"/>
            <a:ext cx="1663700" cy="148626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echa derecha 15">
            <a:extLst>
              <a:ext uri="{FF2B5EF4-FFF2-40B4-BE49-F238E27FC236}">
                <a16:creationId xmlns:a16="http://schemas.microsoft.com/office/drawing/2014/main" id="{9E3593BA-6056-06F3-F9A7-4E3A09FD2F16}"/>
              </a:ext>
            </a:extLst>
          </p:cNvPr>
          <p:cNvSpPr/>
          <p:nvPr/>
        </p:nvSpPr>
        <p:spPr>
          <a:xfrm rot="13202036">
            <a:off x="5415817" y="4327345"/>
            <a:ext cx="1663700" cy="148626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echa derecha 16">
            <a:extLst>
              <a:ext uri="{FF2B5EF4-FFF2-40B4-BE49-F238E27FC236}">
                <a16:creationId xmlns:a16="http://schemas.microsoft.com/office/drawing/2014/main" id="{D8427D6B-10F5-58FD-91CF-E878B08F1AF4}"/>
              </a:ext>
            </a:extLst>
          </p:cNvPr>
          <p:cNvSpPr/>
          <p:nvPr/>
        </p:nvSpPr>
        <p:spPr>
          <a:xfrm rot="2413859">
            <a:off x="5207067" y="4601049"/>
            <a:ext cx="1663700" cy="148626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echa derecha 17">
            <a:extLst>
              <a:ext uri="{FF2B5EF4-FFF2-40B4-BE49-F238E27FC236}">
                <a16:creationId xmlns:a16="http://schemas.microsoft.com/office/drawing/2014/main" id="{553F986E-98DA-8168-4444-CF4ADAAAB70D}"/>
              </a:ext>
            </a:extLst>
          </p:cNvPr>
          <p:cNvSpPr/>
          <p:nvPr/>
        </p:nvSpPr>
        <p:spPr>
          <a:xfrm>
            <a:off x="2196392" y="3362285"/>
            <a:ext cx="1663700" cy="14862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echa derecha 18">
            <a:extLst>
              <a:ext uri="{FF2B5EF4-FFF2-40B4-BE49-F238E27FC236}">
                <a16:creationId xmlns:a16="http://schemas.microsoft.com/office/drawing/2014/main" id="{A91661A6-99DB-5201-15F9-0920C424BB17}"/>
              </a:ext>
            </a:extLst>
          </p:cNvPr>
          <p:cNvSpPr/>
          <p:nvPr/>
        </p:nvSpPr>
        <p:spPr>
          <a:xfrm rot="10800000">
            <a:off x="2330759" y="3641286"/>
            <a:ext cx="1663700" cy="14862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1DFE2F7-998C-D700-E31B-14FFEEA0E960}"/>
              </a:ext>
            </a:extLst>
          </p:cNvPr>
          <p:cNvSpPr txBox="1"/>
          <p:nvPr/>
        </p:nvSpPr>
        <p:spPr>
          <a:xfrm>
            <a:off x="3564312" y="2192294"/>
            <a:ext cx="166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EXPRESS</a:t>
            </a:r>
          </a:p>
          <a:p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Api_ecommerce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80ECCED-DF04-63C7-CC99-BACA5CDE56A1}"/>
              </a:ext>
            </a:extLst>
          </p:cNvPr>
          <p:cNvSpPr txBox="1"/>
          <p:nvPr/>
        </p:nvSpPr>
        <p:spPr>
          <a:xfrm>
            <a:off x="8187336" y="5115475"/>
            <a:ext cx="2289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FROTEND ECOMMERCE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81DBEDF-C826-DBAE-217F-44608A8A4B70}"/>
              </a:ext>
            </a:extLst>
          </p:cNvPr>
          <p:cNvSpPr txBox="1"/>
          <p:nvPr/>
        </p:nvSpPr>
        <p:spPr>
          <a:xfrm>
            <a:off x="8371225" y="1491217"/>
            <a:ext cx="2060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ADMIN_ECOMMERCE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2" descr="Auth con JWT y Express.js — Desarrollo de software">
            <a:extLst>
              <a:ext uri="{FF2B5EF4-FFF2-40B4-BE49-F238E27FC236}">
                <a16:creationId xmlns:a16="http://schemas.microsoft.com/office/drawing/2014/main" id="{A5DE8002-D5FE-7486-CA4D-8BCC56E0E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527" y="2970459"/>
            <a:ext cx="1851245" cy="89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Angular (framework) - Wikipedia, la enciclopedia libre">
            <a:extLst>
              <a:ext uri="{FF2B5EF4-FFF2-40B4-BE49-F238E27FC236}">
                <a16:creationId xmlns:a16="http://schemas.microsoft.com/office/drawing/2014/main" id="{1E7050B5-C12F-1D4B-209B-4CA708213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814" y="778445"/>
            <a:ext cx="153670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ow can we use Express JS with Node JS? - Quora">
            <a:extLst>
              <a:ext uri="{FF2B5EF4-FFF2-40B4-BE49-F238E27FC236}">
                <a16:creationId xmlns:a16="http://schemas.microsoft.com/office/drawing/2014/main" id="{43C7E2C8-83F2-B6B1-8ECC-BEBDAC309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339" y="2820828"/>
            <a:ext cx="1552052" cy="109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ow to get started with MongoDB in 10 minutes | by Navindu Jayatilake |  We've moved to freeCodeCamp.org/news | Medium">
            <a:extLst>
              <a:ext uri="{FF2B5EF4-FFF2-40B4-BE49-F238E27FC236}">
                <a16:creationId xmlns:a16="http://schemas.microsoft.com/office/drawing/2014/main" id="{06F31D73-A352-8EDE-B86C-1051A5395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80" y="2896004"/>
            <a:ext cx="1229813" cy="122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ítulo 24">
            <a:extLst>
              <a:ext uri="{FF2B5EF4-FFF2-40B4-BE49-F238E27FC236}">
                <a16:creationId xmlns:a16="http://schemas.microsoft.com/office/drawing/2014/main" id="{AE7EEE3F-D466-D6D8-5C9A-24C2883956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113" y="452438"/>
            <a:ext cx="9404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rgbClr val="92D050"/>
                </a:solidFill>
              </a:rPr>
              <a:t>Arquitectura Api </a:t>
            </a:r>
            <a:r>
              <a:rPr lang="es-ES" sz="4000" b="1" dirty="0" err="1">
                <a:solidFill>
                  <a:srgbClr val="92D050"/>
                </a:solidFill>
              </a:rPr>
              <a:t>Rest</a:t>
            </a:r>
            <a:endParaRPr lang="es-ES" sz="4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247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B5814-1A01-6CB1-C6B2-69CCA8C8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solidFill>
                  <a:srgbClr val="92D050"/>
                </a:solidFill>
              </a:rPr>
              <a:t>Analisis</a:t>
            </a:r>
            <a:r>
              <a:rPr lang="es-ES" b="1" dirty="0">
                <a:solidFill>
                  <a:srgbClr val="92D050"/>
                </a:solidFill>
              </a:rPr>
              <a:t> y Requerimientos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9E704D9-C0EA-3012-1628-152FEFF75A61}"/>
              </a:ext>
            </a:extLst>
          </p:cNvPr>
          <p:cNvSpPr txBox="1"/>
          <p:nvPr/>
        </p:nvSpPr>
        <p:spPr>
          <a:xfrm>
            <a:off x="646111" y="1853248"/>
            <a:ext cx="57546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 err="1">
                <a:ea typeface="Tahoma" panose="020B0604030504040204" pitchFamily="34" charset="0"/>
                <a:cs typeface="Tahoma" panose="020B0604030504040204" pitchFamily="34" charset="0"/>
              </a:rPr>
              <a:t>Login</a:t>
            </a:r>
            <a:r>
              <a:rPr lang="es-MX" sz="1800" dirty="0">
                <a:ea typeface="Tahoma" panose="020B0604030504040204" pitchFamily="34" charset="0"/>
                <a:cs typeface="Tahoma" panose="020B0604030504040204" pitchFamily="34" charset="0"/>
              </a:rPr>
              <a:t> Y Registro.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>
                <a:ea typeface="Tahoma" panose="020B0604030504040204" pitchFamily="34" charset="0"/>
                <a:cs typeface="Tahoma" panose="020B0604030504040204" pitchFamily="34" charset="0"/>
              </a:rPr>
              <a:t>Sliders.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 err="1">
                <a:ea typeface="Tahoma" panose="020B0604030504040204" pitchFamily="34" charset="0"/>
                <a:cs typeface="Tahoma" panose="020B0604030504040204" pitchFamily="34" charset="0"/>
              </a:rPr>
              <a:t>Categorias</a:t>
            </a:r>
            <a:r>
              <a:rPr lang="es-MX" sz="1800" dirty="0"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>
                <a:ea typeface="Tahoma" panose="020B0604030504040204" pitchFamily="34" charset="0"/>
                <a:cs typeface="Tahoma" panose="020B0604030504040204" pitchFamily="34" charset="0"/>
              </a:rPr>
              <a:t>Cupones.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>
                <a:ea typeface="Tahoma" panose="020B0604030504040204" pitchFamily="34" charset="0"/>
                <a:cs typeface="Tahoma" panose="020B0604030504040204" pitchFamily="34" charset="0"/>
              </a:rPr>
              <a:t>Productos.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>
                <a:ea typeface="Tahoma" panose="020B0604030504040204" pitchFamily="34" charset="0"/>
                <a:cs typeface="Tahoma" panose="020B0604030504040204" pitchFamily="34" charset="0"/>
              </a:rPr>
              <a:t>Mi Cuenta (Ordenes, Dirección, </a:t>
            </a:r>
            <a:r>
              <a:rPr lang="es-MX" sz="1800" dirty="0" err="1">
                <a:ea typeface="Tahoma" panose="020B0604030504040204" pitchFamily="34" charset="0"/>
                <a:cs typeface="Tahoma" panose="020B0604030504040204" pitchFamily="34" charset="0"/>
              </a:rPr>
              <a:t>Dashboard</a:t>
            </a:r>
            <a:r>
              <a:rPr lang="es-MX" sz="1800" dirty="0"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>
                <a:ea typeface="Tahoma" panose="020B0604030504040204" pitchFamily="34" charset="0"/>
                <a:cs typeface="Tahoma" panose="020B0604030504040204" pitchFamily="34" charset="0"/>
              </a:rPr>
              <a:t>Carrito De Compra.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 err="1">
                <a:ea typeface="Tahoma" panose="020B0604030504040204" pitchFamily="34" charset="0"/>
                <a:cs typeface="Tahoma" panose="020B0604030504040204" pitchFamily="34" charset="0"/>
              </a:rPr>
              <a:t>Wishlist</a:t>
            </a:r>
            <a:r>
              <a:rPr lang="es-MX" sz="1800" dirty="0"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 err="1">
                <a:ea typeface="Tahoma" panose="020B0604030504040204" pitchFamily="34" charset="0"/>
                <a:cs typeface="Tahoma" panose="020B0604030504040204" pitchFamily="34" charset="0"/>
              </a:rPr>
              <a:t>Checkout</a:t>
            </a:r>
            <a:r>
              <a:rPr lang="es-MX" sz="1800" dirty="0"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>
                <a:ea typeface="Tahoma" panose="020B0604030504040204" pitchFamily="34" charset="0"/>
                <a:cs typeface="Tahoma" panose="020B0604030504040204" pitchFamily="34" charset="0"/>
              </a:rPr>
              <a:t>Descuentos.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>
                <a:ea typeface="Tahoma" panose="020B0604030504040204" pitchFamily="34" charset="0"/>
                <a:cs typeface="Tahoma" panose="020B0604030504040204" pitchFamily="34" charset="0"/>
              </a:rPr>
              <a:t>Promociones.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>
                <a:ea typeface="Tahoma" panose="020B0604030504040204" pitchFamily="34" charset="0"/>
                <a:cs typeface="Tahoma" panose="020B0604030504040204" pitchFamily="34" charset="0"/>
              </a:rPr>
              <a:t>Reportes.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EB65391-ECF3-116E-05AF-CCA0C1062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976" y="1300099"/>
            <a:ext cx="2381250" cy="147732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397AE7C-9037-7113-FF1F-9203A497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976" y="3901581"/>
            <a:ext cx="2381250" cy="1477324"/>
          </a:xfrm>
          <a:prstGeom prst="rect">
            <a:avLst/>
          </a:prstGeom>
        </p:spPr>
      </p:pic>
      <p:pic>
        <p:nvPicPr>
          <p:cNvPr id="6" name="Picture 2" descr="Últimas noticias sobre Paypal | Cointelegraph">
            <a:extLst>
              <a:ext uri="{FF2B5EF4-FFF2-40B4-BE49-F238E27FC236}">
                <a16:creationId xmlns:a16="http://schemas.microsoft.com/office/drawing/2014/main" id="{67423F6D-46C1-AFEE-7E1E-96934AE03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72" y="2038761"/>
            <a:ext cx="835116" cy="83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96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8D3BE-6157-F614-6876-09EF6A70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92D050"/>
                </a:solidFill>
              </a:rPr>
              <a:t>Primeros pasos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3A41274-B7F8-A5C9-FF41-0A2C0459E9B8}"/>
              </a:ext>
            </a:extLst>
          </p:cNvPr>
          <p:cNvSpPr txBox="1"/>
          <p:nvPr/>
        </p:nvSpPr>
        <p:spPr>
          <a:xfrm>
            <a:off x="646111" y="1993703"/>
            <a:ext cx="875899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Crear proyecto en angular: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ng new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ecommerce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// @angular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12.0.5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ng generate module app-routing --flat --module=app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 en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Metronic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Npm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install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Npm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run serve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Npm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nvm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nodejs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vdr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14.21.3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npm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install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-D @babel/cli @babel/core @babel/preset-env @babel/node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Nodemon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Mongoose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Jsonwebtoken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dirty="0"/>
              <a:t>express-promise-router/</a:t>
            </a:r>
            <a:r>
              <a:rPr lang="en-US" dirty="0" err="1">
                <a:latin typeface="Consolas" panose="020B0609020204030204" pitchFamily="49" charset="0"/>
              </a:rPr>
              <a:t>cors</a:t>
            </a:r>
            <a:r>
              <a:rPr lang="en-US" dirty="0">
                <a:latin typeface="Consolas" panose="020B0609020204030204" pitchFamily="49" charset="0"/>
              </a:rPr>
              <a:t>/body-parse/</a:t>
            </a:r>
            <a:r>
              <a:rPr lang="en-US" dirty="0" err="1">
                <a:latin typeface="Consolas" panose="020B0609020204030204" pitchFamily="49" charset="0"/>
              </a:rPr>
              <a:t>bcryptjs</a:t>
            </a:r>
            <a:r>
              <a:rPr lang="en-US" dirty="0">
                <a:latin typeface="Consolas" panose="020B0609020204030204" pitchFamily="49" charset="0"/>
              </a:rPr>
              <a:t>/connect-multiparty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56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F69A8-9A58-FCA1-0316-7791D408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92D050"/>
                </a:solidFill>
              </a:rPr>
              <a:t>Estructura del </a:t>
            </a:r>
            <a:r>
              <a:rPr lang="es-ES" b="1" dirty="0" err="1">
                <a:solidFill>
                  <a:srgbClr val="92D050"/>
                </a:solidFill>
              </a:rPr>
              <a:t>fronted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68674B-111D-3031-9713-5F90966716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7C068C-0478-53B7-CEC2-7AE0035A16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6D4B2B3-9AB1-1EA9-FAE6-732EEF216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318676"/>
            <a:ext cx="6362700" cy="2019300"/>
          </a:xfrm>
          <a:prstGeom prst="rect">
            <a:avLst/>
          </a:prstGeom>
        </p:spPr>
      </p:pic>
      <p:pic>
        <p:nvPicPr>
          <p:cNvPr id="7" name="Picture 2" descr="Angular Lazy Load Routing with Route Guards Part-1 - YouTube">
            <a:extLst>
              <a:ext uri="{FF2B5EF4-FFF2-40B4-BE49-F238E27FC236}">
                <a16:creationId xmlns:a16="http://schemas.microsoft.com/office/drawing/2014/main" id="{25A32AEE-39D9-D45A-1777-FB2C4E7E55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4" t="8211" r="7514" b="9355"/>
          <a:stretch/>
        </p:blipFill>
        <p:spPr bwMode="auto">
          <a:xfrm>
            <a:off x="628650" y="1717194"/>
            <a:ext cx="3918877" cy="222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1EE953F8-701B-D9F1-8745-9A2608320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375189"/>
              </p:ext>
            </p:extLst>
          </p:nvPr>
        </p:nvGraphicFramePr>
        <p:xfrm>
          <a:off x="4708729" y="1931893"/>
          <a:ext cx="19260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038">
                  <a:extLst>
                    <a:ext uri="{9D8B030D-6E8A-4147-A177-3AD203B41FA5}">
                      <a16:colId xmlns:a16="http://schemas.microsoft.com/office/drawing/2014/main" val="3835144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Products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121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Reports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10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Sales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84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Users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775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Categories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984477"/>
                  </a:ext>
                </a:extLst>
              </a:tr>
            </a:tbl>
          </a:graphicData>
        </a:graphic>
      </p:graphicFrame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C23161C-AEB8-B6B7-C88E-F13153E0F5AD}"/>
              </a:ext>
            </a:extLst>
          </p:cNvPr>
          <p:cNvCxnSpPr/>
          <p:nvPr/>
        </p:nvCxnSpPr>
        <p:spPr>
          <a:xfrm flipV="1">
            <a:off x="6743700" y="895503"/>
            <a:ext cx="400050" cy="121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6AD60478-033C-2ED4-8EA6-8DC0315F8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276657"/>
              </p:ext>
            </p:extLst>
          </p:nvPr>
        </p:nvGraphicFramePr>
        <p:xfrm>
          <a:off x="7445088" y="199618"/>
          <a:ext cx="21256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632">
                  <a:extLst>
                    <a:ext uri="{9D8B030D-6E8A-4147-A177-3AD203B41FA5}">
                      <a16:colId xmlns:a16="http://schemas.microsoft.com/office/drawing/2014/main" val="3863172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CREATE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14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UPDATED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926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DELETE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051645"/>
                  </a:ext>
                </a:extLst>
              </a:tr>
            </a:tbl>
          </a:graphicData>
        </a:graphic>
      </p:graphicFrame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8DA679D-4CD3-B4D6-CF03-ABC02CF3C268}"/>
              </a:ext>
            </a:extLst>
          </p:cNvPr>
          <p:cNvCxnSpPr/>
          <p:nvPr/>
        </p:nvCxnSpPr>
        <p:spPr>
          <a:xfrm>
            <a:off x="6704877" y="2828713"/>
            <a:ext cx="534123" cy="55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2703BD4C-4F77-C87B-6352-499517419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027711"/>
              </p:ext>
            </p:extLst>
          </p:nvPr>
        </p:nvGraphicFramePr>
        <p:xfrm>
          <a:off x="7119279" y="3413562"/>
          <a:ext cx="21872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281">
                  <a:extLst>
                    <a:ext uri="{9D8B030D-6E8A-4147-A177-3AD203B41FA5}">
                      <a16:colId xmlns:a16="http://schemas.microsoft.com/office/drawing/2014/main" val="3863172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CREATE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14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UPDATED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926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DELETE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051645"/>
                  </a:ext>
                </a:extLst>
              </a:tr>
            </a:tbl>
          </a:graphicData>
        </a:graphic>
      </p:graphicFrame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B9DAF3E-8D89-C3BF-AD68-A3E2C9040868}"/>
              </a:ext>
            </a:extLst>
          </p:cNvPr>
          <p:cNvCxnSpPr/>
          <p:nvPr/>
        </p:nvCxnSpPr>
        <p:spPr>
          <a:xfrm>
            <a:off x="6991350" y="2381250"/>
            <a:ext cx="1495425" cy="2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FFD30689-2EC7-2620-9211-AEEBE1E54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751007"/>
              </p:ext>
            </p:extLst>
          </p:nvPr>
        </p:nvGraphicFramePr>
        <p:xfrm>
          <a:off x="8843358" y="2215523"/>
          <a:ext cx="2685586" cy="390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586">
                  <a:extLst>
                    <a:ext uri="{9D8B030D-6E8A-4147-A177-3AD203B41FA5}">
                      <a16:colId xmlns:a16="http://schemas.microsoft.com/office/drawing/2014/main" val="261090244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r>
                        <a:rPr lang="es-PE" dirty="0" err="1"/>
                        <a:t>app.module.ts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3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14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A941E-9B9F-7CAA-0F5D-5AF5E5112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626" y="452718"/>
            <a:ext cx="9404723" cy="1400530"/>
          </a:xfrm>
        </p:spPr>
        <p:txBody>
          <a:bodyPr/>
          <a:lstStyle/>
          <a:p>
            <a:r>
              <a:rPr lang="es-ES" b="1" dirty="0">
                <a:solidFill>
                  <a:srgbClr val="92D050"/>
                </a:solidFill>
              </a:rPr>
              <a:t>Estructura del </a:t>
            </a:r>
            <a:r>
              <a:rPr lang="es-ES" b="1" dirty="0" err="1">
                <a:solidFill>
                  <a:srgbClr val="92D050"/>
                </a:solidFill>
              </a:rPr>
              <a:t>fronted</a:t>
            </a:r>
            <a:endParaRPr lang="es-ES" dirty="0">
              <a:solidFill>
                <a:schemeClr val="accent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1C5150-7B75-F7B6-D85E-1E4C6D5B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368" y="3734081"/>
            <a:ext cx="3970703" cy="2960556"/>
          </a:xfrm>
          <a:prstGeom prst="rect">
            <a:avLst/>
          </a:prstGeom>
        </p:spPr>
      </p:pic>
      <p:pic>
        <p:nvPicPr>
          <p:cNvPr id="5" name="Picture 2" descr="Conditionally lazy load modules in Angular | by Madhu Sudhanan | Medium">
            <a:extLst>
              <a:ext uri="{FF2B5EF4-FFF2-40B4-BE49-F238E27FC236}">
                <a16:creationId xmlns:a16="http://schemas.microsoft.com/office/drawing/2014/main" id="{8DC5C59B-824F-DA0A-6751-C8CD45F17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35" y="1717194"/>
            <a:ext cx="3259503" cy="243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410CF10B-76C6-BF49-A38A-EC3AC37E5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693548"/>
              </p:ext>
            </p:extLst>
          </p:nvPr>
        </p:nvGraphicFramePr>
        <p:xfrm>
          <a:off x="4971919" y="1717194"/>
          <a:ext cx="19260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038">
                  <a:extLst>
                    <a:ext uri="{9D8B030D-6E8A-4147-A177-3AD203B41FA5}">
                      <a16:colId xmlns:a16="http://schemas.microsoft.com/office/drawing/2014/main" val="3835144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Products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121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Reports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10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Sales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84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Users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775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Categories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984477"/>
                  </a:ext>
                </a:extLst>
              </a:tr>
            </a:tbl>
          </a:graphicData>
        </a:graphic>
      </p:graphicFrame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E9C7083-7178-137E-C7ED-E0637F7B8938}"/>
              </a:ext>
            </a:extLst>
          </p:cNvPr>
          <p:cNvCxnSpPr/>
          <p:nvPr/>
        </p:nvCxnSpPr>
        <p:spPr>
          <a:xfrm flipV="1">
            <a:off x="7019877" y="895504"/>
            <a:ext cx="701388" cy="1029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78456FD3-D4CF-302D-248D-BE0A4E2FD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291889"/>
              </p:ext>
            </p:extLst>
          </p:nvPr>
        </p:nvGraphicFramePr>
        <p:xfrm>
          <a:off x="8022603" y="199618"/>
          <a:ext cx="169035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357">
                  <a:extLst>
                    <a:ext uri="{9D8B030D-6E8A-4147-A177-3AD203B41FA5}">
                      <a16:colId xmlns:a16="http://schemas.microsoft.com/office/drawing/2014/main" val="3863172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CREATE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14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UPDATED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926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DELETE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051645"/>
                  </a:ext>
                </a:extLst>
              </a:tr>
            </a:tbl>
          </a:graphicData>
        </a:graphic>
      </p:graphicFrame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E23D7B7-2730-5D00-47D0-C359FF0E6FBC}"/>
              </a:ext>
            </a:extLst>
          </p:cNvPr>
          <p:cNvCxnSpPr>
            <a:endCxn id="14" idx="1"/>
          </p:cNvCxnSpPr>
          <p:nvPr/>
        </p:nvCxnSpPr>
        <p:spPr>
          <a:xfrm>
            <a:off x="6973552" y="2986951"/>
            <a:ext cx="1495425" cy="19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C7CBC98-1555-73CA-D6A0-FE37787822B5}"/>
              </a:ext>
            </a:extLst>
          </p:cNvPr>
          <p:cNvCxnSpPr/>
          <p:nvPr/>
        </p:nvCxnSpPr>
        <p:spPr>
          <a:xfrm>
            <a:off x="6973552" y="1895475"/>
            <a:ext cx="1495425" cy="2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DD0AE34A-565E-FCEF-F406-3944051FE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577804"/>
              </p:ext>
            </p:extLst>
          </p:nvPr>
        </p:nvGraphicFramePr>
        <p:xfrm>
          <a:off x="8619326" y="1714980"/>
          <a:ext cx="2685586" cy="390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586">
                  <a:extLst>
                    <a:ext uri="{9D8B030D-6E8A-4147-A177-3AD203B41FA5}">
                      <a16:colId xmlns:a16="http://schemas.microsoft.com/office/drawing/2014/main" val="261090244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r>
                        <a:rPr lang="es-PE" dirty="0" err="1"/>
                        <a:t>product.module.ts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3428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5428C919-96A0-0207-3A39-B05F3EEA4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477709"/>
              </p:ext>
            </p:extLst>
          </p:nvPr>
        </p:nvGraphicFramePr>
        <p:xfrm>
          <a:off x="8276426" y="2406407"/>
          <a:ext cx="2685586" cy="390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586">
                  <a:extLst>
                    <a:ext uri="{9D8B030D-6E8A-4147-A177-3AD203B41FA5}">
                      <a16:colId xmlns:a16="http://schemas.microsoft.com/office/drawing/2014/main" val="261090244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r>
                        <a:rPr lang="es-PE" dirty="0" err="1"/>
                        <a:t>sales.module.ts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3428"/>
                  </a:ext>
                </a:extLst>
              </a:tr>
            </a:tbl>
          </a:graphicData>
        </a:graphic>
      </p:graphicFrame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4E646D71-C8C5-E4E9-3F40-E969EF52FDE7}"/>
              </a:ext>
            </a:extLst>
          </p:cNvPr>
          <p:cNvCxnSpPr/>
          <p:nvPr/>
        </p:nvCxnSpPr>
        <p:spPr>
          <a:xfrm>
            <a:off x="6897957" y="2601669"/>
            <a:ext cx="1283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74A67320-A318-3DC0-C29A-CD7C1DFCA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455464"/>
              </p:ext>
            </p:extLst>
          </p:nvPr>
        </p:nvGraphicFramePr>
        <p:xfrm>
          <a:off x="8468977" y="2986951"/>
          <a:ext cx="2685586" cy="390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586">
                  <a:extLst>
                    <a:ext uri="{9D8B030D-6E8A-4147-A177-3AD203B41FA5}">
                      <a16:colId xmlns:a16="http://schemas.microsoft.com/office/drawing/2014/main" val="261090244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r>
                        <a:rPr lang="es-PE" dirty="0" err="1"/>
                        <a:t>users.module.ts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3428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03F36310-E844-2DE5-404F-0E7BECD95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036342"/>
              </p:ext>
            </p:extLst>
          </p:nvPr>
        </p:nvGraphicFramePr>
        <p:xfrm>
          <a:off x="8619326" y="3734081"/>
          <a:ext cx="2685586" cy="390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586">
                  <a:extLst>
                    <a:ext uri="{9D8B030D-6E8A-4147-A177-3AD203B41FA5}">
                      <a16:colId xmlns:a16="http://schemas.microsoft.com/office/drawing/2014/main" val="261090244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r>
                        <a:rPr lang="es-PE" dirty="0" err="1"/>
                        <a:t>app.routing.module.ts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3428"/>
                  </a:ext>
                </a:extLst>
              </a:tr>
            </a:tbl>
          </a:graphicData>
        </a:graphic>
      </p:graphicFrame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22F3CA8-CF17-D38B-E28D-21F07C2A098F}"/>
              </a:ext>
            </a:extLst>
          </p:cNvPr>
          <p:cNvCxnSpPr/>
          <p:nvPr/>
        </p:nvCxnSpPr>
        <p:spPr>
          <a:xfrm>
            <a:off x="6897957" y="3377476"/>
            <a:ext cx="1721369" cy="35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42F48A5-C227-904A-4F10-1F6AB054FD13}"/>
              </a:ext>
            </a:extLst>
          </p:cNvPr>
          <p:cNvCxnSpPr/>
          <p:nvPr/>
        </p:nvCxnSpPr>
        <p:spPr>
          <a:xfrm flipV="1">
            <a:off x="6973552" y="1047905"/>
            <a:ext cx="900113" cy="1428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A0E98D37-B1F1-1750-D034-BCE9362B0529}"/>
              </a:ext>
            </a:extLst>
          </p:cNvPr>
          <p:cNvCxnSpPr/>
          <p:nvPr/>
        </p:nvCxnSpPr>
        <p:spPr>
          <a:xfrm flipV="1">
            <a:off x="7019877" y="1200306"/>
            <a:ext cx="1006188" cy="178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131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B7F90-C0DF-09F0-3AEE-194162D0D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AB0B467C-5D91-1FBF-7FAE-D0A46FF65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006" y="503384"/>
            <a:ext cx="6370872" cy="63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81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redondeado 2">
            <a:extLst>
              <a:ext uri="{FF2B5EF4-FFF2-40B4-BE49-F238E27FC236}">
                <a16:creationId xmlns:a16="http://schemas.microsoft.com/office/drawing/2014/main" id="{102C84A9-5F28-76C3-CD6C-2EBECF1B84D1}"/>
              </a:ext>
            </a:extLst>
          </p:cNvPr>
          <p:cNvSpPr/>
          <p:nvPr/>
        </p:nvSpPr>
        <p:spPr>
          <a:xfrm>
            <a:off x="1395664" y="1322886"/>
            <a:ext cx="9609220" cy="50945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b="1" dirty="0">
                <a:solidFill>
                  <a:schemeClr val="accent1"/>
                </a:solidFill>
              </a:rPr>
              <a:t>-Creación de modulo , </a:t>
            </a:r>
            <a:r>
              <a:rPr lang="es-MX" b="1" dirty="0" err="1">
                <a:solidFill>
                  <a:schemeClr val="accent1"/>
                </a:solidFill>
              </a:rPr>
              <a:t>components</a:t>
            </a:r>
            <a:r>
              <a:rPr lang="es-MX" b="1" dirty="0">
                <a:solidFill>
                  <a:schemeClr val="accent1"/>
                </a:solidFill>
              </a:rPr>
              <a:t> y </a:t>
            </a:r>
            <a:r>
              <a:rPr lang="es-MX" b="1" dirty="0" err="1">
                <a:solidFill>
                  <a:schemeClr val="accent1"/>
                </a:solidFill>
              </a:rPr>
              <a:t>routing</a:t>
            </a:r>
            <a:r>
              <a:rPr lang="es-MX" b="1" dirty="0">
                <a:solidFill>
                  <a:schemeClr val="accent1"/>
                </a:solidFill>
              </a:rPr>
              <a:t>.(</a:t>
            </a:r>
            <a:r>
              <a:rPr lang="es-MX" b="1" dirty="0" err="1">
                <a:solidFill>
                  <a:schemeClr val="accent1"/>
                </a:solidFill>
              </a:rPr>
              <a:t>Fronted</a:t>
            </a:r>
            <a:r>
              <a:rPr lang="es-MX" b="1" dirty="0">
                <a:solidFill>
                  <a:schemeClr val="accent1"/>
                </a:solidFill>
              </a:rPr>
              <a:t>).</a:t>
            </a:r>
          </a:p>
          <a:p>
            <a:pPr algn="just"/>
            <a:endParaRPr lang="es-MX" b="1" dirty="0">
              <a:solidFill>
                <a:schemeClr val="accent1"/>
              </a:solidFill>
            </a:endParaRPr>
          </a:p>
          <a:p>
            <a:pPr algn="just"/>
            <a:r>
              <a:rPr lang="es-MX" b="1" dirty="0">
                <a:solidFill>
                  <a:schemeClr val="accent1"/>
                </a:solidFill>
              </a:rPr>
              <a:t>-Maquetación de la base de datos.</a:t>
            </a:r>
          </a:p>
          <a:p>
            <a:pPr algn="just"/>
            <a:endParaRPr lang="es-MX" b="1" dirty="0">
              <a:solidFill>
                <a:schemeClr val="accent1"/>
              </a:solidFill>
            </a:endParaRPr>
          </a:p>
          <a:p>
            <a:pPr algn="just"/>
            <a:r>
              <a:rPr lang="es-MX" b="1" dirty="0">
                <a:solidFill>
                  <a:schemeClr val="accent1"/>
                </a:solidFill>
              </a:rPr>
              <a:t>-Creación de modelos y controladores.(</a:t>
            </a:r>
            <a:r>
              <a:rPr lang="es-MX" b="1" dirty="0" err="1">
                <a:solidFill>
                  <a:schemeClr val="accent1"/>
                </a:solidFill>
              </a:rPr>
              <a:t>Backend</a:t>
            </a:r>
            <a:r>
              <a:rPr lang="es-MX" b="1" dirty="0">
                <a:solidFill>
                  <a:schemeClr val="accent1"/>
                </a:solidFill>
              </a:rPr>
              <a:t>)</a:t>
            </a:r>
          </a:p>
          <a:p>
            <a:pPr algn="just"/>
            <a:endParaRPr lang="es-MX" b="1" dirty="0">
              <a:solidFill>
                <a:schemeClr val="accent1"/>
              </a:solidFill>
            </a:endParaRPr>
          </a:p>
          <a:p>
            <a:pPr algn="just"/>
            <a:r>
              <a:rPr lang="es-MX" b="1" dirty="0">
                <a:solidFill>
                  <a:schemeClr val="accent1"/>
                </a:solidFill>
              </a:rPr>
              <a:t>-Formulario del producto.</a:t>
            </a:r>
          </a:p>
          <a:p>
            <a:pPr algn="just"/>
            <a:endParaRPr lang="es-MX" b="1" dirty="0">
              <a:solidFill>
                <a:schemeClr val="accent1"/>
              </a:solidFill>
            </a:endParaRPr>
          </a:p>
          <a:p>
            <a:pPr algn="just"/>
            <a:r>
              <a:rPr lang="es-MX" b="1" dirty="0">
                <a:solidFill>
                  <a:schemeClr val="accent1"/>
                </a:solidFill>
              </a:rPr>
              <a:t>-Registro de un nuevo producto.</a:t>
            </a:r>
          </a:p>
          <a:p>
            <a:pPr algn="just"/>
            <a:endParaRPr lang="es-MX" b="1" dirty="0">
              <a:solidFill>
                <a:schemeClr val="accent1"/>
              </a:solidFill>
            </a:endParaRPr>
          </a:p>
          <a:p>
            <a:pPr algn="just"/>
            <a:r>
              <a:rPr lang="es-MX" b="1" dirty="0">
                <a:solidFill>
                  <a:schemeClr val="accent1"/>
                </a:solidFill>
              </a:rPr>
              <a:t>-Lista los productos registrados.</a:t>
            </a:r>
          </a:p>
          <a:p>
            <a:pPr algn="just"/>
            <a:endParaRPr lang="es-MX" b="1" dirty="0">
              <a:solidFill>
                <a:schemeClr val="accent1"/>
              </a:solidFill>
            </a:endParaRPr>
          </a:p>
          <a:p>
            <a:pPr algn="just"/>
            <a:r>
              <a:rPr lang="es-MX" b="1" dirty="0">
                <a:solidFill>
                  <a:schemeClr val="accent1"/>
                </a:solidFill>
              </a:rPr>
              <a:t>-Filtro básico de productos y eliminar producto.</a:t>
            </a:r>
          </a:p>
          <a:p>
            <a:pPr algn="just"/>
            <a:endParaRPr lang="es-MX" b="1" dirty="0">
              <a:solidFill>
                <a:schemeClr val="accent1"/>
              </a:solidFill>
            </a:endParaRPr>
          </a:p>
          <a:p>
            <a:pPr algn="just"/>
            <a:r>
              <a:rPr lang="es-MX" b="1" dirty="0">
                <a:solidFill>
                  <a:schemeClr val="accent1"/>
                </a:solidFill>
              </a:rPr>
              <a:t>-Editar registro de producto.</a:t>
            </a:r>
          </a:p>
          <a:p>
            <a:pPr algn="just"/>
            <a:endParaRPr lang="es-MX" b="1" dirty="0">
              <a:solidFill>
                <a:schemeClr val="accent1"/>
              </a:solidFill>
            </a:endParaRPr>
          </a:p>
          <a:p>
            <a:pPr algn="just"/>
            <a:r>
              <a:rPr lang="es-MX" b="1" dirty="0">
                <a:solidFill>
                  <a:schemeClr val="accent1"/>
                </a:solidFill>
              </a:rPr>
              <a:t>-Formulario de inventario</a:t>
            </a:r>
          </a:p>
          <a:p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08BF11E-145F-46F8-2C02-526EDB9E8DA2}"/>
              </a:ext>
            </a:extLst>
          </p:cNvPr>
          <p:cNvSpPr txBox="1"/>
          <p:nvPr/>
        </p:nvSpPr>
        <p:spPr>
          <a:xfrm>
            <a:off x="3179830" y="440570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rgbClr val="92D050"/>
                </a:solidFill>
              </a:rPr>
              <a:t>Modulo  productos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4134332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677_TF78884036_Win32" id="{F1E076FC-6030-4509-B277-491A790BB673}" vid="{D93CB026-5A42-48B9-A074-7DDFFFA1BB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digital</Template>
  <TotalTime>44</TotalTime>
  <Words>471</Words>
  <Application>Microsoft Office PowerPoint</Application>
  <PresentationFormat>Panorámica</PresentationFormat>
  <Paragraphs>161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Consolas</vt:lpstr>
      <vt:lpstr>Wingdings 3</vt:lpstr>
      <vt:lpstr>Ion</vt:lpstr>
      <vt:lpstr>Climboots-Ecommerce</vt:lpstr>
      <vt:lpstr>Presentación de PowerPoint</vt:lpstr>
      <vt:lpstr>Arquitectura Api Rest</vt:lpstr>
      <vt:lpstr>Analisis y Requerimientos</vt:lpstr>
      <vt:lpstr>Primeros pasos</vt:lpstr>
      <vt:lpstr>Estructura del fronted</vt:lpstr>
      <vt:lpstr>Estructura del fronted</vt:lpstr>
      <vt:lpstr>Presentación de PowerPoint</vt:lpstr>
      <vt:lpstr>Presentación de PowerPoint</vt:lpstr>
      <vt:lpstr>BASE DE DATOS CUPONE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Climboots-Ecommerce</dc:title>
  <dc:creator>CUBASAO</dc:creator>
  <cp:lastModifiedBy>CUBASAO</cp:lastModifiedBy>
  <cp:revision>1</cp:revision>
  <dcterms:created xsi:type="dcterms:W3CDTF">2023-06-15T10:03:51Z</dcterms:created>
  <dcterms:modified xsi:type="dcterms:W3CDTF">2023-06-15T10:48:18Z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