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40" r:id="rId21"/>
    <p:sldId id="275" r:id="rId22"/>
    <p:sldId id="341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42" r:id="rId31"/>
    <p:sldId id="283" r:id="rId32"/>
    <p:sldId id="284" r:id="rId33"/>
    <p:sldId id="285" r:id="rId34"/>
    <p:sldId id="286" r:id="rId35"/>
    <p:sldId id="287" r:id="rId36"/>
    <p:sldId id="288" r:id="rId37"/>
    <p:sldId id="343" r:id="rId38"/>
    <p:sldId id="289" r:id="rId39"/>
    <p:sldId id="290" r:id="rId40"/>
    <p:sldId id="291" r:id="rId41"/>
    <p:sldId id="292" r:id="rId42"/>
    <p:sldId id="293" r:id="rId43"/>
    <p:sldId id="344" r:id="rId44"/>
    <p:sldId id="29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295" r:id="rId64"/>
    <p:sldId id="296" r:id="rId65"/>
    <p:sldId id="297" r:id="rId66"/>
    <p:sldId id="364" r:id="rId67"/>
    <p:sldId id="365" r:id="rId68"/>
    <p:sldId id="366" r:id="rId69"/>
    <p:sldId id="367" r:id="rId70"/>
    <p:sldId id="368" r:id="rId71"/>
    <p:sldId id="298" r:id="rId72"/>
    <p:sldId id="299" r:id="rId73"/>
    <p:sldId id="300" r:id="rId74"/>
    <p:sldId id="301" r:id="rId75"/>
    <p:sldId id="302" r:id="rId76"/>
    <p:sldId id="303" r:id="rId77"/>
    <p:sldId id="304" r:id="rId78"/>
    <p:sldId id="305" r:id="rId79"/>
    <p:sldId id="306" r:id="rId80"/>
    <p:sldId id="307" r:id="rId81"/>
    <p:sldId id="308" r:id="rId82"/>
    <p:sldId id="309" r:id="rId83"/>
    <p:sldId id="369" r:id="rId84"/>
    <p:sldId id="370" r:id="rId85"/>
    <p:sldId id="371" r:id="rId86"/>
    <p:sldId id="372" r:id="rId87"/>
    <p:sldId id="373" r:id="rId88"/>
    <p:sldId id="374" r:id="rId89"/>
    <p:sldId id="375" r:id="rId90"/>
    <p:sldId id="310" r:id="rId91"/>
    <p:sldId id="311" r:id="rId92"/>
    <p:sldId id="312" r:id="rId93"/>
    <p:sldId id="313" r:id="rId94"/>
    <p:sldId id="314" r:id="rId95"/>
    <p:sldId id="315" r:id="rId96"/>
    <p:sldId id="316" r:id="rId97"/>
    <p:sldId id="376" r:id="rId9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5F1C87-C84E-43B6-B191-40CB76770BE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340"/>
            <p14:sldId id="275"/>
            <p14:sldId id="341"/>
            <p14:sldId id="276"/>
            <p14:sldId id="277"/>
            <p14:sldId id="278"/>
            <p14:sldId id="279"/>
            <p14:sldId id="280"/>
            <p14:sldId id="281"/>
            <p14:sldId id="282"/>
            <p14:sldId id="342"/>
            <p14:sldId id="283"/>
            <p14:sldId id="284"/>
            <p14:sldId id="285"/>
            <p14:sldId id="286"/>
            <p14:sldId id="287"/>
            <p14:sldId id="288"/>
            <p14:sldId id="343"/>
            <p14:sldId id="289"/>
            <p14:sldId id="290"/>
            <p14:sldId id="291"/>
            <p14:sldId id="292"/>
            <p14:sldId id="293"/>
            <p14:sldId id="344"/>
            <p14:sldId id="29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295"/>
            <p14:sldId id="296"/>
            <p14:sldId id="297"/>
            <p14:sldId id="364"/>
            <p14:sldId id="365"/>
            <p14:sldId id="366"/>
            <p14:sldId id="367"/>
            <p14:sldId id="368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69"/>
            <p14:sldId id="370"/>
            <p14:sldId id="371"/>
            <p14:sldId id="372"/>
            <p14:sldId id="373"/>
            <p14:sldId id="374"/>
            <p14:sldId id="375"/>
            <p14:sldId id="310"/>
            <p14:sldId id="311"/>
            <p14:sldId id="312"/>
            <p14:sldId id="313"/>
            <p14:sldId id="314"/>
            <p14:sldId id="315"/>
            <p14:sldId id="316"/>
            <p14:sldId id="3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12.03.2013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beta.cs188.org/exercises/csps/forward_checking/forward_checking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Лекція 6. Задачі задоволення обмежень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Глибовець А.М.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38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Задачі задоволення обмежень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Задачу </a:t>
            </a:r>
            <a:r>
              <a:rPr lang="en-US" dirty="0" smtClean="0"/>
              <a:t>CSP</a:t>
            </a:r>
            <a:r>
              <a:rPr lang="uk-UA" dirty="0" smtClean="0"/>
              <a:t> зручно уявляти візуально в вигляді графа обмежень. </a:t>
            </a:r>
          </a:p>
          <a:p>
            <a:pPr lvl="1"/>
            <a:r>
              <a:rPr lang="uk-UA" dirty="0" smtClean="0"/>
              <a:t>Вузли графа – змінні, дуги обмеження.</a:t>
            </a:r>
            <a:endParaRPr lang="uk-U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952"/>
            <a:ext cx="3672408" cy="31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38141"/>
            <a:ext cx="3281389" cy="29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3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Задачі задоволення обмежень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Розглядаючи деяку задачу у вигляді задачі </a:t>
            </a:r>
            <a:r>
              <a:rPr lang="en-US" dirty="0" smtClean="0"/>
              <a:t>CSP</a:t>
            </a:r>
            <a:r>
              <a:rPr lang="uk-UA" dirty="0" smtClean="0"/>
              <a:t> можна досягнути деяких важливих переваг.</a:t>
            </a:r>
          </a:p>
          <a:p>
            <a:pPr lvl="1"/>
            <a:r>
              <a:rPr lang="uk-UA" dirty="0" smtClean="0"/>
              <a:t>Представлення станів в задачі </a:t>
            </a:r>
            <a:r>
              <a:rPr lang="en-US" dirty="0" smtClean="0"/>
              <a:t>CSP</a:t>
            </a:r>
            <a:r>
              <a:rPr lang="uk-UA" dirty="0" smtClean="0"/>
              <a:t> відповідає деякому стандартному шаблону, тому функцію визначення наступника і перевірку цілей можна записати в універсальній формі, що застосовується до всіх задач </a:t>
            </a:r>
            <a:r>
              <a:rPr lang="en-US" dirty="0" smtClean="0"/>
              <a:t>CSP</a:t>
            </a:r>
            <a:r>
              <a:rPr lang="uk-UA" dirty="0" smtClean="0"/>
              <a:t>.</a:t>
            </a:r>
          </a:p>
          <a:p>
            <a:pPr lvl="1"/>
            <a:r>
              <a:rPr lang="uk-UA" dirty="0" smtClean="0"/>
              <a:t>Можуть бути розроблені ефективні, універсальні евристичні функції, для яких не потрібне знання предметної області.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998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Задачі задоволення обмежень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Можна легко показати, що будь-якій задачі </a:t>
            </a:r>
            <a:r>
              <a:rPr lang="en-US" dirty="0" smtClean="0"/>
              <a:t>CSP</a:t>
            </a:r>
            <a:r>
              <a:rPr lang="uk-UA" dirty="0" smtClean="0"/>
              <a:t> може бути надане </a:t>
            </a:r>
            <a:r>
              <a:rPr lang="uk-UA" dirty="0" err="1" smtClean="0"/>
              <a:t>інкрементне</a:t>
            </a:r>
            <a:r>
              <a:rPr lang="uk-UA" dirty="0" smtClean="0"/>
              <a:t> формулювання, як і в будь-якій стандартній задачі пошуку наступним чином.</a:t>
            </a:r>
          </a:p>
          <a:p>
            <a:pPr lvl="1"/>
            <a:r>
              <a:rPr lang="uk-UA" b="1" dirty="0" smtClean="0"/>
              <a:t>Початковий стан. </a:t>
            </a:r>
            <a:r>
              <a:rPr lang="uk-UA" dirty="0" smtClean="0"/>
              <a:t>Порожне присвоювання </a:t>
            </a:r>
            <a:r>
              <a:rPr lang="en-US" dirty="0" smtClean="0"/>
              <a:t>{}</a:t>
            </a:r>
            <a:r>
              <a:rPr lang="uk-UA" dirty="0" smtClean="0"/>
              <a:t>, жодній змінній не надано значення</a:t>
            </a:r>
          </a:p>
          <a:p>
            <a:pPr lvl="1"/>
            <a:r>
              <a:rPr lang="uk-UA" b="1" dirty="0" smtClean="0"/>
              <a:t>Функція визначення нащадка. </a:t>
            </a:r>
            <a:r>
              <a:rPr lang="uk-UA" dirty="0" smtClean="0"/>
              <a:t>Значення може бути присвоєне будь-якій змінній з не привласненим значенням, за умови, що змінна не буде конфліктувати з іншими змінними, значення яким було надано раніше</a:t>
            </a:r>
          </a:p>
          <a:p>
            <a:pPr lvl="1"/>
            <a:r>
              <a:rPr lang="uk-UA" b="1" dirty="0" smtClean="0"/>
              <a:t>Перевірка цілі. </a:t>
            </a:r>
            <a:r>
              <a:rPr lang="uk-UA" dirty="0" smtClean="0"/>
              <a:t>Поточне привласнення є повним</a:t>
            </a:r>
          </a:p>
          <a:p>
            <a:pPr lvl="1"/>
            <a:r>
              <a:rPr lang="uk-UA" b="1" dirty="0" smtClean="0"/>
              <a:t>Вартість шляху. </a:t>
            </a:r>
            <a:r>
              <a:rPr lang="uk-UA" dirty="0" smtClean="0"/>
              <a:t>Постійна вартість (1) для кожного етапу.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Задачі задоволення обмежень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Кожне рішення має являти собою повне присвоєння і тому має знаходитися на глибині </a:t>
            </a:r>
            <a:r>
              <a:rPr lang="en-US" dirty="0" smtClean="0"/>
              <a:t>n</a:t>
            </a:r>
            <a:r>
              <a:rPr lang="uk-UA" dirty="0" smtClean="0"/>
              <a:t>, якщо ми маємо </a:t>
            </a:r>
            <a:r>
              <a:rPr lang="en-US" dirty="0" smtClean="0"/>
              <a:t>n </a:t>
            </a:r>
            <a:r>
              <a:rPr lang="uk-UA" dirty="0" smtClean="0"/>
              <a:t>змінних</a:t>
            </a:r>
          </a:p>
          <a:p>
            <a:r>
              <a:rPr lang="uk-UA" dirty="0" smtClean="0"/>
              <a:t>Крім того, дерево пошуку поширюється лише на глибину </a:t>
            </a:r>
            <a:r>
              <a:rPr lang="en-US" dirty="0" smtClean="0"/>
              <a:t>n</a:t>
            </a:r>
            <a:r>
              <a:rPr lang="uk-UA" dirty="0" smtClean="0"/>
              <a:t>.</a:t>
            </a:r>
          </a:p>
          <a:p>
            <a:r>
              <a:rPr lang="uk-UA" dirty="0" smtClean="0"/>
              <a:t>Тому, для вирішення задач </a:t>
            </a:r>
            <a:r>
              <a:rPr lang="en-US" dirty="0" smtClean="0"/>
              <a:t>CSP</a:t>
            </a:r>
            <a:r>
              <a:rPr lang="uk-UA" dirty="0" smtClean="0"/>
              <a:t> широко використовуються алгоритми пошуку в глибину.</a:t>
            </a:r>
          </a:p>
          <a:p>
            <a:r>
              <a:rPr lang="uk-UA" dirty="0" smtClean="0"/>
              <a:t>Але, що дуже важливо, сам шлях, за яким досягається рішення, нам не цікавий.</a:t>
            </a:r>
          </a:p>
        </p:txBody>
      </p:sp>
    </p:spTree>
    <p:extLst>
      <p:ext uri="{BB962C8B-B14F-4D97-AF65-F5344CB8AC3E}">
        <p14:creationId xmlns:p14="http://schemas.microsoft.com/office/powerpoint/2010/main" val="26063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Задачі задоволення обмежень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Найпростіші задачі </a:t>
            </a:r>
            <a:r>
              <a:rPr lang="en-US" dirty="0" smtClean="0"/>
              <a:t>CSP </a:t>
            </a:r>
            <a:r>
              <a:rPr lang="uk-UA" dirty="0" smtClean="0"/>
              <a:t>характеризуються тим, що в них використовуються дискретні змінні, що мають скінченні області визначення.</a:t>
            </a:r>
          </a:p>
          <a:p>
            <a:pPr lvl="1"/>
            <a:r>
              <a:rPr lang="uk-UA" dirty="0" smtClean="0"/>
              <a:t>розфарбування карти</a:t>
            </a:r>
          </a:p>
          <a:p>
            <a:pPr lvl="1"/>
            <a:r>
              <a:rPr lang="uk-UA" dirty="0" smtClean="0"/>
              <a:t>задачі з 8 ферзями</a:t>
            </a:r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Задачі задоволення обмежень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Дискретні змінні можуть мати нескінченні області визначення (наприклад множина всіх цілих чисел).</a:t>
            </a:r>
          </a:p>
          <a:p>
            <a:pPr lvl="1"/>
            <a:r>
              <a:rPr lang="uk-UA" dirty="0"/>
              <a:t>при календарному плануванні дата початку кожної роботи, це змінна, а її можливими значеннями  інтервали часу, що відраховуються від початкової дати.</a:t>
            </a:r>
          </a:p>
          <a:p>
            <a:r>
              <a:rPr lang="uk-UA" dirty="0" smtClean="0"/>
              <a:t>При вирішенні задач з нескінченними областями  визначення ми більше не маємо можливості описувати обмеження, перераховуючи всі допустимі комбінації значень.</a:t>
            </a:r>
          </a:p>
          <a:p>
            <a:r>
              <a:rPr lang="uk-UA" dirty="0" smtClean="0"/>
              <a:t>Замість цього має використовуватися мова обмежень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400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Задачі задоволення обмежень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Крім типів змінних необхідно розібратися з типами обмежень.</a:t>
            </a:r>
          </a:p>
          <a:p>
            <a:pPr lvl="1"/>
            <a:r>
              <a:rPr lang="uk-UA" dirty="0" err="1" smtClean="0"/>
              <a:t>унарні</a:t>
            </a:r>
            <a:r>
              <a:rPr lang="uk-UA" dirty="0" smtClean="0"/>
              <a:t> обмеження </a:t>
            </a:r>
            <a:r>
              <a:rPr lang="en-US" dirty="0" smtClean="0"/>
              <a:t>(SA </a:t>
            </a:r>
            <a:r>
              <a:rPr lang="uk-UA" dirty="0" smtClean="0"/>
              <a:t>не любить зелений колір</a:t>
            </a:r>
            <a:r>
              <a:rPr lang="en-US" dirty="0" smtClean="0"/>
              <a:t>}</a:t>
            </a:r>
          </a:p>
          <a:p>
            <a:pPr lvl="1"/>
            <a:r>
              <a:rPr lang="uk-UA" dirty="0" smtClean="0"/>
              <a:t>бінарні обмеження</a:t>
            </a:r>
          </a:p>
          <a:p>
            <a:pPr lvl="1"/>
            <a:r>
              <a:rPr lang="uk-UA" dirty="0" smtClean="0"/>
              <a:t>високого порядку (3 і більше)</a:t>
            </a:r>
          </a:p>
          <a:p>
            <a:r>
              <a:rPr lang="uk-UA" dirty="0" smtClean="0"/>
              <a:t>Всі обмеження, що ми розглядали були абсолютними.</a:t>
            </a:r>
          </a:p>
          <a:p>
            <a:r>
              <a:rPr lang="uk-UA" dirty="0" smtClean="0"/>
              <a:t>Але в багатьох реальних задачах </a:t>
            </a:r>
            <a:r>
              <a:rPr lang="en-US" dirty="0" smtClean="0"/>
              <a:t>CSP</a:t>
            </a:r>
            <a:r>
              <a:rPr lang="uk-UA" dirty="0" smtClean="0"/>
              <a:t> застосовуються обмеження переваги, що вказують яке рішення має більшу перевагу.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18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Пошук з поверненнями для рішення задач </a:t>
            </a:r>
            <a:r>
              <a:rPr lang="en-US" dirty="0" smtClean="0"/>
              <a:t>CSP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Ми переконалися, що задачу </a:t>
            </a:r>
            <a:r>
              <a:rPr lang="en-US" dirty="0" smtClean="0"/>
              <a:t>CSP</a:t>
            </a:r>
            <a:r>
              <a:rPr lang="uk-UA" dirty="0" smtClean="0"/>
              <a:t> можна представити у вигляді задачі пошуку.</a:t>
            </a:r>
          </a:p>
          <a:p>
            <a:r>
              <a:rPr lang="uk-UA" dirty="0" smtClean="0"/>
              <a:t>Тому в нас з’являється можливість вирішувати задачі </a:t>
            </a:r>
            <a:r>
              <a:rPr lang="en-US" dirty="0" smtClean="0"/>
              <a:t>CSP</a:t>
            </a:r>
            <a:r>
              <a:rPr lang="uk-UA" dirty="0" smtClean="0"/>
              <a:t> за допомогою будь яких алгоритмів, що ми розглянули раніше.</a:t>
            </a:r>
          </a:p>
          <a:p>
            <a:r>
              <a:rPr lang="uk-UA" dirty="0" smtClean="0"/>
              <a:t>Припустимо, ми використали алгоритм пошуку в ширину.</a:t>
            </a:r>
          </a:p>
          <a:p>
            <a:pPr lvl="1"/>
            <a:r>
              <a:rPr lang="uk-UA" dirty="0" smtClean="0"/>
              <a:t>Але досить швидко ми зіштовхнемося з проблемою, коефіцієнт розгалуження на верхньому рівні дорівнює </a:t>
            </a:r>
            <a:r>
              <a:rPr lang="en-US" dirty="0" err="1" smtClean="0"/>
              <a:t>nd</a:t>
            </a:r>
            <a:r>
              <a:rPr lang="uk-UA" dirty="0" smtClean="0"/>
              <a:t>, так як будь-яке з </a:t>
            </a:r>
            <a:r>
              <a:rPr lang="en-US" dirty="0" smtClean="0"/>
              <a:t>d</a:t>
            </a:r>
            <a:r>
              <a:rPr lang="uk-UA" dirty="0" smtClean="0"/>
              <a:t> значень може бути присвоєне будь-якій з </a:t>
            </a:r>
            <a:r>
              <a:rPr lang="en-US" dirty="0" smtClean="0"/>
              <a:t>n </a:t>
            </a:r>
            <a:r>
              <a:rPr lang="uk-UA" dirty="0" smtClean="0"/>
              <a:t>змінних.</a:t>
            </a:r>
          </a:p>
          <a:p>
            <a:pPr lvl="1"/>
            <a:r>
              <a:rPr lang="uk-UA" dirty="0" smtClean="0"/>
              <a:t>на наступному рівні (</a:t>
            </a:r>
            <a:r>
              <a:rPr lang="en-US" dirty="0" smtClean="0"/>
              <a:t>n-1)d </a:t>
            </a:r>
            <a:r>
              <a:rPr lang="uk-UA" dirty="0" smtClean="0"/>
              <a:t>і т.д.</a:t>
            </a:r>
          </a:p>
          <a:p>
            <a:pPr lvl="1"/>
            <a:r>
              <a:rPr lang="uk-UA" dirty="0" smtClean="0"/>
              <a:t>Створюється дерево з </a:t>
            </a:r>
            <a:r>
              <a:rPr lang="en-US" dirty="0" smtClean="0"/>
              <a:t>n!*</a:t>
            </a:r>
            <a:r>
              <a:rPr lang="en-US" dirty="0" err="1" smtClean="0"/>
              <a:t>d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  <a:r>
              <a:rPr lang="uk-UA" dirty="0" smtClean="0"/>
              <a:t>гілками, незважаючи на те, що є лише </a:t>
            </a:r>
            <a:r>
              <a:rPr lang="en-US" dirty="0" err="1" smtClean="0"/>
              <a:t>d</a:t>
            </a:r>
            <a:r>
              <a:rPr lang="en-US" baseline="30000" dirty="0" err="1" smtClean="0"/>
              <a:t>n</a:t>
            </a:r>
            <a:r>
              <a:rPr lang="en-US" dirty="0" smtClean="0"/>
              <a:t> </a:t>
            </a:r>
            <a:r>
              <a:rPr lang="uk-UA" dirty="0" smtClean="0"/>
              <a:t>можливих повних присвоєнь.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24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Пошук з поверненнями для рішення задач </a:t>
            </a:r>
            <a:r>
              <a:rPr lang="en-US" dirty="0"/>
              <a:t>CSP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Ми не врахували важливу особливість </a:t>
            </a:r>
            <a:r>
              <a:rPr lang="en-US" dirty="0" smtClean="0"/>
              <a:t>CSP – </a:t>
            </a:r>
            <a:r>
              <a:rPr lang="uk-UA" dirty="0" smtClean="0"/>
              <a:t>комутативність.</a:t>
            </a:r>
          </a:p>
          <a:p>
            <a:r>
              <a:rPr lang="uk-UA" dirty="0" smtClean="0"/>
              <a:t>Задача називається комутативною, якщо порядок застосування будь-якої конкретної множини дій в процесі її рішення не впливає на результат.</a:t>
            </a:r>
          </a:p>
          <a:p>
            <a:r>
              <a:rPr lang="uk-UA" dirty="0" smtClean="0"/>
              <a:t>В усіх алгоритмах пошуку </a:t>
            </a:r>
            <a:r>
              <a:rPr lang="en-US" dirty="0" smtClean="0"/>
              <a:t>CSP</a:t>
            </a:r>
            <a:r>
              <a:rPr lang="uk-UA" dirty="0" smtClean="0"/>
              <a:t>нащадки формуються з урахуванням можливих привласнень тільки для однієї змінної в кожному вузлі дерева пошуку.</a:t>
            </a:r>
          </a:p>
          <a:p>
            <a:pPr lvl="1"/>
            <a:r>
              <a:rPr lang="uk-UA" dirty="0" smtClean="0"/>
              <a:t>В нашій задачі розфарбування можна мати вибір між </a:t>
            </a:r>
            <a:r>
              <a:rPr lang="en-US" dirty="0" smtClean="0"/>
              <a:t>SA = red, SA = green, SA = blue</a:t>
            </a:r>
            <a:r>
              <a:rPr lang="uk-UA" dirty="0" smtClean="0"/>
              <a:t>, але ми ніколи не маємо вибирати між </a:t>
            </a:r>
            <a:r>
              <a:rPr lang="en-US" dirty="0" smtClean="0"/>
              <a:t>SA = red </a:t>
            </a:r>
            <a:r>
              <a:rPr lang="uk-UA" dirty="0" smtClean="0"/>
              <a:t>і </a:t>
            </a:r>
            <a:r>
              <a:rPr lang="en-US" dirty="0" smtClean="0"/>
              <a:t>WA = blue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451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50468"/>
            <a:ext cx="7622679" cy="297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Пошук з поверненнями для рішення задач </a:t>
            </a:r>
            <a:r>
              <a:rPr lang="en-US" dirty="0"/>
              <a:t>CSP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Пошук в глибину в якому кожний раз вибираються значення для однієї змінної і виконується повернення, якщо більше не залишилося допустимих значень, що можна було б привласнити змінній називається пошуком з поверненнями.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679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Вступ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Розглядаючи стани на більш високому рівні деталізації, чим просто як маленькі «чорні ящички», можна прийти до створення цілого ряду потужних нових методів пошуку і більш глибокого розуміння структури і складності задачі.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30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Пошук з поверненнями для рішення задач </a:t>
            </a:r>
            <a:r>
              <a:rPr lang="en-US" dirty="0"/>
              <a:t>CSP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Подивимося приклад:</a:t>
            </a:r>
          </a:p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beta.cs188.org/exercises/csps/forward_checking/forward_checking.html</a:t>
            </a:r>
            <a:r>
              <a:rPr lang="uk-UA" dirty="0" smtClean="0"/>
              <a:t> </a:t>
            </a:r>
          </a:p>
          <a:p>
            <a:r>
              <a:rPr lang="uk-UA" dirty="0" smtClean="0"/>
              <a:t>в мене він є локально.</a:t>
            </a:r>
          </a:p>
          <a:p>
            <a:r>
              <a:rPr lang="uk-UA" dirty="0" smtClean="0"/>
              <a:t>Необхідно встановити налаштування:</a:t>
            </a:r>
          </a:p>
          <a:p>
            <a:pPr lvl="1"/>
            <a:r>
              <a:rPr lang="en-US" dirty="0" smtClean="0"/>
              <a:t>Graph –simple</a:t>
            </a:r>
          </a:p>
          <a:p>
            <a:pPr lvl="1"/>
            <a:r>
              <a:rPr lang="en-US" dirty="0" smtClean="0"/>
              <a:t>Algorithm – Backtracking</a:t>
            </a:r>
          </a:p>
          <a:p>
            <a:pPr lvl="1"/>
            <a:r>
              <a:rPr lang="en-US" dirty="0" smtClean="0"/>
              <a:t>ordering – none</a:t>
            </a:r>
          </a:p>
          <a:p>
            <a:pPr lvl="1"/>
            <a:r>
              <a:rPr lang="en-US" dirty="0" smtClean="0"/>
              <a:t>filtering - none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512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Пошук з поверненнями для рішення задач </a:t>
            </a:r>
            <a:r>
              <a:rPr lang="en-US" dirty="0"/>
              <a:t>CSP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Алгоритм простого пошуку з поверненнями є не інформованим алгоритмом, тому не потрібно розраховувати на те, що він буде дуже ефективним при вирішенні крупних задач.</a:t>
            </a:r>
            <a:endParaRPr lang="en-US" dirty="0" smtClean="0"/>
          </a:p>
          <a:p>
            <a:r>
              <a:rPr lang="uk-UA" dirty="0" smtClean="0"/>
              <a:t>Змінимо в нашому прикладі </a:t>
            </a:r>
            <a:r>
              <a:rPr lang="en-US" dirty="0" smtClean="0"/>
              <a:t>graph </a:t>
            </a:r>
            <a:r>
              <a:rPr lang="uk-UA" dirty="0" smtClean="0"/>
              <a:t>на трошки складніший.</a:t>
            </a:r>
          </a:p>
        </p:txBody>
      </p:sp>
    </p:spTree>
    <p:extLst>
      <p:ext uri="{BB962C8B-B14F-4D97-AF65-F5344CB8AC3E}">
        <p14:creationId xmlns:p14="http://schemas.microsoft.com/office/powerpoint/2010/main" val="20504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Пошук з поверненнями для рішення задач </a:t>
            </a:r>
            <a:r>
              <a:rPr lang="en-US" dirty="0"/>
              <a:t>CSP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/>
              <a:t>Як ми пам’ятаємо з попередніх лекцій недолік не інформованих алгоритмів пошуку можна усунути передбачивши в них евристичні функції, що відповідають конкретній предметній області.</a:t>
            </a:r>
          </a:p>
          <a:p>
            <a:r>
              <a:rPr lang="uk-UA" dirty="0"/>
              <a:t>Як виявилося, задачі </a:t>
            </a:r>
            <a:r>
              <a:rPr lang="en-US" dirty="0"/>
              <a:t>CSP</a:t>
            </a:r>
            <a:r>
              <a:rPr lang="uk-UA" dirty="0"/>
              <a:t> можна вирішувати ефективно без таких знань про конкретну предметну область.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11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Пошук з поверненнями для рішення задач </a:t>
            </a:r>
            <a:r>
              <a:rPr lang="en-US" dirty="0"/>
              <a:t>CSP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Нам потрібні методи загального призначення, що дозволяють знайти відповідь на наступні питання:</a:t>
            </a:r>
          </a:p>
          <a:p>
            <a:pPr lvl="1"/>
            <a:r>
              <a:rPr lang="uk-UA" dirty="0" smtClean="0"/>
              <a:t>якій змінній має привласнюватися значення наступній і в якому порядку потрібно пробувати привласнювати ці значення?</a:t>
            </a:r>
          </a:p>
          <a:p>
            <a:pPr lvl="1"/>
            <a:r>
              <a:rPr lang="uk-UA" dirty="0" smtClean="0"/>
              <a:t>як впливають поточні привласнення значень змінним на інші змінні з не привласненими значеннями?</a:t>
            </a:r>
          </a:p>
          <a:p>
            <a:pPr lvl="1"/>
            <a:r>
              <a:rPr lang="uk-UA" dirty="0" smtClean="0"/>
              <a:t>Якщо якийсь шлях виявився невдалим (досягнули стану, в якому жодна змінна не має допустимих значень), чи дозволяє пошук уникнути повторення цієї невдачі при проходженні наступних шляхів?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127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068960"/>
            <a:ext cx="3672408" cy="31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Впорядкування змінних і значень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Статичний, або випадковий вибір наступної не привласненої змінної рідко приводить до ефективного пошуку.</a:t>
            </a:r>
          </a:p>
          <a:p>
            <a:r>
              <a:rPr lang="uk-UA" dirty="0" smtClean="0"/>
              <a:t>Наприклад після привласнення </a:t>
            </a:r>
            <a:r>
              <a:rPr lang="en-US" dirty="0" smtClean="0"/>
              <a:t>WA = red </a:t>
            </a:r>
            <a:r>
              <a:rPr lang="uk-UA" dirty="0" smtClean="0"/>
              <a:t>і </a:t>
            </a:r>
            <a:r>
              <a:rPr lang="en-US" dirty="0" smtClean="0"/>
              <a:t>NT = green </a:t>
            </a:r>
            <a:r>
              <a:rPr lang="uk-UA" dirty="0" smtClean="0"/>
              <a:t>залишається лише одне значення для </a:t>
            </a:r>
            <a:r>
              <a:rPr lang="en-US" dirty="0" smtClean="0"/>
              <a:t>SA</a:t>
            </a:r>
            <a:r>
              <a:rPr lang="uk-UA" dirty="0" smtClean="0"/>
              <a:t> тому має сенс на наступному етапі виконати привласнення </a:t>
            </a:r>
            <a:r>
              <a:rPr lang="en-US" dirty="0" smtClean="0"/>
              <a:t>SA = blue</a:t>
            </a:r>
            <a:endParaRPr lang="ru-RU" dirty="0" smtClean="0"/>
          </a:p>
          <a:p>
            <a:r>
              <a:rPr lang="uk-UA" dirty="0" smtClean="0"/>
              <a:t>замість цього наш алгоритм може</a:t>
            </a:r>
          </a:p>
          <a:p>
            <a:r>
              <a:rPr lang="uk-UA" dirty="0" smtClean="0"/>
              <a:t>привласнити значення </a:t>
            </a:r>
            <a:r>
              <a:rPr lang="en-US" dirty="0" smtClean="0"/>
              <a:t>Q</a:t>
            </a:r>
            <a:r>
              <a:rPr lang="uk-UA" dirty="0" smtClean="0"/>
              <a:t> і т.д.,</a:t>
            </a:r>
          </a:p>
          <a:p>
            <a:r>
              <a:rPr lang="uk-UA" dirty="0" smtClean="0"/>
              <a:t>що в кінці заведе нас </a:t>
            </a:r>
          </a:p>
          <a:p>
            <a:r>
              <a:rPr lang="uk-UA" dirty="0" smtClean="0"/>
              <a:t>в глухий кут.</a:t>
            </a:r>
            <a:r>
              <a:rPr lang="en-US" dirty="0" smtClean="0"/>
              <a:t> </a:t>
            </a:r>
            <a:endParaRPr lang="uk-UA" dirty="0" smtClean="0"/>
          </a:p>
          <a:p>
            <a:r>
              <a:rPr lang="uk-UA" dirty="0" smtClean="0"/>
              <a:t>Але після вибору </a:t>
            </a:r>
            <a:r>
              <a:rPr lang="en-US" dirty="0" smtClean="0"/>
              <a:t>SA</a:t>
            </a:r>
            <a:r>
              <a:rPr lang="uk-UA" dirty="0" smtClean="0"/>
              <a:t>=</a:t>
            </a:r>
            <a:r>
              <a:rPr lang="en-US" dirty="0" smtClean="0"/>
              <a:t>blue </a:t>
            </a:r>
            <a:r>
              <a:rPr lang="uk-UA" dirty="0" smtClean="0"/>
              <a:t>всі варіанти для </a:t>
            </a:r>
          </a:p>
          <a:p>
            <a:r>
              <a:rPr lang="en-US" dirty="0" smtClean="0"/>
              <a:t>Q,NSW, V </a:t>
            </a:r>
            <a:r>
              <a:rPr lang="uk-UA" dirty="0" smtClean="0"/>
              <a:t>стають зрозумілими і однозначними.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722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Впорядкування змінних і значень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Ми отримали інтуїтивну ідею згідно якої в першу чергу необхідно обирати змінну з найменшою кількістю «допустимих» значень називається </a:t>
            </a:r>
            <a:r>
              <a:rPr lang="uk-UA" b="1" dirty="0" smtClean="0"/>
              <a:t>евристикою з мінімальною кількістю значень, що залишилися </a:t>
            </a:r>
            <a:r>
              <a:rPr lang="uk-UA" dirty="0" smtClean="0"/>
              <a:t>(</a:t>
            </a:r>
            <a:r>
              <a:rPr lang="en-US" dirty="0" smtClean="0"/>
              <a:t>Minimum Remaining Values - MRV</a:t>
            </a:r>
            <a:r>
              <a:rPr lang="uk-UA" dirty="0" smtClean="0"/>
              <a:t>).</a:t>
            </a:r>
          </a:p>
          <a:p>
            <a:r>
              <a:rPr lang="uk-UA" dirty="0" smtClean="0"/>
              <a:t>Цю евристику також називають евристикою </a:t>
            </a:r>
            <a:r>
              <a:rPr lang="ru-RU" dirty="0" smtClean="0"/>
              <a:t>з</a:t>
            </a:r>
            <a:r>
              <a:rPr lang="uk-UA" dirty="0" smtClean="0"/>
              <a:t> </a:t>
            </a:r>
            <a:r>
              <a:rPr lang="uk-UA" dirty="0" smtClean="0"/>
              <a:t>«змінною на яку поширюється найбільша кількість обмежень» або евристикою «до першого невдалого завершення»</a:t>
            </a:r>
          </a:p>
          <a:p>
            <a:pPr lvl="1"/>
            <a:r>
              <a:rPr lang="uk-UA" dirty="0" smtClean="0"/>
              <a:t>Якщо існує змінна Х з нульовою кількістю допустимих значень, що залишилися, евристична функція </a:t>
            </a:r>
            <a:r>
              <a:rPr lang="en-US" dirty="0" smtClean="0"/>
              <a:t>MRV </a:t>
            </a:r>
            <a:r>
              <a:rPr lang="uk-UA" dirty="0" smtClean="0"/>
              <a:t>вибере Х і невдача буде локалізована миттєво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09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Впорядкування змінних і значень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Евристична функція </a:t>
            </a:r>
            <a:r>
              <a:rPr lang="en-US" dirty="0" smtClean="0"/>
              <a:t>MRV </a:t>
            </a:r>
            <a:r>
              <a:rPr lang="uk-UA" dirty="0" smtClean="0"/>
              <a:t>взагалі не допомагає нам при виборі першого регіону в зафарбуванні Австралії, оскільки на початковому етапі кожний регіон має три допустимих кольори.</a:t>
            </a:r>
          </a:p>
          <a:p>
            <a:r>
              <a:rPr lang="uk-UA" dirty="0" smtClean="0"/>
              <a:t>Але інтуїтивно зрозуміло, що не всі змінні рівнозначні.</a:t>
            </a:r>
          </a:p>
          <a:p>
            <a:r>
              <a:rPr lang="uk-UA" dirty="0" smtClean="0"/>
              <a:t>В цьому випадку нам в нагоді стане </a:t>
            </a:r>
            <a:r>
              <a:rPr lang="uk-UA" b="1" dirty="0" smtClean="0"/>
              <a:t>степенева евристика</a:t>
            </a:r>
            <a:r>
              <a:rPr lang="uk-UA" dirty="0" smtClean="0"/>
              <a:t>.</a:t>
            </a:r>
          </a:p>
          <a:p>
            <a:pPr lvl="1"/>
            <a:r>
              <a:rPr lang="uk-UA" dirty="0" smtClean="0"/>
              <a:t>Обираємо змінну, що приймає участь в найбільшій кількості обмежень на інші змінні з не привласненим значенням.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29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Впорядкування змінних і значень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В нашому випадку змінною з найбільшою ступенем (5) є змінна </a:t>
            </a:r>
            <a:r>
              <a:rPr lang="en-US" dirty="0" smtClean="0"/>
              <a:t>SA</a:t>
            </a:r>
            <a:r>
              <a:rPr lang="uk-UA" dirty="0" smtClean="0"/>
              <a:t>.</a:t>
            </a:r>
          </a:p>
          <a:p>
            <a:r>
              <a:rPr lang="uk-UA" dirty="0" smtClean="0"/>
              <a:t>Привласнення </a:t>
            </a:r>
            <a:r>
              <a:rPr lang="en-US" dirty="0" smtClean="0"/>
              <a:t>SA </a:t>
            </a:r>
            <a:r>
              <a:rPr lang="uk-UA" dirty="0" smtClean="0"/>
              <a:t>будь якого значення, дозволяє вирішити задачу без будь-яких невдалих етапів.</a:t>
            </a:r>
          </a:p>
          <a:p>
            <a:r>
              <a:rPr lang="uk-UA" dirty="0" smtClean="0"/>
              <a:t>Дайте мені рішення.</a:t>
            </a:r>
            <a:endParaRPr lang="uk-U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063" y="3674315"/>
            <a:ext cx="3672408" cy="31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Впорядкування змінних і значень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Після вибору однієї з змінних нам необхідно прийняти рішення про те, в якому порядку мають перевіряти її значення.</a:t>
            </a:r>
          </a:p>
          <a:p>
            <a:r>
              <a:rPr lang="uk-UA" dirty="0" smtClean="0"/>
              <a:t>В деяких випадках може виявитися ефективною евристика з </a:t>
            </a:r>
            <a:r>
              <a:rPr lang="uk-UA" b="1" dirty="0" smtClean="0"/>
              <a:t>найменш обмежуючим значенням (</a:t>
            </a:r>
            <a:r>
              <a:rPr lang="en-GB" dirty="0"/>
              <a:t>least constraining value</a:t>
            </a:r>
            <a:r>
              <a:rPr lang="uk-UA" b="1" dirty="0" smtClean="0"/>
              <a:t>)</a:t>
            </a:r>
            <a:r>
              <a:rPr lang="uk-UA" dirty="0" smtClean="0"/>
              <a:t>.</a:t>
            </a:r>
          </a:p>
          <a:p>
            <a:pPr lvl="1"/>
            <a:r>
              <a:rPr lang="uk-UA" dirty="0" smtClean="0"/>
              <a:t>Перевага віддається значенню, при якому з розгляду виключається найменша кількість варіантів вибору значень для сусідніх змінних в графі обмежень.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804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Впорядкування змінних і значень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Припустимо, що </a:t>
            </a:r>
            <a:r>
              <a:rPr lang="en-US" dirty="0" smtClean="0"/>
              <a:t>WA=red, NT=green</a:t>
            </a:r>
            <a:r>
              <a:rPr lang="uk-UA" dirty="0" smtClean="0"/>
              <a:t> і що наступним має обиратися значення для </a:t>
            </a:r>
            <a:r>
              <a:rPr lang="en-US" dirty="0" smtClean="0"/>
              <a:t>Q</a:t>
            </a:r>
            <a:r>
              <a:rPr lang="uk-UA" dirty="0" smtClean="0"/>
              <a:t>.</a:t>
            </a:r>
          </a:p>
          <a:p>
            <a:r>
              <a:rPr lang="uk-UA" dirty="0" smtClean="0"/>
              <a:t>Синій колір є поганим варіантом оскільки він виключає останнє можливе значення для </a:t>
            </a:r>
            <a:r>
              <a:rPr lang="en-US" dirty="0" smtClean="0"/>
              <a:t>SA</a:t>
            </a:r>
            <a:r>
              <a:rPr lang="uk-UA" dirty="0" smtClean="0"/>
              <a:t>.</a:t>
            </a:r>
          </a:p>
          <a:p>
            <a:r>
              <a:rPr lang="uk-UA" dirty="0" smtClean="0"/>
              <a:t>Тому згадана евристика віддає перевагу </a:t>
            </a:r>
            <a:r>
              <a:rPr lang="uk-UA" dirty="0" err="1" smtClean="0"/>
              <a:t>значеню</a:t>
            </a:r>
            <a:r>
              <a:rPr lang="uk-UA" dirty="0" smtClean="0"/>
              <a:t> </a:t>
            </a:r>
            <a:r>
              <a:rPr lang="en-US" dirty="0" smtClean="0"/>
              <a:t>red</a:t>
            </a:r>
            <a:endParaRPr lang="uk-U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063" y="3674315"/>
            <a:ext cx="3672408" cy="31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3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Вступ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В попередніх лекціях розглядався підхід, згідно якому задачі можна вирішувати виконуючи пошук в просторі станів.</a:t>
            </a:r>
          </a:p>
          <a:p>
            <a:r>
              <a:rPr lang="uk-UA" dirty="0" smtClean="0"/>
              <a:t>В усіх цих алгоритмах, стан є «чорним ящиком» з прихованою внутрішньою структурою.</a:t>
            </a:r>
          </a:p>
          <a:p>
            <a:r>
              <a:rPr lang="uk-UA" dirty="0" smtClean="0"/>
              <a:t>Вони представлені за допомогою довільної обраної структури даних, доступ до якої можна здійснити тільки за допомогою процедур, що відносяться до даної предметної </a:t>
            </a:r>
            <a:r>
              <a:rPr lang="uk-UA" dirty="0" smtClean="0"/>
              <a:t>області</a:t>
            </a:r>
            <a:r>
              <a:rPr lang="en-US" dirty="0" smtClean="0"/>
              <a:t>:</a:t>
            </a:r>
          </a:p>
          <a:p>
            <a:pPr lvl="1"/>
            <a:r>
              <a:rPr lang="uk-UA" dirty="0" smtClean="0"/>
              <a:t>функції </a:t>
            </a:r>
            <a:r>
              <a:rPr lang="uk-UA" dirty="0" smtClean="0"/>
              <a:t>визначення </a:t>
            </a:r>
            <a:r>
              <a:rPr lang="uk-UA" dirty="0" smtClean="0"/>
              <a:t>нащадка</a:t>
            </a:r>
            <a:endParaRPr lang="en-US" dirty="0" smtClean="0"/>
          </a:p>
          <a:p>
            <a:pPr lvl="1"/>
            <a:r>
              <a:rPr lang="uk-UA" dirty="0" smtClean="0"/>
              <a:t>евристичної функції</a:t>
            </a:r>
            <a:endParaRPr lang="en-US" dirty="0" smtClean="0"/>
          </a:p>
          <a:p>
            <a:pPr lvl="1"/>
            <a:r>
              <a:rPr lang="uk-UA" dirty="0" smtClean="0"/>
              <a:t>процедури </a:t>
            </a:r>
            <a:r>
              <a:rPr lang="uk-UA" dirty="0" smtClean="0"/>
              <a:t>перевірки цілі.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790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Дивимося приклад з значеннями:</a:t>
            </a:r>
          </a:p>
          <a:p>
            <a:pPr lvl="1"/>
            <a:r>
              <a:rPr lang="en-US" dirty="0"/>
              <a:t>Graph –simple</a:t>
            </a:r>
          </a:p>
          <a:p>
            <a:pPr lvl="1"/>
            <a:r>
              <a:rPr lang="en-US" dirty="0"/>
              <a:t>Algorithm – Backtracking</a:t>
            </a:r>
          </a:p>
          <a:p>
            <a:pPr lvl="1"/>
            <a:r>
              <a:rPr lang="en-US" dirty="0"/>
              <a:t>ordering – </a:t>
            </a:r>
            <a:r>
              <a:rPr lang="en-GB" dirty="0"/>
              <a:t>MRV with LCV </a:t>
            </a:r>
            <a:endParaRPr lang="uk-UA" dirty="0" smtClean="0"/>
          </a:p>
          <a:p>
            <a:pPr lvl="1"/>
            <a:r>
              <a:rPr lang="en-US" dirty="0" smtClean="0"/>
              <a:t>filtering </a:t>
            </a:r>
            <a:r>
              <a:rPr lang="en-US" dirty="0"/>
              <a:t>- none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35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Поширення інформації за допомогою обмежень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До цих пір в алгоритмі що розглядається обмеження, що поширюються на якусь змінну, враховувалися лише в той момент, коли відбувався вибір цієї змінної. </a:t>
            </a:r>
          </a:p>
        </p:txBody>
      </p:sp>
    </p:spTree>
    <p:extLst>
      <p:ext uri="{BB962C8B-B14F-4D97-AF65-F5344CB8AC3E}">
        <p14:creationId xmlns:p14="http://schemas.microsoft.com/office/powerpoint/2010/main" val="19760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Попередня перевірка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Один з способів кращого використання обмежень під час пошуку отримав назву попередня перевірка (</a:t>
            </a:r>
            <a:r>
              <a:rPr lang="en-US" dirty="0" smtClean="0"/>
              <a:t>forward checking)</a:t>
            </a:r>
            <a:endParaRPr lang="uk-UA" dirty="0" smtClean="0"/>
          </a:p>
          <a:p>
            <a:r>
              <a:rPr lang="uk-UA" dirty="0" smtClean="0"/>
              <a:t>При кожному привласненні змінній Х в процесі попередньої перевірки проглядається кожна змінна </a:t>
            </a:r>
            <a:r>
              <a:rPr lang="en-US" dirty="0" smtClean="0"/>
              <a:t>Y</a:t>
            </a:r>
            <a:r>
              <a:rPr lang="uk-UA" dirty="0" smtClean="0"/>
              <a:t> з не привласненим значенням, що з’єднана з Х за допомогою якогось обмеження і з області визначення змінної </a:t>
            </a:r>
            <a:r>
              <a:rPr lang="en-US" dirty="0" smtClean="0"/>
              <a:t>Y</a:t>
            </a:r>
            <a:r>
              <a:rPr lang="uk-UA" dirty="0" smtClean="0"/>
              <a:t> видаляється будь-яке значення, що є несумісним з значенням обраним для Х.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09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Попередня перевірка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5490453"/>
              </p:ext>
            </p:extLst>
          </p:nvPr>
        </p:nvGraphicFramePr>
        <p:xfrm>
          <a:off x="457200" y="1600200"/>
          <a:ext cx="774983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914"/>
                <a:gridCol w="754380"/>
                <a:gridCol w="693713"/>
                <a:gridCol w="754380"/>
                <a:gridCol w="814705"/>
                <a:gridCol w="754380"/>
                <a:gridCol w="754380"/>
                <a:gridCol w="1160981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NT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NSW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/>
                        <a:t>Початкові</a:t>
                      </a:r>
                      <a:r>
                        <a:rPr lang="uk-UA" baseline="0" dirty="0" smtClean="0"/>
                        <a:t> області визначення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RGB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WA = red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R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GB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GB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RGB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 = green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R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  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RGB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 = blue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R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B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RGB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3984736"/>
            <a:ext cx="3314335" cy="287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6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Поширення обмежень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Хоча попередня перевірка виявляє багато </a:t>
            </a:r>
            <a:r>
              <a:rPr lang="uk-UA" dirty="0" err="1" smtClean="0"/>
              <a:t>несумісностей</a:t>
            </a:r>
            <a:r>
              <a:rPr lang="uk-UA" dirty="0" smtClean="0"/>
              <a:t>, вона не дозволяє виявити їх всі.</a:t>
            </a:r>
          </a:p>
          <a:p>
            <a:r>
              <a:rPr lang="uk-UA" dirty="0" smtClean="0"/>
              <a:t>Поширення обмежень (</a:t>
            </a:r>
            <a:r>
              <a:rPr lang="en-US" dirty="0" smtClean="0"/>
              <a:t>constraint propagation) </a:t>
            </a:r>
            <a:r>
              <a:rPr lang="uk-UA" dirty="0" smtClean="0"/>
              <a:t>– загальна назва методів поширення на інші змінні наслідків застосування деякого обмеження до однієї змінної.</a:t>
            </a:r>
          </a:p>
          <a:p>
            <a:r>
              <a:rPr lang="uk-UA" dirty="0" smtClean="0"/>
              <a:t>Ідея перевірки сумісності дуг лягла в основу швидкого методу поширення обмежень, який є набагато потужнішим в порівнянні з попередньою обробкою.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214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761" y="0"/>
            <a:ext cx="2450239" cy="21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Сумісність дуг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Дуга позначає орієнтоване ребро в графі обмежень, таке як дуга від </a:t>
            </a:r>
            <a:r>
              <a:rPr lang="en-US" dirty="0" smtClean="0"/>
              <a:t>SA </a:t>
            </a:r>
            <a:r>
              <a:rPr lang="uk-UA" dirty="0" smtClean="0"/>
              <a:t>до </a:t>
            </a:r>
            <a:r>
              <a:rPr lang="en-US" dirty="0" smtClean="0"/>
              <a:t>NSW</a:t>
            </a:r>
            <a:endParaRPr lang="ru-RU" dirty="0" smtClean="0"/>
          </a:p>
          <a:p>
            <a:r>
              <a:rPr lang="uk-UA" dirty="0" smtClean="0"/>
              <a:t>Якщо розглядаються поточні області визначення </a:t>
            </a:r>
            <a:r>
              <a:rPr lang="en-US" dirty="0" smtClean="0"/>
              <a:t>SA </a:t>
            </a:r>
            <a:r>
              <a:rPr lang="uk-UA" dirty="0" smtClean="0"/>
              <a:t>і </a:t>
            </a:r>
            <a:r>
              <a:rPr lang="en-US" dirty="0" smtClean="0"/>
              <a:t>NSW</a:t>
            </a:r>
            <a:r>
              <a:rPr lang="uk-UA" dirty="0" smtClean="0"/>
              <a:t>, то дуга є сумісною, якщо для кожного значення х змінної </a:t>
            </a:r>
            <a:r>
              <a:rPr lang="en-US" dirty="0" smtClean="0"/>
              <a:t>SA </a:t>
            </a:r>
            <a:r>
              <a:rPr lang="uk-UA" dirty="0" smtClean="0"/>
              <a:t>існує деяке значення </a:t>
            </a:r>
            <a:r>
              <a:rPr lang="en-US" dirty="0" smtClean="0"/>
              <a:t>y</a:t>
            </a:r>
            <a:r>
              <a:rPr lang="uk-UA" dirty="0" smtClean="0"/>
              <a:t> змінної </a:t>
            </a:r>
            <a:r>
              <a:rPr lang="en-US" dirty="0" smtClean="0"/>
              <a:t>NSW</a:t>
            </a:r>
            <a:r>
              <a:rPr lang="uk-UA" dirty="0" smtClean="0"/>
              <a:t>, яке сумісне з х.</a:t>
            </a:r>
          </a:p>
          <a:p>
            <a:r>
              <a:rPr lang="uk-UA" dirty="0" smtClean="0"/>
              <a:t>Якщо </a:t>
            </a:r>
            <a:r>
              <a:rPr lang="en-US" dirty="0" smtClean="0"/>
              <a:t>SA {blue}</a:t>
            </a:r>
            <a:r>
              <a:rPr lang="uk-UA" dirty="0" smtClean="0"/>
              <a:t>, а </a:t>
            </a:r>
            <a:r>
              <a:rPr lang="en-US" dirty="0" smtClean="0"/>
              <a:t>NSW {red, blue}</a:t>
            </a:r>
          </a:p>
          <a:p>
            <a:r>
              <a:rPr lang="uk-UA" dirty="0" smtClean="0"/>
              <a:t>При </a:t>
            </a:r>
            <a:r>
              <a:rPr lang="en-US" dirty="0"/>
              <a:t>SA </a:t>
            </a:r>
            <a:r>
              <a:rPr lang="uk-UA" dirty="0" smtClean="0"/>
              <a:t>= </a:t>
            </a:r>
            <a:r>
              <a:rPr lang="en-US" dirty="0" smtClean="0"/>
              <a:t>blue</a:t>
            </a:r>
            <a:r>
              <a:rPr lang="uk-UA" dirty="0"/>
              <a:t> </a:t>
            </a:r>
            <a:r>
              <a:rPr lang="uk-UA" dirty="0" smtClean="0"/>
              <a:t>існує сумісне привласнення</a:t>
            </a:r>
            <a:r>
              <a:rPr lang="uk-UA" dirty="0"/>
              <a:t> </a:t>
            </a:r>
            <a:r>
              <a:rPr lang="uk-UA" dirty="0" smtClean="0"/>
              <a:t>для </a:t>
            </a:r>
            <a:r>
              <a:rPr lang="en-US" dirty="0" smtClean="0"/>
              <a:t>NSW</a:t>
            </a:r>
            <a:r>
              <a:rPr lang="uk-UA" dirty="0" smtClean="0"/>
              <a:t>, а саме </a:t>
            </a:r>
            <a:r>
              <a:rPr lang="en-US" dirty="0" smtClean="0"/>
              <a:t>NSW</a:t>
            </a:r>
            <a:r>
              <a:rPr lang="uk-UA" dirty="0" smtClean="0"/>
              <a:t> = </a:t>
            </a:r>
            <a:r>
              <a:rPr lang="en-US" dirty="0" smtClean="0"/>
              <a:t>red </a:t>
            </a:r>
            <a:r>
              <a:rPr lang="uk-UA" dirty="0" smtClean="0"/>
              <a:t>тому дуга </a:t>
            </a:r>
            <a:r>
              <a:rPr lang="en-US" dirty="0" smtClean="0"/>
              <a:t>SA -&gt; NSW </a:t>
            </a:r>
            <a:r>
              <a:rPr lang="uk-UA" dirty="0" smtClean="0"/>
              <a:t>сумісна.</a:t>
            </a:r>
          </a:p>
          <a:p>
            <a:r>
              <a:rPr lang="uk-UA" dirty="0" smtClean="0"/>
              <a:t>Але дуга з </a:t>
            </a:r>
            <a:r>
              <a:rPr lang="en-US" dirty="0" smtClean="0"/>
              <a:t>NSW </a:t>
            </a:r>
            <a:r>
              <a:rPr lang="uk-UA" dirty="0" smtClean="0"/>
              <a:t>в </a:t>
            </a:r>
            <a:r>
              <a:rPr lang="en-US" dirty="0" smtClean="0"/>
              <a:t>SA </a:t>
            </a:r>
            <a:r>
              <a:rPr lang="uk-UA" dirty="0" smtClean="0"/>
              <a:t>несумісна, оскільки </a:t>
            </a:r>
          </a:p>
          <a:p>
            <a:r>
              <a:rPr lang="uk-UA" dirty="0" smtClean="0"/>
              <a:t>при </a:t>
            </a:r>
            <a:r>
              <a:rPr lang="en-US" dirty="0" smtClean="0"/>
              <a:t>NSW = blue </a:t>
            </a:r>
            <a:r>
              <a:rPr lang="uk-UA" dirty="0" smtClean="0"/>
              <a:t>не існує сумісного значення для </a:t>
            </a:r>
            <a:r>
              <a:rPr lang="en-US" dirty="0" smtClean="0"/>
              <a:t>SA</a:t>
            </a:r>
          </a:p>
          <a:p>
            <a:r>
              <a:rPr lang="uk-UA" dirty="0" smtClean="0"/>
              <a:t>Цю дугу можна зробити сумісною видаливши значення </a:t>
            </a:r>
            <a:r>
              <a:rPr lang="en-US" dirty="0" smtClean="0"/>
              <a:t>blue </a:t>
            </a:r>
            <a:r>
              <a:rPr lang="uk-UA" dirty="0" smtClean="0"/>
              <a:t>з області визначення </a:t>
            </a:r>
            <a:r>
              <a:rPr lang="en-US" dirty="0" smtClean="0"/>
              <a:t>NSW</a:t>
            </a:r>
          </a:p>
        </p:txBody>
      </p:sp>
    </p:spTree>
    <p:extLst>
      <p:ext uri="{BB962C8B-B14F-4D97-AF65-F5344CB8AC3E}">
        <p14:creationId xmlns:p14="http://schemas.microsoft.com/office/powerpoint/2010/main" val="17517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Сумісність дуг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Перевірку сумісності дуг можна використовувати або в якості етапу попередньої обробки перед початком пошуку, або в якості етапу поширення обмежень після кожного привласнення під час пошуку (</a:t>
            </a:r>
            <a:r>
              <a:rPr lang="en-US" dirty="0" smtClean="0"/>
              <a:t>Maintaining Arc Consistency)</a:t>
            </a:r>
            <a:r>
              <a:rPr lang="uk-UA" dirty="0" smtClean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016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/>
              <a:t>Дивимося приклад з значеннями:</a:t>
            </a:r>
          </a:p>
          <a:p>
            <a:pPr lvl="1"/>
            <a:r>
              <a:rPr lang="en-US" dirty="0"/>
              <a:t>Graph –simple</a:t>
            </a:r>
          </a:p>
          <a:p>
            <a:pPr lvl="1"/>
            <a:r>
              <a:rPr lang="en-US" dirty="0"/>
              <a:t>Algorithm – Backtracking</a:t>
            </a:r>
          </a:p>
          <a:p>
            <a:pPr lvl="1"/>
            <a:r>
              <a:rPr lang="en-US" dirty="0"/>
              <a:t>ordering – </a:t>
            </a:r>
            <a:r>
              <a:rPr lang="en-GB" dirty="0"/>
              <a:t>MRV with LCV </a:t>
            </a:r>
            <a:endParaRPr lang="uk-UA" dirty="0"/>
          </a:p>
          <a:p>
            <a:pPr lvl="1"/>
            <a:r>
              <a:rPr lang="en-US" dirty="0"/>
              <a:t>filtering - </a:t>
            </a:r>
            <a:r>
              <a:rPr lang="en-GB" dirty="0" smtClean="0"/>
              <a:t>Arc </a:t>
            </a:r>
            <a:r>
              <a:rPr lang="en-GB" dirty="0"/>
              <a:t>Consistency</a:t>
            </a:r>
            <a:endParaRPr lang="uk-UA" dirty="0"/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572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Інтелектуальний пошук з поверненнями.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В алгоритмі пошуку з поверненнями застосовувалося дуже просте правило, щодо дій, у випадку коли гілка пошуку закінчується невдачею: повернутися до попередньої змінної і спробувати використати для неї інше значення.</a:t>
            </a:r>
          </a:p>
          <a:p>
            <a:r>
              <a:rPr lang="uk-UA" dirty="0" smtClean="0"/>
              <a:t>Такий метод називається хронологічним пошуком з поверненнями, оскільки повторно відвідується пункт в якому було прийнято останнє за часом рішення.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31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-1"/>
            <a:ext cx="2987824" cy="259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Інтелектуальний пошук з поверненнями.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Розглянемо, нашу карту.</a:t>
            </a:r>
          </a:p>
          <a:p>
            <a:r>
              <a:rPr lang="uk-UA" dirty="0" smtClean="0"/>
              <a:t>Припустимо, що сформовано часткове привласнення </a:t>
            </a:r>
            <a:r>
              <a:rPr lang="en-US" dirty="0" smtClean="0"/>
              <a:t>{Q = red, NSW = green, V = blue, T = red}</a:t>
            </a:r>
            <a:endParaRPr lang="uk-UA" dirty="0" smtClean="0"/>
          </a:p>
          <a:p>
            <a:r>
              <a:rPr lang="uk-UA" dirty="0" smtClean="0"/>
              <a:t>Нам залишилося привласнити значення </a:t>
            </a:r>
            <a:r>
              <a:rPr lang="en-US" dirty="0" smtClean="0"/>
              <a:t>SA</a:t>
            </a:r>
            <a:r>
              <a:rPr lang="uk-UA" dirty="0" smtClean="0"/>
              <a:t> і в цей момент буде виявлено, що будь яке значення порушує якесь обмеження.</a:t>
            </a:r>
          </a:p>
          <a:p>
            <a:r>
              <a:rPr lang="uk-UA" dirty="0" smtClean="0"/>
              <a:t>Алгоритм прийме рішення повернутися до </a:t>
            </a:r>
            <a:r>
              <a:rPr lang="en-US" dirty="0" smtClean="0"/>
              <a:t>T</a:t>
            </a:r>
            <a:r>
              <a:rPr lang="uk-UA" dirty="0" smtClean="0"/>
              <a:t> і спробує визначити новий колір для Тасманії. </a:t>
            </a:r>
          </a:p>
          <a:p>
            <a:r>
              <a:rPr lang="uk-UA" dirty="0" smtClean="0"/>
              <a:t>Але це безглузда дія!</a:t>
            </a:r>
          </a:p>
          <a:p>
            <a:r>
              <a:rPr lang="uk-UA" dirty="0" smtClean="0"/>
              <a:t>Зміна кольору для Тасманії не вирішує проблему для </a:t>
            </a:r>
            <a:r>
              <a:rPr lang="en-US" dirty="0" smtClean="0"/>
              <a:t>SA.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Вступ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Сьогодні ми поговоримо про </a:t>
            </a:r>
            <a:r>
              <a:rPr lang="uk-UA" b="1" dirty="0" smtClean="0"/>
              <a:t>задачі задоволення обмежень</a:t>
            </a:r>
            <a:r>
              <a:rPr lang="uk-UA" dirty="0" smtClean="0"/>
              <a:t>, в яких стан і перевірка цілі відповідають стандартному, структурованому і дуже простому представленню.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823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Інтелектуальний пошук з поверненнями.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Більш інтелектуальний підхід полягає в тому, що б повернутися до одної з множин змінних, що стали причиною невдачі.</a:t>
            </a:r>
          </a:p>
          <a:p>
            <a:r>
              <a:rPr lang="uk-UA" dirty="0" smtClean="0"/>
              <a:t>Ця множина називається </a:t>
            </a:r>
            <a:r>
              <a:rPr lang="uk-UA" b="1" dirty="0" smtClean="0"/>
              <a:t>конфліктною множиною</a:t>
            </a:r>
          </a:p>
          <a:p>
            <a:r>
              <a:rPr lang="uk-UA" dirty="0" smtClean="0"/>
              <a:t>Конфліктною множиною для </a:t>
            </a:r>
            <a:r>
              <a:rPr lang="en-US" dirty="0" smtClean="0"/>
              <a:t>SA </a:t>
            </a:r>
            <a:r>
              <a:rPr lang="uk-UA" dirty="0" smtClean="0"/>
              <a:t>є </a:t>
            </a:r>
            <a:r>
              <a:rPr lang="en-US" dirty="0" smtClean="0"/>
              <a:t>{Q, NSW, V}</a:t>
            </a:r>
            <a:endParaRPr lang="uk-U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077072"/>
            <a:ext cx="2987824" cy="259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Інтелектуальний пошук з поверненнями.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Конфліктною множиною для змінної Х є множина змінних з раніше привласненими значеннями, що пов’язані з Х обмеженнями.</a:t>
            </a:r>
          </a:p>
          <a:p>
            <a:r>
              <a:rPr lang="uk-UA" dirty="0" smtClean="0"/>
              <a:t>Метод </a:t>
            </a:r>
            <a:r>
              <a:rPr lang="uk-UA" b="1" dirty="0" smtClean="0"/>
              <a:t>зворотного переходу</a:t>
            </a:r>
            <a:r>
              <a:rPr lang="uk-UA" dirty="0" smtClean="0"/>
              <a:t> виконує зворотний перехід до змінної з останнім за часом привласненим значенням з конфліктної множини.</a:t>
            </a:r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Інтелектуальний пошук з поверненнями.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Попередня перевірка дозволяє визначити конфліктну множину без додаткової роботи оскільки кожен раз коли процедура попередньої перевірки заснована на привласненню значення Х видаляє деяке значення з області визначення </a:t>
            </a:r>
            <a:r>
              <a:rPr lang="en-US" dirty="0" smtClean="0"/>
              <a:t>Y</a:t>
            </a:r>
            <a:r>
              <a:rPr lang="uk-UA" dirty="0" smtClean="0"/>
              <a:t>, вона має додати Х в конфліктну множину </a:t>
            </a:r>
            <a:r>
              <a:rPr lang="en-US" dirty="0" smtClean="0"/>
              <a:t>Y</a:t>
            </a:r>
            <a:r>
              <a:rPr lang="uk-UA" dirty="0" smtClean="0"/>
              <a:t>.</a:t>
            </a:r>
          </a:p>
          <a:p>
            <a:r>
              <a:rPr lang="uk-UA" i="1" dirty="0" smtClean="0"/>
              <a:t>Кожна гілка, що відтинається за допомогою зворотного переходу, відсікається також за допомогою попередньої перевірки.</a:t>
            </a:r>
          </a:p>
          <a:p>
            <a:r>
              <a:rPr lang="uk-UA" dirty="0" smtClean="0"/>
              <a:t>Тому простий пошук з зворотним переходом в поєднанні з пошуком з попередньою перевіркою стає надлишковим.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/>
              <a:t>Дивимося приклад з значеннями:</a:t>
            </a:r>
          </a:p>
          <a:p>
            <a:pPr lvl="1"/>
            <a:r>
              <a:rPr lang="en-US" dirty="0"/>
              <a:t>Graph –simple</a:t>
            </a:r>
          </a:p>
          <a:p>
            <a:pPr lvl="1"/>
            <a:r>
              <a:rPr lang="en-US" dirty="0"/>
              <a:t>Algorithm – Backtracking</a:t>
            </a:r>
          </a:p>
          <a:p>
            <a:pPr lvl="1"/>
            <a:r>
              <a:rPr lang="en-US" dirty="0"/>
              <a:t>ordering – </a:t>
            </a:r>
            <a:r>
              <a:rPr lang="en-GB" dirty="0"/>
              <a:t>MRV with LCV </a:t>
            </a:r>
            <a:endParaRPr lang="uk-UA" dirty="0"/>
          </a:p>
          <a:p>
            <a:pPr lvl="1"/>
            <a:r>
              <a:rPr lang="en-US" dirty="0"/>
              <a:t>filtering - </a:t>
            </a:r>
            <a:r>
              <a:rPr lang="en-GB" dirty="0"/>
              <a:t>Forward Checking 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96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Застосування локального пошуку для рішення задач задоволення обмежень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Як виявилося алгоритми локального пошуку з попередньої лекції є дуже ефективними засобами вирішення багатьох задач </a:t>
            </a:r>
            <a:r>
              <a:rPr lang="en-US" dirty="0" smtClean="0"/>
              <a:t>CSP</a:t>
            </a:r>
            <a:r>
              <a:rPr lang="uk-UA" dirty="0" smtClean="0"/>
              <a:t>.</a:t>
            </a:r>
          </a:p>
          <a:p>
            <a:r>
              <a:rPr lang="uk-UA" dirty="0" smtClean="0"/>
              <a:t>В них використовується наступне формулювання з повним станом:</a:t>
            </a:r>
          </a:p>
          <a:p>
            <a:pPr lvl="1"/>
            <a:r>
              <a:rPr lang="uk-UA" dirty="0" smtClean="0"/>
              <a:t>в початковому стані привласнюється значення кожній змінній, а функція визначення нащадка зазвичай діє за принципом зміни за один раз значення однієї змінної</a:t>
            </a:r>
          </a:p>
          <a:p>
            <a:pPr lvl="1"/>
            <a:r>
              <a:rPr lang="uk-UA" dirty="0" smtClean="0"/>
              <a:t>Наприклад в задачі з 8 ферзями початковий стан може являти собою випадкову конфігурацію з 8 ферзів, що стоять на 8 стовпчиках, а функція вибору нащадка обирає одного ферзя і розглядає можливість переміщення його на якусь іншу клітину.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696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задачі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 smtClean="0"/>
              <a:t>Задача розташування.</a:t>
            </a:r>
          </a:p>
          <a:p>
            <a:r>
              <a:rPr lang="ru-RU" dirty="0"/>
              <a:t>Вам </a:t>
            </a:r>
            <a:r>
              <a:rPr lang="ru-RU" dirty="0" err="1"/>
              <a:t>пропонується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розташування</a:t>
            </a:r>
            <a:r>
              <a:rPr lang="ru-RU" dirty="0"/>
              <a:t> </a:t>
            </a:r>
            <a:r>
              <a:rPr lang="ru-RU" dirty="0" smtClean="0"/>
              <a:t>кампусу. </a:t>
            </a:r>
          </a:p>
          <a:p>
            <a:r>
              <a:rPr lang="ru-RU" dirty="0" smtClean="0"/>
              <a:t>Кампус </a:t>
            </a:r>
            <a:r>
              <a:rPr lang="ru-RU" dirty="0"/>
              <a:t>буде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чотири</a:t>
            </a:r>
            <a:r>
              <a:rPr lang="ru-RU" dirty="0"/>
              <a:t> </a:t>
            </a:r>
            <a:r>
              <a:rPr lang="ru-RU" dirty="0" err="1" smtClean="0"/>
              <a:t>структури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адміністрація</a:t>
            </a:r>
            <a:r>
              <a:rPr lang="ru-RU" dirty="0" smtClean="0"/>
              <a:t> </a:t>
            </a:r>
            <a:r>
              <a:rPr lang="ru-RU" dirty="0"/>
              <a:t>(A), </a:t>
            </a:r>
            <a:endParaRPr lang="ru-RU" dirty="0" smtClean="0"/>
          </a:p>
          <a:p>
            <a:pPr lvl="1"/>
            <a:r>
              <a:rPr lang="ru-RU" dirty="0" err="1" smtClean="0"/>
              <a:t>автобусна</a:t>
            </a:r>
            <a:r>
              <a:rPr lang="ru-RU" dirty="0" smtClean="0"/>
              <a:t> </a:t>
            </a:r>
            <a:r>
              <a:rPr lang="ru-RU" dirty="0" err="1"/>
              <a:t>зупинка</a:t>
            </a:r>
            <a:r>
              <a:rPr lang="ru-RU" dirty="0"/>
              <a:t> (B), </a:t>
            </a:r>
            <a:endParaRPr lang="ru-RU" dirty="0" smtClean="0"/>
          </a:p>
          <a:p>
            <a:pPr lvl="1"/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ru-RU" dirty="0"/>
              <a:t>(C), </a:t>
            </a:r>
            <a:endParaRPr lang="ru-RU" dirty="0" smtClean="0"/>
          </a:p>
          <a:p>
            <a:pPr lvl="1"/>
            <a:r>
              <a:rPr lang="ru-RU" dirty="0" err="1" smtClean="0"/>
              <a:t>гуртожиток</a:t>
            </a:r>
            <a:r>
              <a:rPr lang="ru-RU" dirty="0" smtClean="0"/>
              <a:t> </a:t>
            </a:r>
            <a:r>
              <a:rPr lang="ru-RU" dirty="0"/>
              <a:t>(D). </a:t>
            </a:r>
            <a:endParaRPr lang="ru-RU" dirty="0" smtClean="0"/>
          </a:p>
          <a:p>
            <a:r>
              <a:rPr lang="ru-RU" dirty="0" err="1" smtClean="0"/>
              <a:t>Кожна</a:t>
            </a:r>
            <a:r>
              <a:rPr lang="ru-RU" dirty="0" smtClean="0"/>
              <a:t> структура </a:t>
            </a:r>
            <a:r>
              <a:rPr lang="ru-RU" dirty="0" err="1" smtClean="0"/>
              <a:t>повинні</a:t>
            </a:r>
            <a:r>
              <a:rPr lang="ru-RU" dirty="0" smtClean="0"/>
              <a:t> </a:t>
            </a:r>
            <a:r>
              <a:rPr lang="ru-RU" dirty="0"/>
              <a:t>бути </a:t>
            </a:r>
            <a:r>
              <a:rPr lang="ru-RU" dirty="0" err="1"/>
              <a:t>розміщені</a:t>
            </a:r>
            <a:r>
              <a:rPr lang="ru-RU" dirty="0"/>
              <a:t> </a:t>
            </a:r>
            <a:r>
              <a:rPr lang="ru-RU" dirty="0" err="1"/>
              <a:t>десь</a:t>
            </a:r>
            <a:r>
              <a:rPr lang="ru-RU" dirty="0"/>
              <a:t> на </a:t>
            </a:r>
            <a:r>
              <a:rPr lang="ru-RU" dirty="0" err="1" smtClean="0"/>
              <a:t>сітці</a:t>
            </a:r>
            <a:r>
              <a:rPr lang="ru-RU" dirty="0" smtClean="0"/>
              <a:t> та </a:t>
            </a:r>
            <a:r>
              <a:rPr lang="ru-RU" dirty="0" err="1" smtClean="0"/>
              <a:t>задовільняти</a:t>
            </a:r>
            <a:r>
              <a:rPr lang="ru-RU" dirty="0" smtClean="0"/>
              <a:t> </a:t>
            </a:r>
            <a:r>
              <a:rPr lang="ru-RU" dirty="0" err="1" smtClean="0"/>
              <a:t>наступним</a:t>
            </a:r>
            <a:r>
              <a:rPr lang="ru-RU" dirty="0" smtClean="0"/>
              <a:t> </a:t>
            </a:r>
            <a:r>
              <a:rPr lang="ru-RU" dirty="0" err="1" smtClean="0"/>
              <a:t>обмеженням</a:t>
            </a:r>
            <a:r>
              <a:rPr lang="ru-RU" dirty="0" smtClean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 smtClean="0"/>
              <a:t>Автобусна</a:t>
            </a:r>
            <a:r>
              <a:rPr lang="ru-RU" dirty="0" smtClean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</a:t>
            </a:r>
            <a:r>
              <a:rPr lang="ru-RU" dirty="0" smtClean="0"/>
              <a:t>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 smtClean="0"/>
              <a:t>Адміністрація</a:t>
            </a:r>
            <a:r>
              <a:rPr lang="ru-RU" dirty="0" smtClean="0"/>
              <a:t> </a:t>
            </a:r>
            <a:r>
              <a:rPr lang="ru-RU" dirty="0"/>
              <a:t>(А) і </a:t>
            </a:r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</a:t>
            </a:r>
            <a:r>
              <a:rPr lang="en-GB" dirty="0" smtClean="0"/>
              <a:t>).</a:t>
            </a:r>
            <a:endParaRPr lang="uk-UA" dirty="0" smtClean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GB" dirty="0"/>
              <a:t>C) </a:t>
            </a:r>
            <a:r>
              <a:rPr lang="ru-RU" dirty="0" smtClean="0"/>
              <a:t>повинен </a:t>
            </a:r>
            <a:r>
              <a:rPr lang="ru-RU" dirty="0"/>
              <a:t>бути </a:t>
            </a:r>
            <a:r>
              <a:rPr lang="ru-RU" dirty="0" err="1" smtClean="0"/>
              <a:t>суміжним</a:t>
            </a:r>
            <a:r>
              <a:rPr lang="ru-RU" dirty="0" smtClean="0"/>
              <a:t> з </a:t>
            </a:r>
            <a:r>
              <a:rPr lang="ru-RU" dirty="0" err="1" smtClean="0"/>
              <a:t>гуртожитком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GB" dirty="0"/>
              <a:t>D</a:t>
            </a:r>
            <a:r>
              <a:rPr lang="en-GB" dirty="0" smtClean="0"/>
              <a:t>).</a:t>
            </a:r>
            <a:endParaRPr lang="uk-UA" dirty="0" smtClean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 smtClean="0"/>
              <a:t>Адміністрація</a:t>
            </a:r>
            <a:r>
              <a:rPr lang="ru-RU" dirty="0" smtClean="0"/>
              <a:t> </a:t>
            </a:r>
            <a:r>
              <a:rPr lang="ru-RU" dirty="0"/>
              <a:t>(А) не </a:t>
            </a:r>
            <a:r>
              <a:rPr lang="ru-RU" dirty="0" smtClean="0"/>
              <a:t>повинна </a:t>
            </a:r>
            <a:r>
              <a:rPr lang="ru-RU" dirty="0"/>
              <a:t>бути </a:t>
            </a:r>
            <a:r>
              <a:rPr lang="ru-RU" dirty="0" err="1" smtClean="0"/>
              <a:t>суміжною</a:t>
            </a:r>
            <a:r>
              <a:rPr lang="ru-RU" dirty="0" smtClean="0"/>
              <a:t> з </a:t>
            </a:r>
            <a:r>
              <a:rPr lang="ru-RU" dirty="0" err="1" smtClean="0"/>
              <a:t>гуртожитком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GB" dirty="0"/>
              <a:t>D</a:t>
            </a:r>
            <a:r>
              <a:rPr lang="en-GB" dirty="0" smtClean="0"/>
              <a:t>).</a:t>
            </a:r>
            <a:endParaRPr lang="uk-UA" dirty="0" smtClean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 smtClean="0"/>
              <a:t>Адміністрація</a:t>
            </a:r>
            <a:r>
              <a:rPr lang="ru-RU" dirty="0" smtClean="0"/>
              <a:t> </a:t>
            </a:r>
            <a:r>
              <a:rPr lang="ru-RU" dirty="0"/>
              <a:t>(А) не </a:t>
            </a:r>
            <a:r>
              <a:rPr lang="ru-RU" dirty="0" smtClean="0"/>
              <a:t>повинна </a:t>
            </a:r>
            <a:r>
              <a:rPr lang="ru-RU" dirty="0"/>
              <a:t>бути на </a:t>
            </a:r>
            <a:r>
              <a:rPr lang="ru-RU" dirty="0" err="1" smtClean="0"/>
              <a:t>пагорбі</a:t>
            </a:r>
            <a:r>
              <a:rPr lang="ru-RU" dirty="0" smtClean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 smtClean="0"/>
              <a:t>Гуртожиток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</a:t>
            </a:r>
            <a:r>
              <a:rPr lang="ru-RU" dirty="0" smtClean="0"/>
              <a:t>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Можете </a:t>
            </a:r>
            <a:r>
              <a:rPr lang="ru-RU" dirty="0" err="1" smtClean="0"/>
              <a:t>мені</a:t>
            </a:r>
            <a:r>
              <a:rPr lang="ru-RU" dirty="0" smtClean="0"/>
              <a:t> </a:t>
            </a:r>
            <a:r>
              <a:rPr lang="ru-RU" dirty="0" err="1" smtClean="0"/>
              <a:t>швидко</a:t>
            </a:r>
            <a:r>
              <a:rPr lang="ru-RU" dirty="0" smtClean="0"/>
              <a:t> </a:t>
            </a:r>
            <a:r>
              <a:rPr lang="ru-RU" dirty="0" err="1" smtClean="0"/>
              <a:t>відповісти</a:t>
            </a:r>
            <a:r>
              <a:rPr lang="ru-RU" dirty="0" smtClean="0"/>
              <a:t>, як </a:t>
            </a:r>
            <a:r>
              <a:rPr lang="ru-RU" dirty="0" err="1" smtClean="0"/>
              <a:t>мають</a:t>
            </a:r>
            <a:r>
              <a:rPr lang="ru-RU" dirty="0" smtClean="0"/>
              <a:t> бути </a:t>
            </a:r>
            <a:r>
              <a:rPr lang="ru-RU" dirty="0" err="1" smtClean="0"/>
              <a:t>розташовані</a:t>
            </a:r>
            <a:r>
              <a:rPr lang="ru-RU" dirty="0" smtClean="0"/>
              <a:t> </a:t>
            </a:r>
            <a:r>
              <a:rPr lang="ru-RU" dirty="0" err="1" smtClean="0"/>
              <a:t>будинки</a:t>
            </a:r>
            <a:r>
              <a:rPr lang="ru-RU" dirty="0" smtClean="0"/>
              <a:t>?</a:t>
            </a:r>
            <a:endParaRPr lang="ru-RU" dirty="0"/>
          </a:p>
          <a:p>
            <a:pPr lvl="1"/>
            <a:endParaRPr lang="uk-UA" dirty="0"/>
          </a:p>
        </p:txBody>
      </p:sp>
      <p:pic>
        <p:nvPicPr>
          <p:cNvPr id="1026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0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 smtClean="0"/>
              <a:t>обмеження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Питання</a:t>
            </a:r>
            <a:r>
              <a:rPr lang="ru-RU" dirty="0" smtClean="0"/>
              <a:t>.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обмеження</a:t>
            </a:r>
            <a:r>
              <a:rPr lang="ru-RU" dirty="0" smtClean="0"/>
              <a:t> є </a:t>
            </a:r>
            <a:r>
              <a:rPr lang="ru-RU" dirty="0" err="1" smtClean="0"/>
              <a:t>унарними</a:t>
            </a:r>
            <a:r>
              <a:rPr lang="ru-RU" dirty="0" smtClean="0"/>
              <a:t>?</a:t>
            </a:r>
          </a:p>
          <a:p>
            <a:r>
              <a:rPr lang="ru-RU" dirty="0" err="1" smtClean="0"/>
              <a:t>Відповідь</a:t>
            </a:r>
            <a:r>
              <a:rPr lang="ru-RU" dirty="0" smtClean="0"/>
              <a:t>: 1,5,6</a:t>
            </a:r>
            <a:endParaRPr lang="ru-RU" dirty="0"/>
          </a:p>
          <a:p>
            <a:endParaRPr lang="uk-UA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1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268960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/>
              <a:t>обмеженн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Запитання. Які домени значень будуть мати змінні після поширення </a:t>
            </a:r>
            <a:r>
              <a:rPr lang="uk-UA" dirty="0" err="1" smtClean="0"/>
              <a:t>унарних</a:t>
            </a:r>
            <a:r>
              <a:rPr lang="uk-UA" dirty="0" smtClean="0"/>
              <a:t> обмежень?</a:t>
            </a:r>
          </a:p>
          <a:p>
            <a:endParaRPr lang="uk-UA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02539"/>
              </p:ext>
            </p:extLst>
          </p:nvPr>
        </p:nvGraphicFramePr>
        <p:xfrm>
          <a:off x="1403648" y="486916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(1,3)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(2,3)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268960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/>
              <a:t>обмеженн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Запитання. Які домени значень будуть мати змінні після поширення </a:t>
            </a:r>
            <a:r>
              <a:rPr lang="uk-UA" dirty="0" err="1" smtClean="0"/>
              <a:t>унарних</a:t>
            </a:r>
            <a:r>
              <a:rPr lang="uk-UA" dirty="0" smtClean="0"/>
              <a:t> обмежень?</a:t>
            </a:r>
            <a:r>
              <a:rPr lang="en-US" dirty="0" smtClean="0"/>
              <a:t> </a:t>
            </a:r>
            <a:r>
              <a:rPr lang="uk-UA" dirty="0" smtClean="0"/>
              <a:t>Відповідь:</a:t>
            </a:r>
          </a:p>
          <a:p>
            <a:endParaRPr lang="uk-UA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52631"/>
              </p:ext>
            </p:extLst>
          </p:nvPr>
        </p:nvGraphicFramePr>
        <p:xfrm>
          <a:off x="1403648" y="4869160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(1,3)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(2,3)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2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340968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/>
              <a:t>обмеженн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Питання</a:t>
            </a:r>
            <a:r>
              <a:rPr lang="ru-RU" dirty="0" smtClean="0"/>
              <a:t>.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відбудеться</a:t>
            </a:r>
            <a:r>
              <a:rPr lang="ru-RU" dirty="0" smtClean="0"/>
              <a:t>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перевірки</a:t>
            </a:r>
            <a:r>
              <a:rPr lang="ru-RU" dirty="0" smtClean="0"/>
              <a:t> </a:t>
            </a:r>
            <a:r>
              <a:rPr lang="ru-RU" dirty="0" err="1" smtClean="0"/>
              <a:t>сумісності</a:t>
            </a:r>
            <a:r>
              <a:rPr lang="ru-RU" dirty="0" smtClean="0"/>
              <a:t> дуги </a:t>
            </a:r>
            <a:r>
              <a:rPr lang="en-US" dirty="0" smtClean="0"/>
              <a:t>A-&gt;B</a:t>
            </a:r>
            <a:endParaRPr lang="uk-UA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09961"/>
              </p:ext>
            </p:extLst>
          </p:nvPr>
        </p:nvGraphicFramePr>
        <p:xfrm>
          <a:off x="971600" y="4902484"/>
          <a:ext cx="1152128" cy="1955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</a:tblGrid>
              <a:tr h="169883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А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В</a:t>
                      </a:r>
                      <a:endParaRPr lang="uk-UA" sz="1200" dirty="0"/>
                    </a:p>
                  </a:txBody>
                  <a:tcPr/>
                </a:tc>
              </a:tr>
              <a:tr h="283139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(1,1)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200" dirty="0"/>
                    </a:p>
                  </a:txBody>
                  <a:tcPr/>
                </a:tc>
              </a:tr>
              <a:tr h="169883">
                <a:tc>
                  <a:txBody>
                    <a:bodyPr/>
                    <a:lstStyle/>
                    <a:p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200"/>
                    </a:p>
                  </a:txBody>
                  <a:tcPr/>
                </a:tc>
              </a:tr>
              <a:tr h="283139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(1,3)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/>
                        <a:t>(1,3)</a:t>
                      </a:r>
                    </a:p>
                  </a:txBody>
                  <a:tcPr/>
                </a:tc>
              </a:tr>
              <a:tr h="169883">
                <a:tc>
                  <a:txBody>
                    <a:bodyPr/>
                    <a:lstStyle/>
                    <a:p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200" dirty="0"/>
                    </a:p>
                  </a:txBody>
                  <a:tcPr/>
                </a:tc>
              </a:tr>
              <a:tr h="283139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(2,2)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200"/>
                    </a:p>
                  </a:txBody>
                  <a:tcPr/>
                </a:tc>
              </a:tr>
              <a:tr h="283139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(2,3)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/>
                        <a:t>(2,3)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0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Задачі задоволення обмежень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uk-UA" dirty="0" smtClean="0"/>
                  <a:t>Формально говорячи, будь-яка задача задоволення обмежень (</a:t>
                </a:r>
                <a:r>
                  <a:rPr lang="en-US" dirty="0" smtClean="0"/>
                  <a:t>Constraint Satisfaction Problem – CSP) </a:t>
                </a:r>
                <a:r>
                  <a:rPr lang="uk-UA" dirty="0" smtClean="0"/>
                  <a:t>визначена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uk-UA" dirty="0" smtClean="0"/>
                  <a:t>множиною змінних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uk-UA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…</m:t>
                    </m:r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uk-UA" dirty="0" smtClean="0"/>
                  <a:t>та</a:t>
                </a:r>
              </a:p>
              <a:p>
                <a:pPr lvl="1"/>
                <a:r>
                  <a:rPr lang="uk-UA" dirty="0" smtClean="0"/>
                  <a:t>множиною обмежень </a:t>
                </a:r>
                <a:r>
                  <a:rPr lang="en-US" dirty="0" smtClean="0"/>
                  <a:t>C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,C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…, C</a:t>
                </a:r>
                <a:r>
                  <a:rPr lang="en-US" baseline="-25000" dirty="0" smtClean="0"/>
                  <a:t>m</a:t>
                </a:r>
              </a:p>
              <a:p>
                <a:r>
                  <a:rPr lang="uk-UA" dirty="0" smtClean="0"/>
                  <a:t>Кожна змінна </a:t>
                </a:r>
                <a:r>
                  <a:rPr lang="en-US" dirty="0" smtClean="0"/>
                  <a:t>X</a:t>
                </a:r>
                <a:r>
                  <a:rPr lang="en-US" baseline="-25000" dirty="0" smtClean="0"/>
                  <a:t>i</a:t>
                </a:r>
                <a:r>
                  <a:rPr lang="uk-UA" dirty="0" smtClean="0"/>
                  <a:t> має не порожню область визначення </a:t>
                </a:r>
                <a:r>
                  <a:rPr lang="en-US" dirty="0" smtClean="0"/>
                  <a:t>D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</a:t>
                </a:r>
                <a:r>
                  <a:rPr lang="uk-UA" dirty="0" smtClean="0"/>
                  <a:t>можливих значень</a:t>
                </a:r>
              </a:p>
              <a:p>
                <a:r>
                  <a:rPr lang="uk-UA" dirty="0" smtClean="0"/>
                  <a:t>Кожне обмеження С</a:t>
                </a:r>
                <a:r>
                  <a:rPr lang="uk-UA" baseline="-25000" dirty="0" smtClean="0"/>
                  <a:t>і</a:t>
                </a:r>
                <a:r>
                  <a:rPr lang="uk-UA" dirty="0" smtClean="0"/>
                  <a:t> включає деяку підмножину змінних і задає допустимі комбінації значень для цієї підмножини.</a:t>
                </a:r>
                <a:endParaRPr lang="en-US" dirty="0" smtClean="0"/>
              </a:p>
              <a:p>
                <a:pPr lvl="1"/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4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340968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/>
              <a:t>обмеженн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Питання</a:t>
            </a:r>
            <a:r>
              <a:rPr lang="ru-RU" dirty="0" smtClean="0"/>
              <a:t>.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відбудеться</a:t>
            </a:r>
            <a:r>
              <a:rPr lang="ru-RU" dirty="0" smtClean="0"/>
              <a:t>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перевірки</a:t>
            </a:r>
            <a:r>
              <a:rPr lang="ru-RU" dirty="0" smtClean="0"/>
              <a:t> </a:t>
            </a:r>
            <a:r>
              <a:rPr lang="ru-RU" dirty="0" err="1" smtClean="0"/>
              <a:t>сумісності</a:t>
            </a:r>
            <a:r>
              <a:rPr lang="ru-RU" dirty="0" smtClean="0"/>
              <a:t> дуги </a:t>
            </a:r>
            <a:r>
              <a:rPr lang="en-US" dirty="0" smtClean="0"/>
              <a:t>A-&gt;B</a:t>
            </a:r>
            <a:endParaRPr lang="uk-UA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21499"/>
              </p:ext>
            </p:extLst>
          </p:nvPr>
        </p:nvGraphicFramePr>
        <p:xfrm>
          <a:off x="971600" y="4902484"/>
          <a:ext cx="1152128" cy="1955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</a:tblGrid>
              <a:tr h="169883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А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В</a:t>
                      </a:r>
                      <a:endParaRPr lang="uk-UA" sz="1200" dirty="0"/>
                    </a:p>
                  </a:txBody>
                  <a:tcPr/>
                </a:tc>
              </a:tr>
              <a:tr h="283139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(1,1)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200" dirty="0"/>
                    </a:p>
                  </a:txBody>
                  <a:tcPr/>
                </a:tc>
              </a:tr>
              <a:tr h="169883">
                <a:tc>
                  <a:txBody>
                    <a:bodyPr/>
                    <a:lstStyle/>
                    <a:p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200"/>
                    </a:p>
                  </a:txBody>
                  <a:tcPr/>
                </a:tc>
              </a:tr>
              <a:tr h="283139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(1,3)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/>
                        <a:t>(1,3)</a:t>
                      </a:r>
                    </a:p>
                  </a:txBody>
                  <a:tcPr/>
                </a:tc>
              </a:tr>
              <a:tr h="169883">
                <a:tc>
                  <a:txBody>
                    <a:bodyPr/>
                    <a:lstStyle/>
                    <a:p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200" dirty="0"/>
                    </a:p>
                  </a:txBody>
                  <a:tcPr/>
                </a:tc>
              </a:tr>
              <a:tr h="283139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(2,2)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1200"/>
                    </a:p>
                  </a:txBody>
                  <a:tcPr/>
                </a:tc>
              </a:tr>
              <a:tr h="283139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(2,3)</a:t>
                      </a:r>
                      <a:endParaRPr lang="uk-U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dirty="0" smtClean="0"/>
                        <a:t>(2,3)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10289"/>
              </p:ext>
            </p:extLst>
          </p:nvPr>
        </p:nvGraphicFramePr>
        <p:xfrm>
          <a:off x="2987824" y="4941168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(1,3)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(2,3)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9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340968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 smtClean="0"/>
              <a:t>обмеженн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Ви можете перевірити, що застосування перевірки сумісності дуг </a:t>
            </a:r>
            <a:r>
              <a:rPr lang="en-US" dirty="0" smtClean="0"/>
              <a:t>A-&gt;C, A-&gt;D, B-&gt;A, B-&gt;C, B-&gt;D, C-&gt;A </a:t>
            </a:r>
            <a:r>
              <a:rPr lang="uk-UA" dirty="0" smtClean="0"/>
              <a:t>не приводять до зміни домену змінних.</a:t>
            </a:r>
          </a:p>
          <a:p>
            <a:r>
              <a:rPr lang="uk-UA" dirty="0" smtClean="0"/>
              <a:t>Що відбудеться після застосування С-</a:t>
            </a:r>
            <a:r>
              <a:rPr lang="en-US" dirty="0" smtClean="0"/>
              <a:t>&gt;B?</a:t>
            </a:r>
            <a:endParaRPr lang="uk-UA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72643"/>
              </p:ext>
            </p:extLst>
          </p:nvPr>
        </p:nvGraphicFramePr>
        <p:xfrm>
          <a:off x="2987824" y="4941168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(1,3)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(2,3)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5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340968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 smtClean="0"/>
              <a:t>обмеженн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Ви можете перевірити, що застосування перевірки сумісності дуг </a:t>
            </a:r>
            <a:r>
              <a:rPr lang="en-US" dirty="0" smtClean="0"/>
              <a:t>A-&gt;C, A-&gt;D, B-&gt;A, B-&gt;C, B-&gt;D, C-&gt;A </a:t>
            </a:r>
            <a:r>
              <a:rPr lang="uk-UA" dirty="0" smtClean="0"/>
              <a:t>не приводять до зміни домену змінних.</a:t>
            </a:r>
          </a:p>
          <a:p>
            <a:r>
              <a:rPr lang="uk-UA" dirty="0" smtClean="0"/>
              <a:t>Що відбудеться після застосування С-</a:t>
            </a:r>
            <a:r>
              <a:rPr lang="en-US" dirty="0" smtClean="0"/>
              <a:t>&gt;B?</a:t>
            </a:r>
            <a:r>
              <a:rPr lang="uk-UA" dirty="0" smtClean="0"/>
              <a:t> Відповідь</a:t>
            </a:r>
            <a:endParaRPr lang="uk-UA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89574"/>
              </p:ext>
            </p:extLst>
          </p:nvPr>
        </p:nvGraphicFramePr>
        <p:xfrm>
          <a:off x="2987824" y="4941168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(1,3)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(2,3)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6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97152"/>
          </a:xfrm>
        </p:spPr>
        <p:txBody>
          <a:bodyPr>
            <a:normAutofit fontScale="92500"/>
          </a:bodyPr>
          <a:lstStyle/>
          <a:p>
            <a:r>
              <a:rPr lang="ru-RU" dirty="0" err="1" smtClean="0"/>
              <a:t>обмеженн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Які дуги мають додатися до черги перевірки після виконання </a:t>
            </a:r>
            <a:r>
              <a:rPr lang="en-US" dirty="0" smtClean="0"/>
              <a:t>C-&gt;B</a:t>
            </a:r>
            <a:r>
              <a:rPr lang="uk-UA" dirty="0" smtClean="0"/>
              <a:t>. С-</a:t>
            </a:r>
            <a:r>
              <a:rPr lang="en-US" dirty="0" smtClean="0"/>
              <a:t>&gt;D, D-&gt;A, D-&gt;B, D-&gt;C </a:t>
            </a:r>
            <a:r>
              <a:rPr lang="uk-UA" dirty="0" smtClean="0"/>
              <a:t>вже додані до черги раніше.</a:t>
            </a:r>
            <a:endParaRPr lang="uk-UA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1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97152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/>
              <a:t>обмеженн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Які дуги мають додатися до черги перевірки після виконання </a:t>
            </a:r>
            <a:r>
              <a:rPr lang="en-US" dirty="0" smtClean="0"/>
              <a:t>C-&gt;B</a:t>
            </a:r>
            <a:r>
              <a:rPr lang="uk-UA" dirty="0" smtClean="0"/>
              <a:t>. С-</a:t>
            </a:r>
            <a:r>
              <a:rPr lang="en-US" dirty="0" smtClean="0"/>
              <a:t>&gt;D, D-&gt;A, D-&gt;B, D-&gt;C </a:t>
            </a:r>
            <a:r>
              <a:rPr lang="uk-UA" dirty="0" smtClean="0"/>
              <a:t>вже додані до черги раніше.</a:t>
            </a:r>
          </a:p>
          <a:p>
            <a:r>
              <a:rPr lang="uk-UA" dirty="0" smtClean="0"/>
              <a:t>Так як після застосування перевірки дуги </a:t>
            </a:r>
            <a:r>
              <a:rPr lang="en-US" dirty="0" smtClean="0"/>
              <a:t>C-&gt;B</a:t>
            </a:r>
            <a:r>
              <a:rPr lang="uk-UA" dirty="0" smtClean="0"/>
              <a:t>. В </a:t>
            </a:r>
            <a:r>
              <a:rPr lang="uk-UA" i="1" dirty="0" smtClean="0"/>
              <a:t>С</a:t>
            </a:r>
            <a:r>
              <a:rPr lang="uk-UA" dirty="0" smtClean="0"/>
              <a:t> </a:t>
            </a:r>
            <a:r>
              <a:rPr lang="uk-UA" dirty="0" smtClean="0"/>
              <a:t>відбулися зміни нам потрібно додати до перевірки  </a:t>
            </a:r>
            <a:r>
              <a:rPr lang="en-US" dirty="0" smtClean="0"/>
              <a:t>A-&gt;C, B-&gt;C, D-&gt;C </a:t>
            </a:r>
            <a:r>
              <a:rPr lang="uk-UA" dirty="0" smtClean="0"/>
              <a:t>але </a:t>
            </a:r>
            <a:r>
              <a:rPr lang="en-US" dirty="0"/>
              <a:t>D-&gt;</a:t>
            </a:r>
            <a:r>
              <a:rPr lang="en-US" dirty="0" smtClean="0"/>
              <a:t>C</a:t>
            </a:r>
            <a:r>
              <a:rPr lang="uk-UA" dirty="0" smtClean="0"/>
              <a:t> вже в черзі, тому відповідь:</a:t>
            </a:r>
          </a:p>
          <a:p>
            <a:pPr lvl="1"/>
            <a:r>
              <a:rPr lang="en-US" b="1" dirty="0"/>
              <a:t>A-&gt;C, B-&gt;C</a:t>
            </a:r>
            <a:endParaRPr lang="uk-UA" b="1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340968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/>
              <a:t>обмеженн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Наша черга: </a:t>
            </a:r>
            <a:r>
              <a:rPr lang="uk-UA" dirty="0"/>
              <a:t>С-</a:t>
            </a:r>
            <a:r>
              <a:rPr lang="en-US" dirty="0"/>
              <a:t>&gt;D, D-&gt;A, D-&gt;B, D-&gt;</a:t>
            </a:r>
            <a:r>
              <a:rPr lang="en-US" dirty="0" smtClean="0"/>
              <a:t>C</a:t>
            </a:r>
            <a:r>
              <a:rPr lang="uk-UA" dirty="0" smtClean="0"/>
              <a:t>, </a:t>
            </a:r>
            <a:r>
              <a:rPr lang="en-US" dirty="0"/>
              <a:t>A-&gt;C, B-&gt;</a:t>
            </a:r>
            <a:r>
              <a:rPr lang="en-US" dirty="0" smtClean="0"/>
              <a:t>C</a:t>
            </a:r>
            <a:r>
              <a:rPr lang="uk-UA" dirty="0" smtClean="0"/>
              <a:t>. Який вигляд будуть мати домени змінних?</a:t>
            </a:r>
            <a:endParaRPr lang="uk-UA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42021"/>
              </p:ext>
            </p:extLst>
          </p:nvPr>
        </p:nvGraphicFramePr>
        <p:xfrm>
          <a:off x="2987824" y="4941168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(1,3)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(2,3)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8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340968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 smtClean="0"/>
              <a:t>обмеженн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Наша черга: </a:t>
            </a:r>
            <a:r>
              <a:rPr lang="uk-UA" dirty="0"/>
              <a:t>С-</a:t>
            </a:r>
            <a:r>
              <a:rPr lang="en-US" dirty="0"/>
              <a:t>&gt;D, D-&gt;A, D-&gt;B, D-&gt;</a:t>
            </a:r>
            <a:r>
              <a:rPr lang="en-US" dirty="0" smtClean="0"/>
              <a:t>C</a:t>
            </a:r>
            <a:r>
              <a:rPr lang="uk-UA" dirty="0" smtClean="0"/>
              <a:t>, </a:t>
            </a:r>
            <a:r>
              <a:rPr lang="en-US" dirty="0"/>
              <a:t>A-&gt;C, B-&gt;</a:t>
            </a:r>
            <a:r>
              <a:rPr lang="en-US" dirty="0" smtClean="0"/>
              <a:t>C</a:t>
            </a:r>
            <a:r>
              <a:rPr lang="uk-UA" dirty="0" smtClean="0"/>
              <a:t>. Який вигляд будуть мати домени змінних?</a:t>
            </a:r>
          </a:p>
          <a:p>
            <a:r>
              <a:rPr lang="uk-UA" dirty="0" smtClean="0"/>
              <a:t>Відповідь:</a:t>
            </a:r>
            <a:endParaRPr lang="uk-UA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30184"/>
              </p:ext>
            </p:extLst>
          </p:nvPr>
        </p:nvGraphicFramePr>
        <p:xfrm>
          <a:off x="2987824" y="4941168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(1,3)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(2,3)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340968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 smtClean="0"/>
              <a:t>обмеженн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Зважаючи на домени змінних, використовуючи евристику </a:t>
            </a:r>
            <a:r>
              <a:rPr lang="en-GB" dirty="0"/>
              <a:t>MRV (minimum remaining values</a:t>
            </a:r>
            <a:r>
              <a:rPr lang="en-GB" dirty="0" smtClean="0"/>
              <a:t>)</a:t>
            </a:r>
            <a:r>
              <a:rPr lang="uk-UA" dirty="0" smtClean="0"/>
              <a:t> яка змінна має бути обрана для привласнення?</a:t>
            </a:r>
            <a:endParaRPr lang="uk-UA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72532"/>
              </p:ext>
            </p:extLst>
          </p:nvPr>
        </p:nvGraphicFramePr>
        <p:xfrm>
          <a:off x="2987824" y="4941168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(1,3)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(2,3)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340968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 smtClean="0"/>
              <a:t>обмеженн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Зважаючи на домени змінних, використовуючи евристику </a:t>
            </a:r>
            <a:r>
              <a:rPr lang="en-GB" dirty="0"/>
              <a:t>MRV (minimum remaining values</a:t>
            </a:r>
            <a:r>
              <a:rPr lang="en-GB" dirty="0" smtClean="0"/>
              <a:t>)</a:t>
            </a:r>
            <a:r>
              <a:rPr lang="uk-UA" dirty="0" smtClean="0"/>
              <a:t> яка змінна має бути обрана для привласнення?</a:t>
            </a:r>
          </a:p>
          <a:p>
            <a:r>
              <a:rPr lang="uk-UA" dirty="0" smtClean="0"/>
              <a:t>Відповідь: В</a:t>
            </a:r>
            <a:endParaRPr lang="uk-UA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59739"/>
              </p:ext>
            </p:extLst>
          </p:nvPr>
        </p:nvGraphicFramePr>
        <p:xfrm>
          <a:off x="2987824" y="4941168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(1,3)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(2,3)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4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340968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 smtClean="0"/>
              <a:t>обмеженн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Ми обрали В, тепер використовуючи евристику </a:t>
            </a:r>
            <a:r>
              <a:rPr lang="uk-UA" b="1" dirty="0"/>
              <a:t>найменш </a:t>
            </a:r>
            <a:r>
              <a:rPr lang="uk-UA" b="1" dirty="0" smtClean="0"/>
              <a:t>обмежуюче значення </a:t>
            </a:r>
            <a:r>
              <a:rPr lang="en-US" b="1" dirty="0" smtClean="0"/>
              <a:t>LCV</a:t>
            </a:r>
            <a:r>
              <a:rPr lang="uk-UA" dirty="0" smtClean="0"/>
              <a:t>, яке значення має бути привласнене змінній В?</a:t>
            </a:r>
            <a:endParaRPr lang="uk-UA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70334"/>
              </p:ext>
            </p:extLst>
          </p:nvPr>
        </p:nvGraphicFramePr>
        <p:xfrm>
          <a:off x="2987824" y="4941168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(1,3)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(2,3)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0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Задачі задоволення обмежень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uk-UA" dirty="0" smtClean="0"/>
                  <a:t>Стан задачі визначається шляхом присвоювання значень деяким або всім змінним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uk-UA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k-UA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uk-U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…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uk-UA" dirty="0" smtClean="0"/>
                  <a:t>Присвоювання, що не порушує ніяких обмежень називається </a:t>
                </a:r>
                <a:r>
                  <a:rPr lang="uk-UA" b="1" dirty="0" smtClean="0"/>
                  <a:t>сумісним</a:t>
                </a:r>
                <a:r>
                  <a:rPr lang="uk-UA" dirty="0" smtClean="0"/>
                  <a:t>, або допустимим.</a:t>
                </a:r>
              </a:p>
              <a:p>
                <a:r>
                  <a:rPr lang="uk-UA" dirty="0" smtClean="0"/>
                  <a:t>Повним називається таке присвоювання, в якому приймають участь всі змінні.</a:t>
                </a:r>
              </a:p>
              <a:p>
                <a:r>
                  <a:rPr lang="uk-UA" dirty="0" smtClean="0"/>
                  <a:t>Рішенням задачі </a:t>
                </a:r>
                <a:r>
                  <a:rPr lang="en-US" dirty="0" smtClean="0"/>
                  <a:t>CSP</a:t>
                </a:r>
                <a:r>
                  <a:rPr lang="uk-UA" dirty="0" smtClean="0"/>
                  <a:t> є повне присвоювання, що задовольняє всім обмеженням.</a:t>
                </a:r>
              </a:p>
              <a:p>
                <a:r>
                  <a:rPr lang="uk-UA" dirty="0" smtClean="0"/>
                  <a:t>Крім того, для деяких задач </a:t>
                </a:r>
                <a:r>
                  <a:rPr lang="en-US" dirty="0" smtClean="0"/>
                  <a:t>CSP</a:t>
                </a:r>
                <a:r>
                  <a:rPr lang="uk-UA" dirty="0" smtClean="0"/>
                  <a:t> потрібно знайти рішення, що максимізує </a:t>
                </a:r>
                <a:r>
                  <a:rPr lang="uk-UA" b="1" dirty="0" smtClean="0"/>
                  <a:t>цільову функцію</a:t>
                </a:r>
                <a:r>
                  <a:rPr lang="uk-UA" dirty="0" smtClean="0"/>
                  <a:t>.</a:t>
                </a: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245" t="-75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8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340968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 smtClean="0"/>
              <a:t>обмеженн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Ми обрали В, тепер використовуючи евристику </a:t>
            </a:r>
            <a:r>
              <a:rPr lang="uk-UA" b="1" dirty="0"/>
              <a:t>найменш </a:t>
            </a:r>
            <a:r>
              <a:rPr lang="uk-UA" b="1" dirty="0" smtClean="0"/>
              <a:t>обмежуюче значення </a:t>
            </a:r>
            <a:r>
              <a:rPr lang="en-US" b="1" dirty="0" smtClean="0"/>
              <a:t>LCV</a:t>
            </a:r>
            <a:r>
              <a:rPr lang="uk-UA" dirty="0" smtClean="0"/>
              <a:t>, яке значення має бути привласнене змінній В?</a:t>
            </a:r>
          </a:p>
          <a:p>
            <a:r>
              <a:rPr lang="uk-UA" dirty="0" smtClean="0"/>
              <a:t>Відповідь: (2,3)</a:t>
            </a:r>
            <a:endParaRPr lang="uk-UA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85545"/>
              </p:ext>
            </p:extLst>
          </p:nvPr>
        </p:nvGraphicFramePr>
        <p:xfrm>
          <a:off x="2987824" y="4941168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(1,3)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(2,3)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5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340968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 smtClean="0"/>
              <a:t>обмеженн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Після того, як ми обрали значення для В запускається алгоритм перевірки сумісності дуг.</a:t>
            </a:r>
          </a:p>
          <a:p>
            <a:r>
              <a:rPr lang="uk-UA" dirty="0" smtClean="0"/>
              <a:t>Як будуть виглядати домени змінних?</a:t>
            </a:r>
            <a:endParaRPr lang="uk-UA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8303"/>
              </p:ext>
            </p:extLst>
          </p:nvPr>
        </p:nvGraphicFramePr>
        <p:xfrm>
          <a:off x="2987824" y="4941168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(1,3)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(2,3)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7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340968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 smtClean="0"/>
              <a:t>обмеженн</a:t>
            </a:r>
            <a:r>
              <a:rPr lang="ru-RU" dirty="0" smtClean="0"/>
              <a:t>:</a:t>
            </a:r>
            <a:endParaRPr lang="ru-RU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Автобусна</a:t>
            </a:r>
            <a:r>
              <a:rPr lang="ru-RU" dirty="0"/>
              <a:t> </a:t>
            </a:r>
            <a:r>
              <a:rPr lang="ru-RU" dirty="0" err="1"/>
              <a:t>зупинка</a:t>
            </a:r>
            <a:r>
              <a:rPr lang="ru-RU" dirty="0"/>
              <a:t> (</a:t>
            </a:r>
            <a:r>
              <a:rPr lang="en-GB" dirty="0"/>
              <a:t>B) </a:t>
            </a:r>
            <a:r>
              <a:rPr lang="ru-RU" dirty="0"/>
              <a:t>повинна бути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і </a:t>
            </a: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поруч</a:t>
            </a:r>
            <a:r>
              <a:rPr lang="ru-RU" dirty="0"/>
              <a:t> з автобусною </a:t>
            </a:r>
            <a:r>
              <a:rPr lang="ru-RU" dirty="0" err="1"/>
              <a:t>зупинкою</a:t>
            </a:r>
            <a:r>
              <a:rPr lang="ru-RU" dirty="0"/>
              <a:t> (</a:t>
            </a:r>
            <a:r>
              <a:rPr lang="en-GB" dirty="0"/>
              <a:t>B).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Клас</a:t>
            </a:r>
            <a:r>
              <a:rPr lang="ru-RU" dirty="0"/>
              <a:t> (</a:t>
            </a:r>
            <a:r>
              <a:rPr lang="en-GB" dirty="0"/>
              <a:t>C) </a:t>
            </a:r>
            <a:r>
              <a:rPr lang="ru-RU" dirty="0"/>
              <a:t>повинен бути </a:t>
            </a:r>
            <a:r>
              <a:rPr lang="ru-RU" dirty="0" err="1"/>
              <a:t>суміжним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</a:t>
            </a:r>
            <a:r>
              <a:rPr lang="ru-RU" dirty="0" err="1"/>
              <a:t>суміжною</a:t>
            </a:r>
            <a:r>
              <a:rPr lang="ru-RU" dirty="0"/>
              <a:t> з </a:t>
            </a:r>
            <a:r>
              <a:rPr lang="ru-RU" dirty="0" err="1"/>
              <a:t>гуртожитком</a:t>
            </a:r>
            <a:r>
              <a:rPr lang="ru-RU" dirty="0"/>
              <a:t> (</a:t>
            </a:r>
            <a:r>
              <a:rPr lang="en-GB" dirty="0"/>
              <a:t>D).</a:t>
            </a:r>
            <a:endParaRPr lang="uk-UA" dirty="0"/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Адміністрація</a:t>
            </a:r>
            <a:r>
              <a:rPr lang="ru-RU" dirty="0"/>
              <a:t> (А) не повинна бути на </a:t>
            </a:r>
            <a:r>
              <a:rPr lang="ru-RU" dirty="0" err="1"/>
              <a:t>пагорбі</a:t>
            </a:r>
            <a:r>
              <a:rPr lang="ru-RU" dirty="0"/>
              <a:t>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Гуртожиток</a:t>
            </a:r>
            <a:r>
              <a:rPr lang="ru-RU" dirty="0"/>
              <a:t> (</a:t>
            </a:r>
            <a:r>
              <a:rPr lang="en-GB" dirty="0"/>
              <a:t>D) </a:t>
            </a:r>
            <a:r>
              <a:rPr lang="ru-RU" dirty="0" err="1"/>
              <a:t>має</a:t>
            </a:r>
            <a:r>
              <a:rPr lang="ru-RU" dirty="0"/>
              <a:t> бути на </a:t>
            </a:r>
            <a:r>
              <a:rPr lang="ru-RU" dirty="0" err="1"/>
              <a:t>пагорбі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поруч</a:t>
            </a:r>
            <a:r>
              <a:rPr lang="ru-RU" dirty="0"/>
              <a:t> з дорогою.</a:t>
            </a:r>
          </a:p>
          <a:p>
            <a:pPr marL="822960" lvl="1" indent="-457200">
              <a:buFont typeface="+mj-lt"/>
              <a:buAutoNum type="arabicPeriod"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в </a:t>
            </a:r>
            <a:r>
              <a:rPr lang="ru-RU" dirty="0" err="1"/>
              <a:t>різних</a:t>
            </a:r>
            <a:r>
              <a:rPr lang="ru-RU" dirty="0"/>
              <a:t> квадратах </a:t>
            </a:r>
            <a:r>
              <a:rPr lang="ru-RU" dirty="0" err="1"/>
              <a:t>сітки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Після того, як ми обрали значення для В запускається алгоритм перевірки сумісності дуг.</a:t>
            </a:r>
          </a:p>
          <a:p>
            <a:r>
              <a:rPr lang="uk-UA" dirty="0" smtClean="0"/>
              <a:t>Як будуть виглядати домени змінних?</a:t>
            </a:r>
          </a:p>
          <a:p>
            <a:r>
              <a:rPr lang="uk-UA" dirty="0" smtClean="0"/>
              <a:t>Відповідь: дуже важлива умова 2. </a:t>
            </a:r>
            <a:endParaRPr lang="uk-UA" dirty="0"/>
          </a:p>
        </p:txBody>
      </p:sp>
      <p:pic>
        <p:nvPicPr>
          <p:cNvPr id="4" name="Picture 2" descr="https://www.edx.org/static/content-berkeley-cs188x~2012_Fall/images/homework_2/csp_camp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7820"/>
            <a:ext cx="47404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45594"/>
              </p:ext>
            </p:extLst>
          </p:nvPr>
        </p:nvGraphicFramePr>
        <p:xfrm>
          <a:off x="2987824" y="4941168"/>
          <a:ext cx="6095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(1,3)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(2,1)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(2,2)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(2,3)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9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Застосування локального пошуку для рішення задач задоволення обмежень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Найбільш очевидна евристика, що може використовуватися при виборі нового значення для якої-небудь змінної, полягає в визначенні того, чи приводить обране значення до мінімальної кількості конфліктів з іншими змінними. (евристика з мінімальними конфліктами)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48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Застосування локального пошуку для рішення задач задоволення обмежень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 Min-Conflicts(</a:t>
            </a:r>
            <a:r>
              <a:rPr lang="en-US" dirty="0" err="1" smtClean="0"/>
              <a:t>csp</a:t>
            </a:r>
            <a:r>
              <a:rPr lang="en-US" dirty="0" smtClean="0"/>
              <a:t>, </a:t>
            </a:r>
            <a:r>
              <a:rPr lang="en-US" dirty="0" err="1" smtClean="0"/>
              <a:t>max_steps</a:t>
            </a:r>
            <a:r>
              <a:rPr lang="en-US" dirty="0" smtClean="0"/>
              <a:t>) returns </a:t>
            </a:r>
            <a:r>
              <a:rPr lang="uk-UA" dirty="0" smtClean="0"/>
              <a:t>рішення </a:t>
            </a:r>
            <a:r>
              <a:rPr lang="en-US" dirty="0" smtClean="0"/>
              <a:t>current </a:t>
            </a:r>
            <a:r>
              <a:rPr lang="uk-UA" dirty="0" smtClean="0"/>
              <a:t>або індикатор невдачі </a:t>
            </a:r>
            <a:r>
              <a:rPr lang="en-US" dirty="0" smtClean="0"/>
              <a:t>failure</a:t>
            </a:r>
          </a:p>
          <a:p>
            <a:pPr lvl="2"/>
            <a:r>
              <a:rPr lang="en-US" dirty="0" smtClean="0"/>
              <a:t>inputs: </a:t>
            </a:r>
          </a:p>
          <a:p>
            <a:pPr lvl="3"/>
            <a:r>
              <a:rPr lang="en-US" dirty="0" err="1" smtClean="0"/>
              <a:t>csp</a:t>
            </a:r>
            <a:r>
              <a:rPr lang="en-US" dirty="0" smtClean="0"/>
              <a:t>, </a:t>
            </a:r>
            <a:r>
              <a:rPr lang="uk-UA" dirty="0" smtClean="0"/>
              <a:t>визначення задачі задоволення обмежень</a:t>
            </a:r>
          </a:p>
          <a:p>
            <a:pPr lvl="3"/>
            <a:r>
              <a:rPr lang="en-US" dirty="0" err="1" smtClean="0"/>
              <a:t>max_steps</a:t>
            </a:r>
            <a:r>
              <a:rPr lang="en-US" dirty="0" smtClean="0"/>
              <a:t> </a:t>
            </a:r>
            <a:r>
              <a:rPr lang="uk-UA" dirty="0" smtClean="0"/>
              <a:t>кількість кроків, що дозволяється виконати</a:t>
            </a:r>
          </a:p>
          <a:p>
            <a:pPr lvl="1"/>
            <a:r>
              <a:rPr lang="en-US" dirty="0" smtClean="0"/>
              <a:t>current &lt;-</a:t>
            </a:r>
            <a:r>
              <a:rPr lang="uk-UA" dirty="0" smtClean="0"/>
              <a:t> початкове повне привласнення для </a:t>
            </a:r>
            <a:r>
              <a:rPr lang="en-US" dirty="0" err="1" smtClean="0"/>
              <a:t>csp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 to </a:t>
            </a:r>
            <a:r>
              <a:rPr lang="en-US" dirty="0" err="1" smtClean="0"/>
              <a:t>max_steps</a:t>
            </a:r>
            <a:r>
              <a:rPr lang="en-US" dirty="0" smtClean="0"/>
              <a:t> do</a:t>
            </a:r>
          </a:p>
          <a:p>
            <a:pPr lvl="2"/>
            <a:r>
              <a:rPr lang="en-US" dirty="0" smtClean="0"/>
              <a:t>if current </a:t>
            </a:r>
            <a:r>
              <a:rPr lang="uk-UA" dirty="0" smtClean="0"/>
              <a:t>є рішенням для задачі </a:t>
            </a:r>
            <a:r>
              <a:rPr lang="en-US" dirty="0" err="1" smtClean="0"/>
              <a:t>csp</a:t>
            </a:r>
            <a:r>
              <a:rPr lang="en-US" dirty="0" smtClean="0"/>
              <a:t> then return current</a:t>
            </a:r>
          </a:p>
          <a:p>
            <a:pPr lvl="2"/>
            <a:r>
              <a:rPr lang="en-US" dirty="0" err="1" smtClean="0"/>
              <a:t>var</a:t>
            </a:r>
            <a:r>
              <a:rPr lang="en-US" dirty="0" smtClean="0"/>
              <a:t> &lt;- </a:t>
            </a:r>
            <a:r>
              <a:rPr lang="uk-UA" dirty="0" smtClean="0"/>
              <a:t>обрана випадковим чином конфліктна змінна з </a:t>
            </a:r>
            <a:r>
              <a:rPr lang="en-US" dirty="0" smtClean="0"/>
              <a:t>Variables[</a:t>
            </a:r>
            <a:r>
              <a:rPr lang="en-US" dirty="0" err="1" smtClean="0"/>
              <a:t>csp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value &lt;- </a:t>
            </a:r>
            <a:r>
              <a:rPr lang="uk-UA" dirty="0" smtClean="0"/>
              <a:t>значення </a:t>
            </a:r>
            <a:r>
              <a:rPr lang="en-US" dirty="0" smtClean="0"/>
              <a:t>v </a:t>
            </a:r>
            <a:r>
              <a:rPr lang="uk-UA" dirty="0" smtClean="0"/>
              <a:t>для </a:t>
            </a:r>
            <a:r>
              <a:rPr lang="en-US" dirty="0" err="1" smtClean="0"/>
              <a:t>var</a:t>
            </a:r>
            <a:r>
              <a:rPr lang="uk-UA" dirty="0" smtClean="0"/>
              <a:t>, що мінімізує значення </a:t>
            </a:r>
            <a:r>
              <a:rPr lang="en-US" dirty="0" smtClean="0"/>
              <a:t>Conflicts(</a:t>
            </a:r>
            <a:r>
              <a:rPr lang="en-US" dirty="0" err="1" smtClean="0"/>
              <a:t>var</a:t>
            </a:r>
            <a:r>
              <a:rPr lang="en-US" dirty="0" smtClean="0"/>
              <a:t>, v, current, </a:t>
            </a:r>
            <a:r>
              <a:rPr lang="en-US" dirty="0" err="1" smtClean="0"/>
              <a:t>csp</a:t>
            </a:r>
            <a:r>
              <a:rPr lang="en-US" dirty="0" smtClean="0"/>
              <a:t>)</a:t>
            </a:r>
          </a:p>
          <a:p>
            <a:pPr lvl="2"/>
            <a:r>
              <a:rPr lang="uk-UA" dirty="0" smtClean="0"/>
              <a:t>задати значення </a:t>
            </a:r>
            <a:r>
              <a:rPr lang="en-US" dirty="0" err="1" smtClean="0"/>
              <a:t>var</a:t>
            </a:r>
            <a:r>
              <a:rPr lang="en-US" dirty="0" smtClean="0"/>
              <a:t> = value </a:t>
            </a:r>
            <a:r>
              <a:rPr lang="uk-UA" dirty="0" smtClean="0"/>
              <a:t>в рішенні </a:t>
            </a:r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return failure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967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Застосування локального пошуку для рішення задач задоволення обмежень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Алгоритм з мінімальними конфліктами показав себе вкрай ефективним при рішенні багатьох задач </a:t>
            </a:r>
            <a:r>
              <a:rPr lang="en-US" dirty="0" smtClean="0"/>
              <a:t>CSP</a:t>
            </a:r>
            <a:r>
              <a:rPr lang="uk-UA" dirty="0" smtClean="0"/>
              <a:t>, особливо при наявності підходящого початкового стану.</a:t>
            </a:r>
          </a:p>
          <a:p>
            <a:r>
              <a:rPr lang="uk-UA" dirty="0" smtClean="0"/>
              <a:t>Наприклад він використовувався для планування спостережень на космічному телескопі </a:t>
            </a:r>
            <a:r>
              <a:rPr lang="uk-UA" dirty="0" err="1" smtClean="0"/>
              <a:t>Хаббл</a:t>
            </a:r>
            <a:r>
              <a:rPr lang="uk-UA" dirty="0" smtClean="0"/>
              <a:t>, що дозволило скоротити витрати часу на планування спостережень протягом тижня,  з трьох тижнів до 10 хвилин.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200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Приклад. Мінімальна кількість конфліктів.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В нас є дошка з 4 ферзями які вже випадковим чином розміщені.</a:t>
            </a:r>
          </a:p>
          <a:p>
            <a:r>
              <a:rPr lang="uk-UA" dirty="0" smtClean="0"/>
              <a:t>Давайте вирішимо цю задачу використовуючи ітеративний підхід використовуючи евристику з мінімальною кількістю конфліктів.</a:t>
            </a:r>
          </a:p>
          <a:p>
            <a:r>
              <a:rPr lang="uk-UA" dirty="0" smtClean="0"/>
              <a:t>В реалізації алгоритму, змінна для якої має відбуватися вирішення конфлікту</a:t>
            </a:r>
          </a:p>
          <a:p>
            <a:r>
              <a:rPr lang="uk-UA" dirty="0" smtClean="0"/>
              <a:t>обирається випадковим чином</a:t>
            </a:r>
          </a:p>
          <a:p>
            <a:r>
              <a:rPr lang="uk-UA" dirty="0" smtClean="0"/>
              <a:t>ми будемо обирати конфліктну змінну</a:t>
            </a:r>
          </a:p>
          <a:p>
            <a:r>
              <a:rPr lang="uk-UA" dirty="0" smtClean="0"/>
              <a:t>що стоїть в самій лівій позиції</a:t>
            </a:r>
          </a:p>
          <a:p>
            <a:r>
              <a:rPr lang="uk-UA" dirty="0" smtClean="0"/>
              <a:t>Скажіть мені який ферзь буде обраний</a:t>
            </a:r>
          </a:p>
          <a:p>
            <a:r>
              <a:rPr lang="uk-UA" dirty="0" smtClean="0"/>
              <a:t>та на яку позицію переміщений?</a:t>
            </a:r>
            <a:endParaRPr lang="uk-UA" dirty="0"/>
          </a:p>
        </p:txBody>
      </p:sp>
      <p:pic>
        <p:nvPicPr>
          <p:cNvPr id="2050" name="Picture 2" descr="https://www.edx.org/static/content-berkeley-cs188x~2012_Fall/images/homework_2/4quee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74792"/>
            <a:ext cx="2242964" cy="22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09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Приклад. Мінімальна кількість конфліктів.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55496248"/>
              </p:ext>
            </p:extLst>
          </p:nvPr>
        </p:nvGraphicFramePr>
        <p:xfrm>
          <a:off x="457200" y="1600200"/>
          <a:ext cx="3898776" cy="2548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4694"/>
                <a:gridCol w="974694"/>
                <a:gridCol w="974694"/>
                <a:gridCol w="974694"/>
              </a:tblGrid>
              <a:tr h="63722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/>
                </a:tc>
              </a:tr>
              <a:tr h="637220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637220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</a:tr>
              <a:tr h="637220"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s://www.edx.org/static/content-berkeley-cs188x~2012_Fall/images/homework_2/4quee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74792"/>
            <a:ext cx="2242964" cy="22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5" y="486916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Яка фігура буде обрана наступною і куди буде посунута?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990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Приклад. Мінімальна кількість конфліктів.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34248164"/>
              </p:ext>
            </p:extLst>
          </p:nvPr>
        </p:nvGraphicFramePr>
        <p:xfrm>
          <a:off x="467544" y="1556792"/>
          <a:ext cx="3898776" cy="2548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4694"/>
                <a:gridCol w="974694"/>
                <a:gridCol w="974694"/>
                <a:gridCol w="974694"/>
              </a:tblGrid>
              <a:tr h="63722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/>
                </a:tc>
              </a:tr>
              <a:tr h="637220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637220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</a:tr>
              <a:tr h="637220"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s://www.edx.org/static/content-berkeley-cs188x~2012_Fall/images/homework_2/4quee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74792"/>
            <a:ext cx="2242964" cy="22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5" y="486916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Яка фігура буде обрана наступною і куди буде посунута?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227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Приклад. Мінімальна кількість конфліктів.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48566466"/>
              </p:ext>
            </p:extLst>
          </p:nvPr>
        </p:nvGraphicFramePr>
        <p:xfrm>
          <a:off x="467544" y="1556792"/>
          <a:ext cx="3898776" cy="2548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4694"/>
                <a:gridCol w="974694"/>
                <a:gridCol w="974694"/>
                <a:gridCol w="974694"/>
              </a:tblGrid>
              <a:tr h="637220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/>
                </a:tc>
              </a:tr>
              <a:tr h="637220"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</a:tr>
              <a:tr h="637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</a:tr>
              <a:tr h="637220">
                <a:tc>
                  <a:txBody>
                    <a:bodyPr/>
                    <a:lstStyle/>
                    <a:p>
                      <a:pPr algn="ctr"/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Х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s://www.edx.org/static/content-berkeley-cs188x~2012_Fall/images/homework_2/4quee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74792"/>
            <a:ext cx="2242964" cy="225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5" y="486916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Ми знайшли вирішення.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131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14128"/>
            <a:ext cx="3600400" cy="312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Задачі задоволення обмежень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Розглянемо приклад.</a:t>
            </a:r>
          </a:p>
          <a:p>
            <a:r>
              <a:rPr lang="uk-UA" dirty="0" smtClean="0"/>
              <a:t>Подивимося на карту Австралії і припустимо, що ми отримали задачу, розфарбувати кожний регіон в один з наступних кольорів: червоний, зелений, синій. Але жодна пара сусідніх регіонів не має бути зафарбована одним кольором.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217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/>
              <a:t>Дивимося приклад з значеннями:</a:t>
            </a:r>
          </a:p>
          <a:p>
            <a:pPr lvl="1"/>
            <a:r>
              <a:rPr lang="en-US" dirty="0"/>
              <a:t>Graph –simple</a:t>
            </a:r>
          </a:p>
          <a:p>
            <a:pPr lvl="1"/>
            <a:r>
              <a:rPr lang="en-US" dirty="0"/>
              <a:t>Algorithm – </a:t>
            </a:r>
            <a:r>
              <a:rPr lang="en-US" dirty="0" smtClean="0"/>
              <a:t>Iterative Improvement</a:t>
            </a:r>
            <a:endParaRPr lang="en-US" dirty="0"/>
          </a:p>
          <a:p>
            <a:pPr lvl="1"/>
            <a:r>
              <a:rPr lang="en-US" dirty="0"/>
              <a:t>ordering – </a:t>
            </a:r>
            <a:r>
              <a:rPr lang="en-GB" dirty="0" smtClean="0"/>
              <a:t>none</a:t>
            </a:r>
            <a:endParaRPr lang="uk-UA" dirty="0"/>
          </a:p>
          <a:p>
            <a:pPr lvl="1"/>
            <a:r>
              <a:rPr lang="en-US" dirty="0"/>
              <a:t>filtering </a:t>
            </a:r>
            <a:r>
              <a:rPr lang="en-US" dirty="0" smtClean="0"/>
              <a:t>– none</a:t>
            </a:r>
          </a:p>
          <a:p>
            <a:pPr lvl="1"/>
            <a:endParaRPr lang="en-US" dirty="0"/>
          </a:p>
          <a:p>
            <a:pPr lvl="1"/>
            <a:r>
              <a:rPr lang="uk-UA" dirty="0" smtClean="0"/>
              <a:t>А тепер запустимо теж саме тільки на графі складнішому і подивимося на різницю в продуктивності з </a:t>
            </a:r>
            <a:r>
              <a:rPr lang="uk-UA" dirty="0" err="1" smtClean="0"/>
              <a:t>бектрекінгом</a:t>
            </a:r>
            <a:r>
              <a:rPr lang="uk-UA" dirty="0" smtClean="0"/>
              <a:t>.</a:t>
            </a:r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13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задач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Давайте розглянемо підходи, що дозволяють використовувати для швидкого пошуку рішень структуру самої задачі, що подана у вигляді графа обмежень.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60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11" y="0"/>
            <a:ext cx="3281389" cy="29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Повернемося до розфарбовування Австралії</a:t>
            </a:r>
          </a:p>
          <a:p>
            <a:r>
              <a:rPr lang="uk-UA" dirty="0" smtClean="0"/>
              <a:t>Подивившись на малюнок можна побачити, що Тасманія не пов’язана з материком. </a:t>
            </a:r>
          </a:p>
          <a:p>
            <a:r>
              <a:rPr lang="uk-UA" dirty="0" smtClean="0"/>
              <a:t>Інтуїтивно зрозуміло, що задача розфарбування Тасманії і розфарбування материка являють собою незалежні </a:t>
            </a:r>
            <a:r>
              <a:rPr lang="uk-UA" dirty="0" err="1" smtClean="0"/>
              <a:t>підзадачі</a:t>
            </a:r>
            <a:r>
              <a:rPr lang="uk-UA" dirty="0" smtClean="0"/>
              <a:t>.</a:t>
            </a:r>
          </a:p>
          <a:p>
            <a:r>
              <a:rPr lang="uk-UA" dirty="0" smtClean="0"/>
              <a:t>Будь-яке рішення для материка, скомбіноване з будь-яким рішенням для Тасманії приводить до отримання рішення для всієї карти.</a:t>
            </a:r>
          </a:p>
          <a:p>
            <a:r>
              <a:rPr lang="uk-UA" dirty="0" smtClean="0"/>
              <a:t>В тому, що ці </a:t>
            </a:r>
            <a:r>
              <a:rPr lang="uk-UA" dirty="0" err="1" smtClean="0"/>
              <a:t>підзадачі</a:t>
            </a:r>
            <a:r>
              <a:rPr lang="uk-UA" dirty="0" smtClean="0"/>
              <a:t> є незалежними можна переконатися розглядаючи зв’язні компоненти графа обмежень.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48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uk-UA" dirty="0" smtClean="0"/>
                  <a:t>Кожний компонент відповідає одній </a:t>
                </a:r>
                <a:r>
                  <a:rPr lang="uk-UA" dirty="0" err="1" smtClean="0"/>
                  <a:t>підзадачі</a:t>
                </a:r>
                <a:r>
                  <a:rPr lang="uk-UA" dirty="0" smtClean="0"/>
                  <a:t> </a:t>
                </a:r>
                <a:r>
                  <a:rPr lang="en-US" dirty="0" err="1" smtClean="0"/>
                  <a:t>CSP</a:t>
                </a:r>
                <a:r>
                  <a:rPr lang="en-US" baseline="-25000" dirty="0" err="1" smtClean="0"/>
                  <a:t>i</a:t>
                </a:r>
                <a:endParaRPr lang="en-US" baseline="-25000" dirty="0" smtClean="0"/>
              </a:p>
              <a:p>
                <a:r>
                  <a:rPr lang="uk-UA" dirty="0" smtClean="0"/>
                  <a:t>Якщо привласнення </a:t>
                </a:r>
                <a:r>
                  <a:rPr lang="en-US" dirty="0" smtClean="0"/>
                  <a:t>S</a:t>
                </a:r>
                <a:r>
                  <a:rPr lang="en-US" baseline="-25000" dirty="0" smtClean="0"/>
                  <a:t>i</a:t>
                </a:r>
                <a:r>
                  <a:rPr lang="uk-UA" dirty="0" smtClean="0"/>
                  <a:t> є рішенням </a:t>
                </a:r>
                <a:r>
                  <a:rPr lang="en-US" dirty="0" err="1" smtClean="0"/>
                  <a:t>CSP</a:t>
                </a:r>
                <a:r>
                  <a:rPr lang="en-US" baseline="-25000" dirty="0" err="1" smtClean="0"/>
                  <a:t>i</a:t>
                </a:r>
                <a:r>
                  <a:rPr lang="uk-UA" dirty="0" smtClean="0"/>
                  <a:t>, то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uk-UA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uk-UA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uk-UA" dirty="0" smtClean="0"/>
                  <a:t>є рішенням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uk-UA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uk-UA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𝐶𝑆𝑃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uk-UA" dirty="0" smtClean="0"/>
                  <a:t>Чому це так важливо?</a:t>
                </a:r>
              </a:p>
              <a:p>
                <a:r>
                  <a:rPr lang="uk-UA" dirty="0" smtClean="0"/>
                  <a:t>Розглянемо наступне:</a:t>
                </a:r>
              </a:p>
              <a:p>
                <a:pPr lvl="1"/>
                <a:r>
                  <a:rPr lang="uk-UA" dirty="0" smtClean="0"/>
                  <a:t>припустимо, що кожна </a:t>
                </a:r>
                <a:r>
                  <a:rPr lang="uk-UA" dirty="0" err="1" smtClean="0"/>
                  <a:t>підзадача</a:t>
                </a:r>
                <a:r>
                  <a:rPr lang="uk-UA" dirty="0" smtClean="0"/>
                  <a:t> </a:t>
                </a:r>
                <a:r>
                  <a:rPr lang="en-US" dirty="0" err="1"/>
                  <a:t>CSP</a:t>
                </a:r>
                <a:r>
                  <a:rPr lang="en-US" baseline="-25000" dirty="0" err="1"/>
                  <a:t>i</a:t>
                </a:r>
                <a:r>
                  <a:rPr lang="uk-UA" dirty="0" smtClean="0"/>
                  <a:t> має </a:t>
                </a:r>
                <a:r>
                  <a:rPr lang="en-US" dirty="0" smtClean="0"/>
                  <a:t>c</a:t>
                </a:r>
                <a:r>
                  <a:rPr lang="uk-UA" dirty="0" smtClean="0"/>
                  <a:t> змінних з загальної кількості </a:t>
                </a:r>
                <a:r>
                  <a:rPr lang="en-US" dirty="0" smtClean="0"/>
                  <a:t>n </a:t>
                </a:r>
                <a:r>
                  <a:rPr lang="uk-UA" dirty="0" smtClean="0"/>
                  <a:t>змінних, де </a:t>
                </a:r>
                <a:r>
                  <a:rPr lang="en-US" dirty="0" smtClean="0"/>
                  <a:t>c – </a:t>
                </a:r>
                <a:r>
                  <a:rPr lang="uk-UA" dirty="0" smtClean="0"/>
                  <a:t>константа</a:t>
                </a:r>
              </a:p>
              <a:p>
                <a:pPr lvl="1"/>
                <a:r>
                  <a:rPr lang="uk-UA" dirty="0" smtClean="0"/>
                  <a:t>в такому випадку має бути </a:t>
                </a:r>
                <a:r>
                  <a:rPr lang="en-US" dirty="0" smtClean="0"/>
                  <a:t>n/c </a:t>
                </a:r>
                <a:r>
                  <a:rPr lang="uk-UA" dirty="0" err="1" smtClean="0"/>
                  <a:t>підзадач</a:t>
                </a:r>
                <a:r>
                  <a:rPr lang="uk-UA" dirty="0" smtClean="0"/>
                  <a:t>, і для вирішення кожної з них потрібно, саме більше, об’єм роботи </a:t>
                </a:r>
                <a:r>
                  <a:rPr lang="en-US" dirty="0" smtClean="0"/>
                  <a:t>d</a:t>
                </a:r>
                <a:r>
                  <a:rPr lang="en-US" baseline="30000" dirty="0" smtClean="0"/>
                  <a:t>c</a:t>
                </a:r>
              </a:p>
              <a:p>
                <a:pPr lvl="1"/>
                <a:r>
                  <a:rPr lang="uk-UA" dirty="0" smtClean="0"/>
                  <a:t>Тому загальний об’єм роботи вимірюється величиною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uk-UA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uk-UA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uk-UA" dirty="0" smtClean="0"/>
                  <a:t>, що лінійно залежить від </a:t>
                </a:r>
                <a:r>
                  <a:rPr lang="en-US" dirty="0" smtClean="0"/>
                  <a:t>n</a:t>
                </a:r>
                <a:r>
                  <a:rPr lang="uk-UA" dirty="0" smtClean="0"/>
                  <a:t>, без такої декомпозиції загальний об’єм роботи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uk-UA" dirty="0" err="1" smtClean="0"/>
                  <a:t>експотенційно</a:t>
                </a:r>
                <a:r>
                  <a:rPr lang="uk-UA" dirty="0" smtClean="0"/>
                  <a:t> залежить від </a:t>
                </a:r>
                <a:r>
                  <a:rPr lang="en-US" dirty="0" smtClean="0"/>
                  <a:t>n)</a:t>
                </a:r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245" t="-751" r="-138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74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Тому повністю незалежні </a:t>
            </a:r>
            <a:r>
              <a:rPr lang="uk-UA" dirty="0" err="1" smtClean="0"/>
              <a:t>підзадачі</a:t>
            </a:r>
            <a:r>
              <a:rPr lang="uk-UA" dirty="0" smtClean="0"/>
              <a:t> є дуже привабливими, але нажаль зустрічаються дуже рідко.</a:t>
            </a:r>
          </a:p>
          <a:p>
            <a:r>
              <a:rPr lang="uk-UA" dirty="0" smtClean="0"/>
              <a:t>В більшості випадків </a:t>
            </a:r>
            <a:r>
              <a:rPr lang="uk-UA" dirty="0" err="1" smtClean="0"/>
              <a:t>підзадачі</a:t>
            </a:r>
            <a:r>
              <a:rPr lang="uk-UA" dirty="0" smtClean="0"/>
              <a:t> любої </a:t>
            </a:r>
            <a:r>
              <a:rPr lang="en-US" dirty="0" smtClean="0"/>
              <a:t>CSP</a:t>
            </a:r>
            <a:r>
              <a:rPr lang="uk-UA" dirty="0" smtClean="0"/>
              <a:t> пов’язані </a:t>
            </a:r>
            <a:r>
              <a:rPr lang="uk-UA" dirty="0" smtClean="0"/>
              <a:t>одна з одною.</a:t>
            </a:r>
          </a:p>
          <a:p>
            <a:r>
              <a:rPr lang="uk-UA" dirty="0" smtClean="0"/>
              <a:t>Найпростішим випадком є той, в якому граф обмежень утворює дерево:</a:t>
            </a:r>
          </a:p>
          <a:p>
            <a:pPr lvl="1"/>
            <a:r>
              <a:rPr lang="uk-UA" dirty="0" smtClean="0"/>
              <a:t>будь які дві змінні зв’язані не більше ніж одним шляхом.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941168"/>
            <a:ext cx="25908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9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Будь-яка задача </a:t>
            </a:r>
            <a:r>
              <a:rPr lang="en-US" dirty="0" smtClean="0"/>
              <a:t>CSP</a:t>
            </a:r>
            <a:r>
              <a:rPr lang="uk-UA" dirty="0" smtClean="0"/>
              <a:t> з деревовидною структурою може бути вирішена за час, що лінійно залежить від кількості змінних.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459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Розглянемо наступний алгоритм вирішення:</a:t>
            </a:r>
          </a:p>
          <a:p>
            <a:pPr lvl="1"/>
            <a:r>
              <a:rPr lang="uk-UA" dirty="0" smtClean="0"/>
              <a:t>1 етап:</a:t>
            </a:r>
          </a:p>
          <a:p>
            <a:pPr lvl="2"/>
            <a:r>
              <a:rPr lang="uk-UA" dirty="0" smtClean="0"/>
              <a:t>обрати в якості кореня дерева будь-яку змінну і впорядкувати змінні від кореня до листків таким чином, що б батьківський </a:t>
            </a:r>
            <a:r>
              <a:rPr lang="uk-UA" dirty="0" smtClean="0"/>
              <a:t>вузол </a:t>
            </a:r>
            <a:r>
              <a:rPr lang="uk-UA" dirty="0" smtClean="0"/>
              <a:t>кожного вузла в дереві передував цьому вузлу в такому впорядкуванні.</a:t>
            </a:r>
          </a:p>
          <a:p>
            <a:pPr lvl="2"/>
            <a:r>
              <a:rPr lang="uk-UA" dirty="0" smtClean="0"/>
              <a:t>позначити ці змінні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  <a:r>
              <a:rPr lang="uk-UA" dirty="0" smtClean="0"/>
              <a:t>Тепер кожна змінна, крім кореня, має тільки одну батьківську змінну.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6191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7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uk-UA" dirty="0" smtClean="0"/>
              <a:t>2 етап:</a:t>
            </a:r>
          </a:p>
          <a:p>
            <a:pPr lvl="2"/>
            <a:r>
              <a:rPr lang="uk-UA" dirty="0" smtClean="0"/>
              <a:t>В циклі по </a:t>
            </a:r>
            <a:r>
              <a:rPr lang="en-US" dirty="0" smtClean="0"/>
              <a:t>j </a:t>
            </a:r>
            <a:r>
              <a:rPr lang="uk-UA" dirty="0" smtClean="0"/>
              <a:t>від </a:t>
            </a:r>
            <a:r>
              <a:rPr lang="en-US" dirty="0" smtClean="0"/>
              <a:t>n </a:t>
            </a:r>
            <a:r>
              <a:rPr lang="uk-UA" dirty="0" smtClean="0"/>
              <a:t>до 2 застосувати перевірку сумісності до дуг (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uk-UA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j</a:t>
            </a:r>
            <a:r>
              <a:rPr lang="uk-UA" dirty="0" smtClean="0"/>
              <a:t>), де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uk-UA" dirty="0" smtClean="0"/>
              <a:t> батьківський </a:t>
            </a:r>
            <a:r>
              <a:rPr lang="uk-UA" dirty="0" err="1" smtClean="0"/>
              <a:t>вузел</a:t>
            </a:r>
            <a:r>
              <a:rPr lang="uk-UA" dirty="0" smtClean="0"/>
              <a:t> вузла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uk-UA" dirty="0" smtClean="0"/>
              <a:t> видаляючи значення з області визначення </a:t>
            </a:r>
            <a:r>
              <a:rPr lang="en-US" dirty="0" smtClean="0"/>
              <a:t>Domain[x</a:t>
            </a:r>
            <a:r>
              <a:rPr lang="en-US" baseline="-25000" dirty="0" smtClean="0"/>
              <a:t>i</a:t>
            </a:r>
            <a:r>
              <a:rPr lang="en-US" dirty="0" smtClean="0"/>
              <a:t>] </a:t>
            </a:r>
            <a:r>
              <a:rPr lang="uk-UA" dirty="0" smtClean="0"/>
              <a:t>в міру необхідності</a:t>
            </a:r>
          </a:p>
          <a:p>
            <a:pPr lvl="1"/>
            <a:r>
              <a:rPr lang="uk-UA" dirty="0" smtClean="0"/>
              <a:t>3 етап: </a:t>
            </a:r>
          </a:p>
          <a:p>
            <a:pPr lvl="2"/>
            <a:r>
              <a:rPr lang="uk-UA" dirty="0" smtClean="0"/>
              <a:t>В циклі по </a:t>
            </a:r>
            <a:r>
              <a:rPr lang="en-US" dirty="0"/>
              <a:t>j </a:t>
            </a:r>
            <a:r>
              <a:rPr lang="uk-UA" dirty="0" smtClean="0"/>
              <a:t>від 1 до </a:t>
            </a:r>
            <a:r>
              <a:rPr lang="en-US" dirty="0" smtClean="0"/>
              <a:t>n</a:t>
            </a:r>
            <a:r>
              <a:rPr lang="uk-UA" dirty="0" smtClean="0"/>
              <a:t> привласнюємо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uk-UA" dirty="0" smtClean="0"/>
              <a:t> будь-яке значення, сумісне з значенням привласненим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uk-UA" dirty="0" smtClean="0"/>
              <a:t> (батько).</a:t>
            </a:r>
          </a:p>
          <a:p>
            <a:r>
              <a:rPr lang="uk-UA" dirty="0" smtClean="0"/>
              <a:t>Необхідно відзначити, що:</a:t>
            </a:r>
          </a:p>
          <a:p>
            <a:pPr lvl="1"/>
            <a:r>
              <a:rPr lang="uk-UA" dirty="0" smtClean="0"/>
              <a:t>після виконання етапу 2 задача </a:t>
            </a:r>
            <a:r>
              <a:rPr lang="en-US" dirty="0" smtClean="0"/>
              <a:t>CSP</a:t>
            </a:r>
            <a:r>
              <a:rPr lang="uk-UA" dirty="0" smtClean="0"/>
              <a:t> стає сумісною за дугами з урахуванням орієнтації дуг, тому привласнення значень на етапі 3 не потребує повернень</a:t>
            </a:r>
            <a:endParaRPr lang="uk-UA" dirty="0"/>
          </a:p>
          <a:p>
            <a:pPr lvl="1"/>
            <a:r>
              <a:rPr lang="uk-UA" dirty="0" smtClean="0"/>
              <a:t>завдяки виконанню перевірок сумісності дуг в зворотному порядку на етапі 2 алгоритм гарантує, що ніякі видалені значення не зможуть порушити сумісність тих дуг, що вже були оброблені. </a:t>
            </a:r>
          </a:p>
          <a:p>
            <a:r>
              <a:rPr lang="uk-UA" dirty="0" smtClean="0"/>
              <a:t>Весь алгоритм виконується за час </a:t>
            </a:r>
            <a:r>
              <a:rPr lang="en-US" dirty="0" smtClean="0"/>
              <a:t>O(nd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736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Створивши ефективний алгоритм для дерев, необхідно розглянути питання про те, чи можна якимсь чином приводити до деревовидної структури більш загальні графи обмежень.</a:t>
            </a:r>
          </a:p>
          <a:p>
            <a:r>
              <a:rPr lang="uk-UA" dirty="0" smtClean="0"/>
              <a:t>Існує два основних способи виконання цієї задачі:</a:t>
            </a:r>
          </a:p>
          <a:p>
            <a:pPr lvl="1"/>
            <a:r>
              <a:rPr lang="uk-UA" dirty="0" smtClean="0"/>
              <a:t>заснований на видаленні вузлів</a:t>
            </a:r>
          </a:p>
          <a:p>
            <a:pPr lvl="1"/>
            <a:r>
              <a:rPr lang="uk-UA" dirty="0" smtClean="0"/>
              <a:t>заснований на зливанні вузлів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14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Перший підхід передбачає привласнення значень деяким змінним так, щоб змінні що залишилися утворювали дерево.</a:t>
            </a:r>
          </a:p>
          <a:p>
            <a:r>
              <a:rPr lang="uk-UA" dirty="0" smtClean="0"/>
              <a:t>Розглянемо знову Австралію.</a:t>
            </a:r>
          </a:p>
          <a:p>
            <a:r>
              <a:rPr lang="uk-UA" dirty="0" smtClean="0"/>
              <a:t>Якщо б з карти можна було видалити вузол </a:t>
            </a:r>
            <a:r>
              <a:rPr lang="en-US" dirty="0" smtClean="0"/>
              <a:t>SA</a:t>
            </a:r>
            <a:r>
              <a:rPr lang="uk-UA" dirty="0" smtClean="0"/>
              <a:t>, то граф перетворився б в дерево.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05275"/>
            <a:ext cx="63912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0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51703"/>
            <a:ext cx="3672408" cy="31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Задачі задоволення обмежень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Щоб сформулювати це завдання у вигляді задачі </a:t>
            </a:r>
            <a:r>
              <a:rPr lang="en-US" dirty="0" smtClean="0"/>
              <a:t>CSP</a:t>
            </a:r>
            <a:r>
              <a:rPr lang="uk-UA" dirty="0" smtClean="0"/>
              <a:t> визначимо в якості змінних скорочення регіонів: </a:t>
            </a:r>
            <a:r>
              <a:rPr lang="en-US" dirty="0" smtClean="0"/>
              <a:t>WA, NT, Q, NSW, V, SA </a:t>
            </a:r>
            <a:r>
              <a:rPr lang="uk-UA" dirty="0" smtClean="0"/>
              <a:t>і Т</a:t>
            </a:r>
          </a:p>
          <a:p>
            <a:r>
              <a:rPr lang="uk-UA" dirty="0" smtClean="0"/>
              <a:t>Область визначення кожної змінної є множина кольорів </a:t>
            </a:r>
            <a:r>
              <a:rPr lang="en-US" dirty="0" smtClean="0"/>
              <a:t>{red, green, blue}</a:t>
            </a:r>
          </a:p>
          <a:p>
            <a:r>
              <a:rPr lang="uk-UA" dirty="0" smtClean="0"/>
              <a:t>Обмеження потребують, що б всі пари сусідніх регіонів мали різні кольори тому для регіонів </a:t>
            </a:r>
            <a:r>
              <a:rPr lang="en-US" dirty="0" smtClean="0"/>
              <a:t>WA </a:t>
            </a:r>
            <a:r>
              <a:rPr lang="uk-UA" dirty="0" smtClean="0"/>
              <a:t>і </a:t>
            </a:r>
            <a:r>
              <a:rPr lang="en-US" dirty="0" smtClean="0"/>
              <a:t>NT</a:t>
            </a:r>
            <a:r>
              <a:rPr lang="uk-UA" dirty="0" smtClean="0"/>
              <a:t> допустимими комбінаціями є:</a:t>
            </a:r>
          </a:p>
          <a:p>
            <a:pPr lvl="1"/>
            <a:r>
              <a:rPr lang="uk-UA" dirty="0" smtClean="0"/>
              <a:t>(</a:t>
            </a:r>
            <a:r>
              <a:rPr lang="en-US" dirty="0" smtClean="0"/>
              <a:t>red, green</a:t>
            </a:r>
            <a:r>
              <a:rPr lang="uk-UA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(red, blue)</a:t>
            </a:r>
          </a:p>
          <a:p>
            <a:pPr lvl="1"/>
            <a:r>
              <a:rPr lang="en-US" dirty="0" smtClean="0"/>
              <a:t>(green, red)</a:t>
            </a:r>
          </a:p>
          <a:p>
            <a:pPr lvl="1"/>
            <a:r>
              <a:rPr lang="en-US" dirty="0" smtClean="0"/>
              <a:t>(green, blue)</a:t>
            </a:r>
          </a:p>
          <a:p>
            <a:pPr lvl="1"/>
            <a:r>
              <a:rPr lang="en-US" dirty="0" smtClean="0"/>
              <a:t>(blue, red)</a:t>
            </a:r>
          </a:p>
          <a:p>
            <a:pPr lvl="1"/>
            <a:r>
              <a:rPr lang="en-US" dirty="0" smtClean="0"/>
              <a:t>(blue, green)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8337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smtClean="0"/>
              <a:t>На щастя, це можна зробити, зафіксувавши деяке значення для </a:t>
            </a:r>
            <a:r>
              <a:rPr lang="en-US" dirty="0" smtClean="0"/>
              <a:t>SA</a:t>
            </a:r>
            <a:r>
              <a:rPr lang="uk-UA" dirty="0" smtClean="0"/>
              <a:t> і видаливши з областей визначення інших змінних всі значення, що несумісні з значенням обраним для </a:t>
            </a:r>
            <a:r>
              <a:rPr lang="en-US" dirty="0" smtClean="0"/>
              <a:t>SA</a:t>
            </a:r>
            <a:r>
              <a:rPr lang="uk-UA" dirty="0" smtClean="0"/>
              <a:t>.</a:t>
            </a:r>
          </a:p>
          <a:p>
            <a:r>
              <a:rPr lang="uk-UA" dirty="0" smtClean="0"/>
              <a:t>Тепер після видалення </a:t>
            </a:r>
            <a:r>
              <a:rPr lang="en-US" dirty="0" smtClean="0"/>
              <a:t>SA </a:t>
            </a:r>
            <a:r>
              <a:rPr lang="uk-UA" dirty="0" smtClean="0"/>
              <a:t>і пов’язаних обмежень, будь-яке рішення даної задачі </a:t>
            </a:r>
            <a:r>
              <a:rPr lang="en-US" dirty="0" smtClean="0"/>
              <a:t>CSP</a:t>
            </a:r>
            <a:r>
              <a:rPr lang="uk-UA" dirty="0" smtClean="0"/>
              <a:t> буде сумісне з значенням обраним для </a:t>
            </a:r>
            <a:r>
              <a:rPr lang="en-US" dirty="0" smtClean="0"/>
              <a:t>SA</a:t>
            </a:r>
            <a:endParaRPr lang="uk-UA" dirty="0" smtClean="0"/>
          </a:p>
          <a:p>
            <a:r>
              <a:rPr lang="uk-UA" dirty="0" smtClean="0"/>
              <a:t>Тому з’являється можливість вирішити задачі, що подана деревом, що залишилося за допомогою наведеного алгоритму.</a:t>
            </a:r>
            <a:endParaRPr lang="en-US" dirty="0" smtClean="0"/>
          </a:p>
          <a:p>
            <a:r>
              <a:rPr lang="uk-UA" dirty="0"/>
              <a:t>В загальному випадку значення обране для </a:t>
            </a:r>
            <a:r>
              <a:rPr lang="en-US" dirty="0"/>
              <a:t>SA</a:t>
            </a:r>
            <a:r>
              <a:rPr lang="uk-UA" dirty="0"/>
              <a:t> може виявитися непідходящим, тому прийдеться перевірити кожне з можливих значень.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4278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Загальний алгоритм:</a:t>
            </a:r>
          </a:p>
          <a:p>
            <a:pPr lvl="1"/>
            <a:r>
              <a:rPr lang="uk-UA" dirty="0" smtClean="0"/>
              <a:t>Вибрати підмножину </a:t>
            </a:r>
            <a:r>
              <a:rPr lang="en-US" dirty="0" smtClean="0"/>
              <a:t>S </a:t>
            </a:r>
            <a:r>
              <a:rPr lang="uk-UA" dirty="0" smtClean="0"/>
              <a:t>з множини </a:t>
            </a:r>
            <a:r>
              <a:rPr lang="en-US" dirty="0" smtClean="0"/>
              <a:t>Variables[</a:t>
            </a:r>
            <a:r>
              <a:rPr lang="en-US" dirty="0" err="1" smtClean="0"/>
              <a:t>csp</a:t>
            </a:r>
            <a:r>
              <a:rPr lang="en-US" dirty="0" smtClean="0"/>
              <a:t>]</a:t>
            </a:r>
            <a:r>
              <a:rPr lang="uk-UA" dirty="0" smtClean="0"/>
              <a:t>, таку, що граф обмежень після видалення </a:t>
            </a:r>
            <a:r>
              <a:rPr lang="en-US" dirty="0" smtClean="0"/>
              <a:t>S </a:t>
            </a:r>
            <a:r>
              <a:rPr lang="uk-UA" dirty="0" smtClean="0"/>
              <a:t>стає деревом. Підмножина </a:t>
            </a:r>
            <a:r>
              <a:rPr lang="en-US" dirty="0" smtClean="0"/>
              <a:t>S </a:t>
            </a:r>
            <a:r>
              <a:rPr lang="uk-UA" dirty="0" smtClean="0"/>
              <a:t>називається – множиною розриву циклу (</a:t>
            </a:r>
            <a:r>
              <a:rPr lang="en-US" dirty="0" smtClean="0"/>
              <a:t>cycle </a:t>
            </a:r>
            <a:r>
              <a:rPr lang="en-US" dirty="0" err="1" smtClean="0"/>
              <a:t>cutset</a:t>
            </a:r>
            <a:r>
              <a:rPr lang="en-US" dirty="0" smtClean="0"/>
              <a:t>)</a:t>
            </a:r>
            <a:endParaRPr lang="uk-UA" dirty="0" smtClean="0"/>
          </a:p>
          <a:p>
            <a:pPr lvl="1"/>
            <a:r>
              <a:rPr lang="uk-UA" dirty="0" smtClean="0"/>
              <a:t>Для кожного можливого привласнення змінним в </a:t>
            </a:r>
            <a:r>
              <a:rPr lang="en-US" dirty="0" smtClean="0"/>
              <a:t>S</a:t>
            </a:r>
            <a:r>
              <a:rPr lang="uk-UA" dirty="0" smtClean="0"/>
              <a:t>, що задовольняє всім обмеженням в </a:t>
            </a:r>
            <a:r>
              <a:rPr lang="en-US" dirty="0" smtClean="0"/>
              <a:t>S</a:t>
            </a:r>
            <a:r>
              <a:rPr lang="uk-UA" dirty="0" smtClean="0"/>
              <a:t>, виконати наступне</a:t>
            </a:r>
          </a:p>
          <a:p>
            <a:pPr lvl="2"/>
            <a:r>
              <a:rPr lang="uk-UA" dirty="0" smtClean="0"/>
              <a:t>видалити з областей визначення змінних, що залишилися, значення несумісні з даним привласненням для </a:t>
            </a:r>
            <a:r>
              <a:rPr lang="en-US" dirty="0" smtClean="0"/>
              <a:t>S</a:t>
            </a:r>
            <a:endParaRPr lang="uk-UA" dirty="0" smtClean="0"/>
          </a:p>
          <a:p>
            <a:pPr lvl="2"/>
            <a:r>
              <a:rPr lang="uk-UA" dirty="0" smtClean="0"/>
              <a:t>якщо задача </a:t>
            </a:r>
            <a:r>
              <a:rPr lang="en-US" dirty="0" smtClean="0"/>
              <a:t>CSP</a:t>
            </a:r>
            <a:r>
              <a:rPr lang="uk-UA" dirty="0" smtClean="0"/>
              <a:t>, що залишилася має рішення, повернути це рішення разом з привласненням для </a:t>
            </a:r>
            <a:r>
              <a:rPr lang="en-US" dirty="0" smtClean="0"/>
              <a:t>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82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uk-UA" dirty="0" smtClean="0"/>
                  <a:t>Якщо множина розриву циклу має розмір </a:t>
                </a:r>
                <a:r>
                  <a:rPr lang="en-US" dirty="0" smtClean="0"/>
                  <a:t>c</a:t>
                </a:r>
                <a:r>
                  <a:rPr lang="uk-UA" dirty="0" smtClean="0"/>
                  <a:t>, то загальний час прогону алгоритму складає: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uk-UA" dirty="0" smtClean="0"/>
                  <a:t>У тому випадку, коли граф по своїй формі «буде дуже близьким до дерева», то множина </a:t>
                </a:r>
                <a:r>
                  <a:rPr lang="en-US" dirty="0" smtClean="0"/>
                  <a:t>c </a:t>
                </a:r>
                <a:r>
                  <a:rPr lang="uk-UA" dirty="0" smtClean="0"/>
                  <a:t>буде невеликою, а економія часу в порівнянні з прямим пошуком з поверненнями грандіозною.</a:t>
                </a:r>
              </a:p>
              <a:p>
                <a:r>
                  <a:rPr lang="uk-UA" dirty="0" smtClean="0"/>
                  <a:t>Задача пошуку найменшої множини розриву циклу є </a:t>
                </a:r>
                <a:r>
                  <a:rPr lang="en-US" dirty="0" smtClean="0"/>
                  <a:t>NP</a:t>
                </a:r>
                <a:r>
                  <a:rPr lang="uk-UA" dirty="0" smtClean="0"/>
                  <a:t> складною.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27" t="-1001" r="-65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0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Які </a:t>
            </a:r>
            <a:r>
              <a:rPr lang="en-US" dirty="0" smtClean="0"/>
              <a:t>(</a:t>
            </a:r>
            <a:r>
              <a:rPr lang="uk-UA" dirty="0" smtClean="0"/>
              <a:t>мінімально) вузли необхідно видалити, щоб отримати дерево?</a:t>
            </a:r>
            <a:endParaRPr lang="uk-UA" dirty="0"/>
          </a:p>
        </p:txBody>
      </p:sp>
      <p:pic>
        <p:nvPicPr>
          <p:cNvPr id="21506" name="Picture 2" descr="https://www.edx.org/static/content-berkeley-cs188x~2012_Fall/images/homework_2/csp_cut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6984936" cy="38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Які вузли необхідно видалити, щоб отримати дерево?</a:t>
            </a:r>
          </a:p>
          <a:p>
            <a:r>
              <a:rPr lang="uk-UA" dirty="0" smtClean="0"/>
              <a:t>Відповідь: </a:t>
            </a:r>
            <a:r>
              <a:rPr lang="en-US" dirty="0" smtClean="0"/>
              <a:t>D,G</a:t>
            </a:r>
            <a:endParaRPr lang="uk-UA" dirty="0"/>
          </a:p>
        </p:txBody>
      </p:sp>
      <p:pic>
        <p:nvPicPr>
          <p:cNvPr id="21506" name="Picture 2" descr="https://www.edx.org/static/content-berkeley-cs188x~2012_Fall/images/homework_2/csp_cut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32856"/>
            <a:ext cx="6984936" cy="38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5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Маємо задачу </a:t>
            </a:r>
            <a:r>
              <a:rPr lang="en-US" dirty="0" smtClean="0"/>
              <a:t>CSP</a:t>
            </a:r>
            <a:r>
              <a:rPr lang="uk-UA" dirty="0" smtClean="0"/>
              <a:t> (знову таки розфарбування).  </a:t>
            </a:r>
          </a:p>
          <a:p>
            <a:r>
              <a:rPr lang="uk-UA" dirty="0" smtClean="0"/>
              <a:t>Сусідні вузли не можуть мати однаковий колір.</a:t>
            </a:r>
          </a:p>
          <a:p>
            <a:r>
              <a:rPr lang="uk-UA" dirty="0" smtClean="0"/>
              <a:t>Ми обираємо коренем </a:t>
            </a:r>
            <a:r>
              <a:rPr lang="en-US" dirty="0" smtClean="0"/>
              <a:t>A </a:t>
            </a:r>
            <a:r>
              <a:rPr lang="uk-UA" dirty="0" smtClean="0"/>
              <a:t>і отримуємо наступне дерево</a:t>
            </a:r>
            <a:endParaRPr lang="uk-UA" dirty="0"/>
          </a:p>
        </p:txBody>
      </p:sp>
      <p:pic>
        <p:nvPicPr>
          <p:cNvPr id="25602" name="Picture 2" descr="https://www.edx.org/static/content-berkeley-cs188x~2012_Fall/images/homework_2/tsa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4624"/>
            <a:ext cx="2947036" cy="234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https://www.edx.org/static/content-berkeley-cs188x~2012_Fall/images/homework_2/tsa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21088"/>
            <a:ext cx="6049115" cy="20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Починаючи з кінця перевіряємо сумісність дуг (</a:t>
            </a:r>
            <a:r>
              <a:rPr lang="en-US" dirty="0" smtClean="0"/>
              <a:t>E </a:t>
            </a:r>
            <a:r>
              <a:rPr lang="ru-RU" dirty="0" smtClean="0"/>
              <a:t>та </a:t>
            </a:r>
            <a:r>
              <a:rPr lang="uk-UA" dirty="0" smtClean="0"/>
              <a:t>батька В, С та батька В …)</a:t>
            </a:r>
          </a:p>
          <a:p>
            <a:r>
              <a:rPr lang="uk-UA" dirty="0" smtClean="0"/>
              <a:t>Скажіть які домени значень залишилися у змінних</a:t>
            </a:r>
            <a:endParaRPr lang="uk-UA" dirty="0"/>
          </a:p>
        </p:txBody>
      </p:sp>
      <p:pic>
        <p:nvPicPr>
          <p:cNvPr id="4" name="Picture 4" descr="https://www.edx.org/static/content-berkeley-cs188x~2012_Fall/images/homework_2/tsa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6632"/>
            <a:ext cx="4896987" cy="169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Починаючи з кінця перевіряємо сумісність дуг (</a:t>
            </a:r>
            <a:r>
              <a:rPr lang="en-US" dirty="0" smtClean="0"/>
              <a:t>E </a:t>
            </a:r>
            <a:r>
              <a:rPr lang="ru-RU" dirty="0" smtClean="0"/>
              <a:t>та </a:t>
            </a:r>
            <a:r>
              <a:rPr lang="uk-UA" dirty="0" smtClean="0"/>
              <a:t>батька В, С та батька В …)</a:t>
            </a:r>
          </a:p>
          <a:p>
            <a:r>
              <a:rPr lang="uk-UA" dirty="0" smtClean="0"/>
              <a:t>Скажіть які домени значень залишилися у змінних</a:t>
            </a:r>
            <a:endParaRPr lang="uk-UA" dirty="0"/>
          </a:p>
        </p:txBody>
      </p:sp>
      <p:pic>
        <p:nvPicPr>
          <p:cNvPr id="4" name="Picture 4" descr="https://www.edx.org/static/content-berkeley-cs188x~2012_Fall/images/homework_2/tsa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6632"/>
            <a:ext cx="4896987" cy="169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57101"/>
              </p:ext>
            </p:extLst>
          </p:nvPr>
        </p:nvGraphicFramePr>
        <p:xfrm>
          <a:off x="1331640" y="350100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G,B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R,  ,B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G,B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Тепер ми можемо знайти рішення за один прохід. </a:t>
            </a:r>
          </a:p>
          <a:p>
            <a:r>
              <a:rPr lang="uk-UA" dirty="0" smtClean="0"/>
              <a:t>Починаємо тепер з початку привласнювати значення.</a:t>
            </a:r>
          </a:p>
          <a:p>
            <a:r>
              <a:rPr lang="uk-UA" dirty="0" smtClean="0"/>
              <a:t>Які значення будуть мати змінні в рішенні?</a:t>
            </a:r>
            <a:endParaRPr lang="uk-UA" dirty="0"/>
          </a:p>
        </p:txBody>
      </p:sp>
      <p:pic>
        <p:nvPicPr>
          <p:cNvPr id="4" name="Picture 4" descr="https://www.edx.org/static/content-berkeley-cs188x~2012_Fall/images/homework_2/tsa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6632"/>
            <a:ext cx="4896987" cy="169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561698"/>
              </p:ext>
            </p:extLst>
          </p:nvPr>
        </p:nvGraphicFramePr>
        <p:xfrm>
          <a:off x="1187624" y="443711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G,B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R,  ,B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G,B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3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Тепер ми можемо знайти рішення за один прохід. </a:t>
            </a:r>
          </a:p>
          <a:p>
            <a:r>
              <a:rPr lang="uk-UA" dirty="0" smtClean="0"/>
              <a:t>Починаємо тепер з початку привласнювати значення.</a:t>
            </a:r>
          </a:p>
          <a:p>
            <a:r>
              <a:rPr lang="uk-UA" dirty="0" smtClean="0"/>
              <a:t>Які значення будуть мати змінні в рішенні?</a:t>
            </a:r>
          </a:p>
          <a:p>
            <a:r>
              <a:rPr lang="uk-UA" dirty="0" smtClean="0"/>
              <a:t>Відповідь:</a:t>
            </a:r>
            <a:endParaRPr lang="uk-UA" dirty="0"/>
          </a:p>
        </p:txBody>
      </p:sp>
      <p:pic>
        <p:nvPicPr>
          <p:cNvPr id="4" name="Picture 4" descr="https://www.edx.org/static/content-berkeley-cs188x~2012_Fall/images/homework_2/tsa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6632"/>
            <a:ext cx="4896987" cy="169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705712"/>
              </p:ext>
            </p:extLst>
          </p:nvPr>
        </p:nvGraphicFramePr>
        <p:xfrm>
          <a:off x="1187624" y="443711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B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G</a:t>
                      </a:r>
                      <a:endParaRPr lang="uk-U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Задачі задоволення обмежень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Кількість доступних рішень достатньо велика.</a:t>
            </a:r>
          </a:p>
          <a:p>
            <a:r>
              <a:rPr lang="uk-UA" dirty="0" smtClean="0"/>
              <a:t>Одне з таких рішень:</a:t>
            </a:r>
          </a:p>
          <a:p>
            <a:pPr lvl="1"/>
            <a:r>
              <a:rPr lang="en-US" dirty="0" smtClean="0"/>
              <a:t>{WA=red, NT = green, Q = red, NSW = green, V= red, SA = blue, T= red}</a:t>
            </a:r>
            <a:endParaRPr lang="uk-U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51703"/>
            <a:ext cx="3672408" cy="318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4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Другий підхід заснований на формуванні деревовидної декомпозиції (</a:t>
            </a:r>
            <a:r>
              <a:rPr lang="en-US" dirty="0" smtClean="0"/>
              <a:t>tree decomposition)</a:t>
            </a:r>
            <a:r>
              <a:rPr lang="uk-UA" dirty="0" smtClean="0"/>
              <a:t> графа обмежень і створенні множини пов’язаних </a:t>
            </a:r>
            <a:r>
              <a:rPr lang="uk-UA" dirty="0" err="1" smtClean="0"/>
              <a:t>підзадач</a:t>
            </a:r>
            <a:r>
              <a:rPr lang="uk-UA" dirty="0" smtClean="0"/>
              <a:t>.</a:t>
            </a:r>
          </a:p>
          <a:p>
            <a:r>
              <a:rPr lang="uk-UA" dirty="0" smtClean="0"/>
              <a:t>Кожна </a:t>
            </a:r>
            <a:r>
              <a:rPr lang="uk-UA" dirty="0" err="1" smtClean="0"/>
              <a:t>підзадача</a:t>
            </a:r>
            <a:r>
              <a:rPr lang="uk-UA" dirty="0" smtClean="0"/>
              <a:t> вирішується окремо, а потім </a:t>
            </a:r>
            <a:r>
              <a:rPr lang="uk-UA" dirty="0" err="1" smtClean="0"/>
              <a:t>ітогові</a:t>
            </a:r>
            <a:r>
              <a:rPr lang="uk-UA" dirty="0" smtClean="0"/>
              <a:t> рішення комбінуються.</a:t>
            </a:r>
          </a:p>
          <a:p>
            <a:r>
              <a:rPr lang="uk-UA" dirty="0" smtClean="0"/>
              <a:t>Як і більшість алгоритмів «розділяй та пануй», цей алгоритм працює ефективно, якщо </a:t>
            </a:r>
            <a:r>
              <a:rPr lang="uk-UA" dirty="0" err="1" smtClean="0"/>
              <a:t>підзадачі</a:t>
            </a:r>
            <a:r>
              <a:rPr lang="uk-UA" dirty="0" smtClean="0"/>
              <a:t> не дуже великі.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35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Давайте подивимося на декомпозицію нашої задачі.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08920"/>
            <a:ext cx="45339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8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Будь-яка деревовидна декомпозиція має задовольняти трьом вимогам:</a:t>
            </a:r>
          </a:p>
          <a:p>
            <a:pPr lvl="1"/>
            <a:r>
              <a:rPr lang="uk-UA" dirty="0" smtClean="0"/>
              <a:t>кожна змінна з основної задачі з’являється як мінімум в одній з </a:t>
            </a:r>
            <a:r>
              <a:rPr lang="uk-UA" dirty="0" err="1" smtClean="0"/>
              <a:t>підзадач</a:t>
            </a:r>
            <a:endParaRPr lang="uk-UA" dirty="0" smtClean="0"/>
          </a:p>
          <a:p>
            <a:pPr lvl="1"/>
            <a:r>
              <a:rPr lang="uk-UA" dirty="0" smtClean="0"/>
              <a:t>якщо дві змінні основної задачі зв’язані обмеженням то вони мають з’явитися разом як мінімум в одній з </a:t>
            </a:r>
            <a:r>
              <a:rPr lang="uk-UA" dirty="0" err="1" smtClean="0"/>
              <a:t>підзадач</a:t>
            </a:r>
            <a:endParaRPr lang="uk-UA" dirty="0" smtClean="0"/>
          </a:p>
          <a:p>
            <a:pPr lvl="1"/>
            <a:r>
              <a:rPr lang="uk-UA" dirty="0" smtClean="0"/>
              <a:t>якщо якась змінна з’являється в двох </a:t>
            </a:r>
            <a:r>
              <a:rPr lang="uk-UA" dirty="0" err="1" smtClean="0"/>
              <a:t>підзадачах</a:t>
            </a:r>
            <a:r>
              <a:rPr lang="uk-UA" dirty="0" smtClean="0"/>
              <a:t> в дереві, то вона має з’являтися в кожній </a:t>
            </a:r>
            <a:r>
              <a:rPr lang="uk-UA" dirty="0" err="1" smtClean="0"/>
              <a:t>підзадачі</a:t>
            </a:r>
            <a:r>
              <a:rPr lang="uk-UA" dirty="0" smtClean="0"/>
              <a:t> вздовж шляху, що з’єднує ці </a:t>
            </a:r>
            <a:r>
              <a:rPr lang="uk-UA" dirty="0" err="1" smtClean="0"/>
              <a:t>підзадачі</a:t>
            </a:r>
            <a:r>
              <a:rPr lang="uk-U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6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Структура </a:t>
            </a:r>
            <a:r>
              <a:rPr lang="uk-UA" dirty="0"/>
              <a:t>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Кожна </a:t>
            </a:r>
            <a:r>
              <a:rPr lang="uk-UA" dirty="0" err="1" smtClean="0"/>
              <a:t>підзадача</a:t>
            </a:r>
            <a:r>
              <a:rPr lang="uk-UA" dirty="0" smtClean="0"/>
              <a:t> вирішується незалежно, якщо якась з них не має рішення то відомо, що і вся задача також не має рішення.</a:t>
            </a:r>
          </a:p>
          <a:p>
            <a:r>
              <a:rPr lang="uk-UA" dirty="0" smtClean="0"/>
              <a:t>Якщо вдається вирішити всі </a:t>
            </a:r>
            <a:r>
              <a:rPr lang="uk-UA" dirty="0" err="1" smtClean="0"/>
              <a:t>підзадачі</a:t>
            </a:r>
            <a:r>
              <a:rPr lang="uk-UA" dirty="0" smtClean="0"/>
              <a:t>, то може бути здійснена спроба скласти глобальне рішення наступним чином:</a:t>
            </a:r>
          </a:p>
          <a:p>
            <a:pPr lvl="1"/>
            <a:r>
              <a:rPr lang="uk-UA" dirty="0" smtClean="0"/>
              <a:t>кожна </a:t>
            </a:r>
            <a:r>
              <a:rPr lang="uk-UA" dirty="0" err="1" smtClean="0"/>
              <a:t>підзадача</a:t>
            </a:r>
            <a:r>
              <a:rPr lang="uk-UA" dirty="0" smtClean="0"/>
              <a:t> розглядається як «</a:t>
            </a:r>
            <a:r>
              <a:rPr lang="uk-UA" dirty="0" err="1" smtClean="0"/>
              <a:t>мегазмінна</a:t>
            </a:r>
            <a:r>
              <a:rPr lang="uk-UA" dirty="0" smtClean="0"/>
              <a:t>», областю визначення якої є множина всіх рішень цієї </a:t>
            </a:r>
            <a:r>
              <a:rPr lang="uk-UA" dirty="0" err="1" smtClean="0"/>
              <a:t>підзадачі</a:t>
            </a:r>
            <a:r>
              <a:rPr lang="uk-UA" dirty="0" smtClean="0"/>
              <a:t>.</a:t>
            </a:r>
          </a:p>
          <a:p>
            <a:pPr lvl="2"/>
            <a:r>
              <a:rPr lang="uk-UA" dirty="0" smtClean="0"/>
              <a:t>наприклад </a:t>
            </a:r>
            <a:r>
              <a:rPr lang="uk-UA" dirty="0" err="1" smtClean="0"/>
              <a:t>підзадача</a:t>
            </a:r>
            <a:r>
              <a:rPr lang="uk-UA" dirty="0" smtClean="0"/>
              <a:t> з малюнку є </a:t>
            </a:r>
            <a:r>
              <a:rPr lang="uk-UA" dirty="0" err="1" smtClean="0"/>
              <a:t>задачою</a:t>
            </a:r>
            <a:r>
              <a:rPr lang="uk-UA" dirty="0" smtClean="0"/>
              <a:t> розфарбування карти з трьома змінними і тому має шість рішень, одним з яких є </a:t>
            </a:r>
            <a:r>
              <a:rPr lang="en-US" dirty="0" smtClean="0"/>
              <a:t>{WA = red, SA = blue, NT = green}</a:t>
            </a:r>
            <a:endParaRPr lang="uk-UA" dirty="0" smtClean="0"/>
          </a:p>
          <a:p>
            <a:pPr lvl="1"/>
            <a:r>
              <a:rPr lang="uk-UA" dirty="0"/>
              <a:t>після цього вирішується задача з обмеженнями, що зв’язують </a:t>
            </a:r>
            <a:r>
              <a:rPr lang="uk-UA" dirty="0" err="1"/>
              <a:t>підзадачі</a:t>
            </a:r>
            <a:r>
              <a:rPr lang="uk-UA" dirty="0"/>
              <a:t>, для цього використовується алгоритм для дерев.</a:t>
            </a:r>
          </a:p>
          <a:p>
            <a:pPr lvl="1"/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30" y="332656"/>
            <a:ext cx="12858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2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Обмеження, що зв’язують </a:t>
            </a:r>
            <a:r>
              <a:rPr lang="uk-UA" dirty="0" err="1" smtClean="0"/>
              <a:t>підзадачі</a:t>
            </a:r>
            <a:r>
              <a:rPr lang="uk-UA" dirty="0" smtClean="0"/>
              <a:t>, вказують на те, що рішення </a:t>
            </a:r>
            <a:r>
              <a:rPr lang="uk-UA" dirty="0" err="1" smtClean="0"/>
              <a:t>підзадач</a:t>
            </a:r>
            <a:r>
              <a:rPr lang="uk-UA" dirty="0" smtClean="0"/>
              <a:t> мають бути узгодженими по їх спільним змінним.</a:t>
            </a:r>
          </a:p>
          <a:p>
            <a:pPr lvl="1"/>
            <a:r>
              <a:rPr lang="uk-UA" dirty="0" smtClean="0"/>
              <a:t>Наприклад:</a:t>
            </a:r>
          </a:p>
          <a:p>
            <a:pPr lvl="2"/>
            <a:r>
              <a:rPr lang="uk-UA" dirty="0" smtClean="0"/>
              <a:t>Якщо за основу береться рішення першої </a:t>
            </a:r>
            <a:r>
              <a:rPr lang="uk-UA" dirty="0" err="1" smtClean="0"/>
              <a:t>підзадачі</a:t>
            </a:r>
            <a:r>
              <a:rPr lang="uk-UA" dirty="0" smtClean="0"/>
              <a:t> </a:t>
            </a:r>
            <a:r>
              <a:rPr lang="en-US" dirty="0"/>
              <a:t>{WA = red, SA = blue, NT = green}</a:t>
            </a:r>
            <a:endParaRPr lang="uk-UA" dirty="0"/>
          </a:p>
          <a:p>
            <a:pPr lvl="2"/>
            <a:r>
              <a:rPr lang="uk-UA" dirty="0" smtClean="0"/>
              <a:t>то єдиним сумісним рішенням для наступної </a:t>
            </a:r>
            <a:r>
              <a:rPr lang="uk-UA" dirty="0" err="1" smtClean="0"/>
              <a:t>підзадачі</a:t>
            </a:r>
            <a:r>
              <a:rPr lang="uk-UA" dirty="0" smtClean="0"/>
              <a:t> стає </a:t>
            </a:r>
            <a:r>
              <a:rPr lang="en-US" dirty="0" smtClean="0"/>
              <a:t>{SA = blue, NT = green, Q= red}</a:t>
            </a:r>
            <a:r>
              <a:rPr lang="uk-UA" dirty="0" smtClean="0"/>
              <a:t> і т.д.</a:t>
            </a:r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09120"/>
            <a:ext cx="1238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77" y="4503440"/>
            <a:ext cx="12858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3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Будь-який конкретний граф обмежень допускає велику кількість деревовидних декомпозицій, при обранні декомпозиції треба намагатися, що б </a:t>
            </a:r>
            <a:r>
              <a:rPr lang="uk-UA" dirty="0" err="1" smtClean="0"/>
              <a:t>підзадачі</a:t>
            </a:r>
            <a:r>
              <a:rPr lang="uk-UA" dirty="0" smtClean="0"/>
              <a:t> були якомога меншими.</a:t>
            </a:r>
          </a:p>
          <a:p>
            <a:r>
              <a:rPr lang="uk-UA" dirty="0" smtClean="0"/>
              <a:t>Ширина дерева деревовидної декомпозиції графа на одиницю менша розміру найбільшої </a:t>
            </a:r>
            <a:r>
              <a:rPr lang="uk-UA" dirty="0" err="1" smtClean="0"/>
              <a:t>підзадачі</a:t>
            </a:r>
            <a:endParaRPr lang="uk-UA" dirty="0" smtClean="0"/>
          </a:p>
          <a:p>
            <a:r>
              <a:rPr lang="uk-UA" dirty="0" smtClean="0"/>
              <a:t>Ширина дерева самого графа визначається як мінімальна ширина дерева серед усіх його деревовидних декомпозицій.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73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задач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Якщо граф має ширину дерева </a:t>
            </a:r>
            <a:r>
              <a:rPr lang="en-US" dirty="0" smtClean="0"/>
              <a:t>w </a:t>
            </a:r>
            <a:r>
              <a:rPr lang="uk-UA" dirty="0" smtClean="0"/>
              <a:t>і дана відповідна деревовидна декомпозиція, то відповідна задача може бути вирішена за час </a:t>
            </a:r>
            <a:r>
              <a:rPr lang="en-US" dirty="0" smtClean="0"/>
              <a:t>O(nd</a:t>
            </a:r>
            <a:r>
              <a:rPr lang="en-US" baseline="30000" dirty="0" smtClean="0"/>
              <a:t>w+1</a:t>
            </a:r>
            <a:r>
              <a:rPr lang="en-US" dirty="0" smtClean="0"/>
              <a:t>)</a:t>
            </a:r>
          </a:p>
          <a:p>
            <a:r>
              <a:rPr lang="uk-UA" dirty="0" smtClean="0"/>
              <a:t>Це означає, що задачі </a:t>
            </a:r>
            <a:r>
              <a:rPr lang="en-US" dirty="0" smtClean="0"/>
              <a:t>CSP</a:t>
            </a:r>
            <a:r>
              <a:rPr lang="uk-UA" dirty="0" smtClean="0"/>
              <a:t> з графами обмежень, що характеризується скінченною шириною дерева, можуть бути вирішені за поліноміальний час.</a:t>
            </a:r>
          </a:p>
          <a:p>
            <a:r>
              <a:rPr lang="uk-UA" dirty="0" smtClean="0"/>
              <a:t>Нажаль, задача пошуку декомпозиції з мінімальною шириною дерева є </a:t>
            </a:r>
            <a:r>
              <a:rPr lang="en-US" dirty="0" smtClean="0"/>
              <a:t>NP</a:t>
            </a:r>
            <a:r>
              <a:rPr lang="uk-UA" dirty="0" smtClean="0"/>
              <a:t> складною.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89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Дякую за увагу</a:t>
            </a:r>
            <a:r>
              <a:rPr lang="uk-UA" dirty="0" smtClean="0"/>
              <a:t>.</a:t>
            </a:r>
          </a:p>
          <a:p>
            <a:r>
              <a:rPr lang="uk-UA" dirty="0" smtClean="0"/>
              <a:t>Переходимо </a:t>
            </a:r>
            <a:r>
              <a:rPr lang="uk-UA" smtClean="0"/>
              <a:t>до задач.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067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664</TotalTime>
  <Words>6913</Words>
  <Application>Microsoft Office PowerPoint</Application>
  <PresentationFormat>Экран (4:3)</PresentationFormat>
  <Paragraphs>932</Paragraphs>
  <Slides>97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97</vt:i4>
      </vt:variant>
    </vt:vector>
  </HeadingPairs>
  <TitlesOfParts>
    <vt:vector size="98" baseType="lpstr">
      <vt:lpstr>Эркер</vt:lpstr>
      <vt:lpstr>Лекція 6. Задачі задоволення обмежень</vt:lpstr>
      <vt:lpstr>Вступ</vt:lpstr>
      <vt:lpstr>Вступ</vt:lpstr>
      <vt:lpstr>Вступ</vt:lpstr>
      <vt:lpstr>Задачі задоволення обмежень</vt:lpstr>
      <vt:lpstr>Задачі задоволення обмежень</vt:lpstr>
      <vt:lpstr>Задачі задоволення обмежень</vt:lpstr>
      <vt:lpstr>Задачі задоволення обмежень</vt:lpstr>
      <vt:lpstr>Задачі задоволення обмежень</vt:lpstr>
      <vt:lpstr>Задачі задоволення обмежень</vt:lpstr>
      <vt:lpstr>Задачі задоволення обмежень</vt:lpstr>
      <vt:lpstr>Задачі задоволення обмежень</vt:lpstr>
      <vt:lpstr>Задачі задоволення обмежень</vt:lpstr>
      <vt:lpstr>Задачі задоволення обмежень</vt:lpstr>
      <vt:lpstr>Задачі задоволення обмежень</vt:lpstr>
      <vt:lpstr>Задачі задоволення обмежень</vt:lpstr>
      <vt:lpstr>Пошук з поверненнями для рішення задач CSP</vt:lpstr>
      <vt:lpstr>Пошук з поверненнями для рішення задач CSP</vt:lpstr>
      <vt:lpstr>Пошук з поверненнями для рішення задач CSP</vt:lpstr>
      <vt:lpstr>Пошук з поверненнями для рішення задач CSP</vt:lpstr>
      <vt:lpstr>Пошук з поверненнями для рішення задач CSP</vt:lpstr>
      <vt:lpstr>Пошук з поверненнями для рішення задач CSP</vt:lpstr>
      <vt:lpstr>Пошук з поверненнями для рішення задач CSP</vt:lpstr>
      <vt:lpstr>Впорядкування змінних і значень</vt:lpstr>
      <vt:lpstr>Впорядкування змінних і значень</vt:lpstr>
      <vt:lpstr>Впорядкування змінних і значень</vt:lpstr>
      <vt:lpstr>Впорядкування змінних і значень</vt:lpstr>
      <vt:lpstr>Впорядкування змінних і значень</vt:lpstr>
      <vt:lpstr>Впорядкування змінних і значень</vt:lpstr>
      <vt:lpstr>Презентация PowerPoint</vt:lpstr>
      <vt:lpstr>Поширення інформації за допомогою обмежень</vt:lpstr>
      <vt:lpstr>Попередня перевірка</vt:lpstr>
      <vt:lpstr>Попередня перевірка</vt:lpstr>
      <vt:lpstr>Поширення обмежень</vt:lpstr>
      <vt:lpstr>Сумісність дуг</vt:lpstr>
      <vt:lpstr>Сумісність дуг</vt:lpstr>
      <vt:lpstr>Презентация PowerPoint</vt:lpstr>
      <vt:lpstr>Інтелектуальний пошук з поверненнями.</vt:lpstr>
      <vt:lpstr>Інтелектуальний пошук з поверненнями.</vt:lpstr>
      <vt:lpstr>Інтелектуальний пошук з поверненнями.</vt:lpstr>
      <vt:lpstr>Інтелектуальний пошук з поверненнями.</vt:lpstr>
      <vt:lpstr>Інтелектуальний пошук з поверненнями.</vt:lpstr>
      <vt:lpstr>Презентация PowerPoint</vt:lpstr>
      <vt:lpstr>Застосування локального пошуку для рішення задач задоволення обмежень</vt:lpstr>
      <vt:lpstr>Приклад задачі</vt:lpstr>
      <vt:lpstr>Задача</vt:lpstr>
      <vt:lpstr>Задача</vt:lpstr>
      <vt:lpstr>Задача</vt:lpstr>
      <vt:lpstr>Задача</vt:lpstr>
      <vt:lpstr>Задача</vt:lpstr>
      <vt:lpstr>Задача</vt:lpstr>
      <vt:lpstr>Задача</vt:lpstr>
      <vt:lpstr>Задача</vt:lpstr>
      <vt:lpstr>Задача</vt:lpstr>
      <vt:lpstr>Задача</vt:lpstr>
      <vt:lpstr>Задача</vt:lpstr>
      <vt:lpstr>Задача</vt:lpstr>
      <vt:lpstr>Задача</vt:lpstr>
      <vt:lpstr>Задача</vt:lpstr>
      <vt:lpstr>Задача</vt:lpstr>
      <vt:lpstr>Задача</vt:lpstr>
      <vt:lpstr>Задача</vt:lpstr>
      <vt:lpstr>Застосування локального пошуку для рішення задач задоволення обмежень</vt:lpstr>
      <vt:lpstr>Застосування локального пошуку для рішення задач задоволення обмежень</vt:lpstr>
      <vt:lpstr>Застосування локального пошуку для рішення задач задоволення обмежень</vt:lpstr>
      <vt:lpstr>Приклад. Мінімальна кількість конфліктів.</vt:lpstr>
      <vt:lpstr>Приклад. Мінімальна кількість конфліктів.</vt:lpstr>
      <vt:lpstr>Приклад. Мінімальна кількість конфліктів.</vt:lpstr>
      <vt:lpstr>Приклад. Мінімальна кількість конфліктів.</vt:lpstr>
      <vt:lpstr>Презентация PowerPoint</vt:lpstr>
      <vt:lpstr>Структура задач</vt:lpstr>
      <vt:lpstr>Структура задач</vt:lpstr>
      <vt:lpstr>Структура задач</vt:lpstr>
      <vt:lpstr>Структура задач</vt:lpstr>
      <vt:lpstr>Структура задач</vt:lpstr>
      <vt:lpstr>Структура задач</vt:lpstr>
      <vt:lpstr>Структура задач</vt:lpstr>
      <vt:lpstr>Структура задач</vt:lpstr>
      <vt:lpstr>Структура задач</vt:lpstr>
      <vt:lpstr>Структура задач</vt:lpstr>
      <vt:lpstr>Структура задач</vt:lpstr>
      <vt:lpstr>Структура задач</vt:lpstr>
      <vt:lpstr>Структура задач</vt:lpstr>
      <vt:lpstr>Структура задач</vt:lpstr>
      <vt:lpstr>Приклад</vt:lpstr>
      <vt:lpstr>Приклад</vt:lpstr>
      <vt:lpstr>Приклад</vt:lpstr>
      <vt:lpstr>Приклад</vt:lpstr>
      <vt:lpstr>Приклад</vt:lpstr>
      <vt:lpstr>Структура задач</vt:lpstr>
      <vt:lpstr>Структура задач</vt:lpstr>
      <vt:lpstr>Структура задач</vt:lpstr>
      <vt:lpstr>Структура задач</vt:lpstr>
      <vt:lpstr>Структура задач</vt:lpstr>
      <vt:lpstr>Структура задач</vt:lpstr>
      <vt:lpstr>Структура задач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6. Задачі задоволення обмежень</dc:title>
  <dc:creator>Andrii</dc:creator>
  <cp:lastModifiedBy>Andrii</cp:lastModifiedBy>
  <cp:revision>78</cp:revision>
  <dcterms:created xsi:type="dcterms:W3CDTF">2013-02-28T10:42:44Z</dcterms:created>
  <dcterms:modified xsi:type="dcterms:W3CDTF">2013-03-12T06:44:49Z</dcterms:modified>
</cp:coreProperties>
</file>