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aipl.tech/goto/d64788fbd89593a724592076c53ba741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8573" y="2052752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Nithin Veer Reddy | Mohan Dwarampudi |Abhinivesh Palusa | Lokin Sai</a:t>
            </a:r>
            <a:endParaRPr lang="en-IN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  <p:pic>
        <p:nvPicPr>
          <p:cNvPr id="1026" name="Picture 2" descr="Cu Boulder Logo Transparent &amp; PNG Clipart Free Download - YWD">
            <a:extLst>
              <a:ext uri="{FF2B5EF4-FFF2-40B4-BE49-F238E27FC236}">
                <a16:creationId xmlns:a16="http://schemas.microsoft.com/office/drawing/2014/main" id="{C3E6BC35-6BE1-4663-B23C-2239CD70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636" y="245861"/>
            <a:ext cx="1146953" cy="11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5A354-C6A5-403F-BD7F-A4164EF5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5F733-D937-4ECE-9808-8FAA68BF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99" y="1438442"/>
            <a:ext cx="3608724" cy="2827090"/>
          </a:xfrm>
        </p:spPr>
        <p:txBody>
          <a:bodyPr>
            <a:normAutofit/>
          </a:bodyPr>
          <a:lstStyle/>
          <a:p>
            <a:r>
              <a:rPr lang="en-US" sz="1600" dirty="0"/>
              <a:t>Two node cluster</a:t>
            </a:r>
          </a:p>
          <a:p>
            <a:r>
              <a:rPr lang="en-US" sz="1600" dirty="0"/>
              <a:t>Served out via Load Balancer</a:t>
            </a:r>
          </a:p>
          <a:p>
            <a:r>
              <a:rPr lang="en-US" sz="1600" dirty="0"/>
              <a:t>Load Balancer endpoint would be the face of the </a:t>
            </a:r>
            <a:r>
              <a:rPr lang="en-US" sz="1600" dirty="0" err="1"/>
              <a:t>elasticsearch</a:t>
            </a:r>
            <a:endParaRPr lang="en-US" sz="1600" dirty="0"/>
          </a:p>
          <a:p>
            <a:r>
              <a:rPr lang="en-US" sz="1600" dirty="0"/>
              <a:t>Separate indices for all three types of data sources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A9237-1FE6-413D-A594-FB45533D8B9A}"/>
              </a:ext>
            </a:extLst>
          </p:cNvPr>
          <p:cNvSpPr/>
          <p:nvPr/>
        </p:nvSpPr>
        <p:spPr>
          <a:xfrm>
            <a:off x="7983434" y="3781561"/>
            <a:ext cx="3447929" cy="548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Balancer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D46658-D21D-4A0F-9261-3C42E2F48DED}"/>
              </a:ext>
            </a:extLst>
          </p:cNvPr>
          <p:cNvSpPr/>
          <p:nvPr/>
        </p:nvSpPr>
        <p:spPr>
          <a:xfrm>
            <a:off x="7255019" y="5352210"/>
            <a:ext cx="2030136" cy="7801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node-1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FD0CC6-6861-4269-84E1-F9A86E2C20BB}"/>
              </a:ext>
            </a:extLst>
          </p:cNvPr>
          <p:cNvSpPr/>
          <p:nvPr/>
        </p:nvSpPr>
        <p:spPr>
          <a:xfrm>
            <a:off x="10020587" y="5352209"/>
            <a:ext cx="2030136" cy="7801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node-2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155912D-91BD-4300-AC4D-9A19324F35D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8477683" y="4122493"/>
            <a:ext cx="1022121" cy="1437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4930BE6-2A65-4DF7-B327-75EA9922931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rot="16200000" flipH="1">
            <a:off x="9860467" y="4177021"/>
            <a:ext cx="1022120" cy="132825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B428C-FD61-4DDB-BEC5-791BE58A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7" y="640080"/>
            <a:ext cx="6096635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E2DE5-A5DB-4052-AB07-9CD95EC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645" y="1296099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Face of the project</a:t>
            </a:r>
          </a:p>
          <a:p>
            <a:r>
              <a:rPr lang="en-US" sz="1600" dirty="0"/>
              <a:t>Dashboards are generated separately for each index.</a:t>
            </a:r>
          </a:p>
          <a:p>
            <a:r>
              <a:rPr lang="en-US" sz="1600" dirty="0"/>
              <a:t>Visualizations such as Geo Tagging, Heatmaps, Custom Metrics, Pie Charts, Bar Graphs</a:t>
            </a:r>
          </a:p>
          <a:p>
            <a:r>
              <a:rPr lang="en-US" sz="1600" dirty="0"/>
              <a:t>Filters applied on a visualization is applied across the dashboard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F57B-A503-4A11-B7EE-91112954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406" y="213846"/>
            <a:ext cx="9601200" cy="1485900"/>
          </a:xfrm>
        </p:spPr>
        <p:txBody>
          <a:bodyPr/>
          <a:lstStyle/>
          <a:p>
            <a:pPr algn="ctr"/>
            <a:r>
              <a:rPr lang="en-IN" sz="3600" dirty="0"/>
              <a:t>DELIVERIES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2F09-A5E0-412D-AA9C-B5EE6CF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64" y="4341682"/>
            <a:ext cx="4593167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47C3C-2C60-487A-BE15-EB683A4D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990600"/>
            <a:ext cx="1966918" cy="577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9D1EE-2413-4EB5-89C1-9960145C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24" y="3955181"/>
            <a:ext cx="5404564" cy="245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C7DF0-A919-46BE-AB2E-55112BE5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6405">
            <a:off x="831857" y="1490467"/>
            <a:ext cx="6262078" cy="2838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807E2-B75B-4692-9B73-924DA61FB499}"/>
              </a:ext>
            </a:extLst>
          </p:cNvPr>
          <p:cNvSpPr/>
          <p:nvPr/>
        </p:nvSpPr>
        <p:spPr>
          <a:xfrm>
            <a:off x="2309768" y="6476638"/>
            <a:ext cx="6985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http://bdaipl.tech/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BB828-A8FF-439C-9029-28AF78A91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92451">
            <a:off x="6551164" y="1411615"/>
            <a:ext cx="4013298" cy="176688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10CD0-DED2-4CBC-8A82-9C35E559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517218" y="3274810"/>
            <a:ext cx="260082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7B555B-AAFB-470F-9474-E1A5A245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352550"/>
            <a:ext cx="9020175" cy="415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457BB-8345-43F7-9B39-CE3508B4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PLAYERS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F56C3-C3BF-41EA-A8B8-B45E1A6B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746287">
            <a:off x="9983522" y="1104901"/>
            <a:ext cx="16737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568F7-894A-4F6E-90B2-3C72C371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4165">
            <a:off x="1371600" y="1119188"/>
            <a:ext cx="1844179" cy="3882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678AE-B654-4B7A-B4DE-487D966B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28" y="4773966"/>
            <a:ext cx="4783772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F035E-4692-4A04-A7E1-2393FB3CB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107" y="3272893"/>
            <a:ext cx="1811602" cy="2016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6A34D-9CDB-4B3F-A994-7C08E1203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850" y="3640863"/>
            <a:ext cx="4743450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1ACD3-3CE8-4C73-9463-5163A50F8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172" y="5405301"/>
            <a:ext cx="3790950" cy="18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7CAEB6-2762-403E-98B1-8B96D27C6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3A55BE-E875-414E-8964-9F4BD06F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A1FECA8-74A7-4D1C-9D1E-6EDE1F961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66DE5-A3DA-48CD-9D18-968511FF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6" y="4332575"/>
            <a:ext cx="6667283" cy="1284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MATCHES DASHBOARD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F6D45B24-0DF2-400B-959B-C5DAAB2A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46" b="3"/>
          <a:stretch/>
        </p:blipFill>
        <p:spPr>
          <a:xfrm>
            <a:off x="7" y="10"/>
            <a:ext cx="3953173" cy="3603159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E2A51C4-3A28-4A32-9F73-596313028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5" r="3666" b="1"/>
          <a:stretch/>
        </p:blipFill>
        <p:spPr>
          <a:xfrm rot="21600000">
            <a:off x="4114039" y="-1"/>
            <a:ext cx="3963922" cy="360317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77A40-CC4F-4DCA-8B0C-F69AC4CA4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51" r="30245" b="2"/>
          <a:stretch/>
        </p:blipFill>
        <p:spPr>
          <a:xfrm>
            <a:off x="8228071" y="10"/>
            <a:ext cx="3963922" cy="360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C2A6D-3065-455F-952D-7597339E5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4" r="26113" b="1"/>
          <a:stretch/>
        </p:blipFill>
        <p:spPr>
          <a:xfrm>
            <a:off x="2" y="3752849"/>
            <a:ext cx="3953173" cy="310515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6C5244-D093-4A7D-A584-16112DCD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72533" y="3928371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43443B-89B2-40A6-9815-5707140D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80235" y="5080476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E30CD-D026-407A-ACC9-788AAC18E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962" y="2268031"/>
            <a:ext cx="4066309" cy="23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92C9-E625-4F71-84E9-A1E85439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27126"/>
            <a:ext cx="6900380" cy="3203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F4683-CCC5-4075-9B2C-6E088925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Port Forwarding</a:t>
            </a:r>
          </a:p>
          <a:p>
            <a:r>
              <a:rPr lang="en-US" sz="1600" dirty="0"/>
              <a:t>Forwards request received on 80 to the Kibana’s listening port</a:t>
            </a:r>
          </a:p>
          <a:p>
            <a:r>
              <a:rPr lang="en-US" sz="1600" dirty="0"/>
              <a:t>Making Kibana as face of the application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3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5DDB-B53E-4E50-A5FB-C548B8E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6000" cap="all"/>
            </a:br>
            <a:endParaRPr lang="en-US" sz="6000" cap="al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18A-A9BF-4AE7-BAC2-7760531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/>
              <a:t>THANKS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8F7AB-5204-4F25-B0A4-63203AB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011" y="1340840"/>
            <a:ext cx="2743200" cy="2743200"/>
          </a:xfrm>
          <a:prstGeom prst="rect">
            <a:avLst/>
          </a:prstGeom>
        </p:spPr>
      </p:pic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6825A4C-581A-4D7F-9485-66C6237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068" y="3083566"/>
            <a:ext cx="2749177" cy="2522369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5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080" y="2909787"/>
            <a:ext cx="1133176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45" y="1942138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383" y="2890057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8125" y="3794011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9616" y="5199137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A5E772BD-58AC-449C-804B-34B1D88FA6B3}"/>
              </a:ext>
            </a:extLst>
          </p:cNvPr>
          <p:cNvSpPr txBox="1">
            <a:spLocks/>
          </p:cNvSpPr>
          <p:nvPr/>
        </p:nvSpPr>
        <p:spPr>
          <a:xfrm>
            <a:off x="1038823" y="23998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ARCHITECTURE</a:t>
            </a:r>
          </a:p>
        </p:txBody>
      </p:sp>
      <p:pic>
        <p:nvPicPr>
          <p:cNvPr id="21" name="Google Shape;83;p15">
            <a:extLst>
              <a:ext uri="{FF2B5EF4-FFF2-40B4-BE49-F238E27FC236}">
                <a16:creationId xmlns:a16="http://schemas.microsoft.com/office/drawing/2014/main" id="{0D5598CE-A0FA-46FE-8AFD-F4E2E6307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2128930" y="30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" name="Google Shape;83;p15">
            <a:extLst>
              <a:ext uri="{FF2B5EF4-FFF2-40B4-BE49-F238E27FC236}">
                <a16:creationId xmlns:a16="http://schemas.microsoft.com/office/drawing/2014/main" id="{6D478D57-9C9A-43A6-B666-36D269F494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337003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" name="Google Shape;83;p15">
            <a:extLst>
              <a:ext uri="{FF2B5EF4-FFF2-40B4-BE49-F238E27FC236}">
                <a16:creationId xmlns:a16="http://schemas.microsoft.com/office/drawing/2014/main" id="{A8FA5886-4C0B-4056-AA1C-B9311C9FF6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531438" flipH="1">
            <a:off x="4638304" y="2582896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" name="Google Shape;83;p15">
            <a:extLst>
              <a:ext uri="{FF2B5EF4-FFF2-40B4-BE49-F238E27FC236}">
                <a16:creationId xmlns:a16="http://schemas.microsoft.com/office/drawing/2014/main" id="{1BB21787-A0D3-4C08-BE86-C2266202D7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764603" y="317846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" name="Google Shape;83;p15">
            <a:extLst>
              <a:ext uri="{FF2B5EF4-FFF2-40B4-BE49-F238E27FC236}">
                <a16:creationId xmlns:a16="http://schemas.microsoft.com/office/drawing/2014/main" id="{94CEE992-BCAE-4D9F-B038-906F324AF80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511935" flipH="1">
            <a:off x="4712618" y="364513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" name="Google Shape;83;p15">
            <a:extLst>
              <a:ext uri="{FF2B5EF4-FFF2-40B4-BE49-F238E27FC236}">
                <a16:creationId xmlns:a16="http://schemas.microsoft.com/office/drawing/2014/main" id="{60E1106E-209A-4CF9-9315-4EE39FA8DC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4830" flipH="1">
            <a:off x="6084629" y="2398753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2" name="Google Shape;83;p15">
            <a:extLst>
              <a:ext uri="{FF2B5EF4-FFF2-40B4-BE49-F238E27FC236}">
                <a16:creationId xmlns:a16="http://schemas.microsoft.com/office/drawing/2014/main" id="{95086EF3-36B9-4223-9B6A-4A4238D76E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971756" y="3137158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" name="Google Shape;83;p15">
            <a:extLst>
              <a:ext uri="{FF2B5EF4-FFF2-40B4-BE49-F238E27FC236}">
                <a16:creationId xmlns:a16="http://schemas.microsoft.com/office/drawing/2014/main" id="{E99E2574-8594-43EB-885F-86DDFD3F05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20432" flipH="1">
            <a:off x="6020140" y="3954649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9" name="Google Shape;83;p15">
            <a:extLst>
              <a:ext uri="{FF2B5EF4-FFF2-40B4-BE49-F238E27FC236}">
                <a16:creationId xmlns:a16="http://schemas.microsoft.com/office/drawing/2014/main" id="{475BBE58-7AC8-49A0-951C-6D481A39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46187" flipH="1">
            <a:off x="5518813" y="4688367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" name="Google Shape;83;p15">
            <a:extLst>
              <a:ext uri="{FF2B5EF4-FFF2-40B4-BE49-F238E27FC236}">
                <a16:creationId xmlns:a16="http://schemas.microsoft.com/office/drawing/2014/main" id="{4777EB39-881B-4874-BDE9-E1ECDDA5193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046187" flipH="1">
            <a:off x="5212099" y="470253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0C73B-D581-4997-89E7-C956D1F1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44" y="1342842"/>
            <a:ext cx="5696251" cy="3581400"/>
          </a:xfr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667326-B432-4AD5-9906-368832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02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962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588-4BCC-4FE1-B3E4-7C0D41D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860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04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D6-37E3-496D-B4B4-D731921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A3BF-349F-4338-A580-E0A9DDB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been sourced from multiple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popular cricketing websites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wiki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Google API – Geo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Kaggle competitions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/>
              <a:t>All the data is further stored into S3.</a:t>
            </a:r>
            <a:endParaRPr lang="en-IN" sz="3200" i="0" dirty="0"/>
          </a:p>
        </p:txBody>
      </p:sp>
    </p:spTree>
    <p:extLst>
      <p:ext uri="{BB962C8B-B14F-4D97-AF65-F5344CB8AC3E}">
        <p14:creationId xmlns:p14="http://schemas.microsoft.com/office/powerpoint/2010/main" val="73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0EB-1AF1-4D7B-833A-778FFAB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7" y="1138806"/>
            <a:ext cx="9601200" cy="1485900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FE6-7885-4F91-ADDF-1EC015B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9339"/>
            <a:ext cx="9601200" cy="3581400"/>
          </a:xfrm>
        </p:spPr>
        <p:txBody>
          <a:bodyPr/>
          <a:lstStyle/>
          <a:p>
            <a:r>
              <a:rPr lang="en-IN" dirty="0"/>
              <a:t>Raw data received in S3 is pushed into AWS DynamoDB.</a:t>
            </a:r>
          </a:p>
          <a:p>
            <a:r>
              <a:rPr lang="en-IN" dirty="0"/>
              <a:t>S3 event invokes AWS Lambda which does the data parsing before it is rested in DynamoDB.</a:t>
            </a:r>
          </a:p>
          <a:p>
            <a:r>
              <a:rPr lang="en-IN" dirty="0"/>
              <a:t>Three tables – Player, Matches, Deliveries</a:t>
            </a:r>
          </a:p>
          <a:p>
            <a:r>
              <a:rPr lang="en-IN" dirty="0"/>
              <a:t>Data in DynamoDB acts a source of truth for all the further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098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CAD3-B4E2-44CB-8570-E1C9AB1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426-AF13-4CD0-B4BE-01CF7341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semi parsed data is transformed into a meaningful entity  - JSON.</a:t>
            </a:r>
          </a:p>
          <a:p>
            <a:r>
              <a:rPr lang="en-IN" dirty="0"/>
              <a:t>Triggers on </a:t>
            </a:r>
            <a:r>
              <a:rPr lang="en-IN" dirty="0" err="1"/>
              <a:t>DynamoDb</a:t>
            </a:r>
            <a:r>
              <a:rPr lang="en-IN" dirty="0"/>
              <a:t> would invoke AWS Lambda whenever a new entry is added into </a:t>
            </a:r>
            <a:r>
              <a:rPr lang="en-IN" dirty="0" err="1"/>
              <a:t>DynamoDb</a:t>
            </a:r>
            <a:r>
              <a:rPr lang="en-IN" dirty="0"/>
              <a:t>.</a:t>
            </a:r>
          </a:p>
          <a:p>
            <a:r>
              <a:rPr lang="en-IN" dirty="0"/>
              <a:t>AWS Lambda transforms the data into a meaningful patterns, which are further loaded into </a:t>
            </a:r>
            <a:r>
              <a:rPr lang="en-IN" dirty="0" err="1"/>
              <a:t>elasticsearch</a:t>
            </a:r>
            <a:r>
              <a:rPr lang="en-IN" dirty="0"/>
              <a:t> cluster.</a:t>
            </a:r>
          </a:p>
          <a:p>
            <a:r>
              <a:rPr lang="en-IN" dirty="0"/>
              <a:t>AWS Lambda would fetch additional geo data through Google API</a:t>
            </a:r>
          </a:p>
          <a:p>
            <a:r>
              <a:rPr lang="en-IN" dirty="0"/>
              <a:t>AWS Lambda uses Redis for a quick key-value mapping lookup.</a:t>
            </a:r>
          </a:p>
        </p:txBody>
      </p:sp>
    </p:spTree>
    <p:extLst>
      <p:ext uri="{BB962C8B-B14F-4D97-AF65-F5344CB8AC3E}">
        <p14:creationId xmlns:p14="http://schemas.microsoft.com/office/powerpoint/2010/main" val="551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538-C908-49EA-9826-BE02D3A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D0-9231-4200-A029-D0EA021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Elasticsearch indexes all the incoming data from lambdas.</a:t>
            </a:r>
          </a:p>
          <a:p>
            <a:r>
              <a:rPr lang="en-IN" dirty="0"/>
              <a:t>Data on </a:t>
            </a:r>
            <a:r>
              <a:rPr lang="en-IN" dirty="0" err="1"/>
              <a:t>elasticsearch</a:t>
            </a:r>
            <a:r>
              <a:rPr lang="en-IN" dirty="0"/>
              <a:t> is split on the nodes in the cluster.</a:t>
            </a:r>
          </a:p>
          <a:p>
            <a:r>
              <a:rPr lang="en-IN" dirty="0"/>
              <a:t>All the three formats of the data are stored in different indices.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matches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players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deliveries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20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352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Wingdings</vt:lpstr>
      <vt:lpstr>Crop</vt:lpstr>
      <vt:lpstr>Data Analysis &amp; Visualisations of IPL</vt:lpstr>
      <vt:lpstr>MOTIVATION</vt:lpstr>
      <vt:lpstr>PowerPoint Presentation</vt:lpstr>
      <vt:lpstr>TECH STACK</vt:lpstr>
      <vt:lpstr>ETL</vt:lpstr>
      <vt:lpstr>EXTRACT</vt:lpstr>
      <vt:lpstr>Cont…</vt:lpstr>
      <vt:lpstr>TRANSFORM</vt:lpstr>
      <vt:lpstr>LOAD</vt:lpstr>
      <vt:lpstr>PowerPoint Presentation</vt:lpstr>
      <vt:lpstr>PowerPoint Presentation</vt:lpstr>
      <vt:lpstr>DELIVERIES DASHBOARD</vt:lpstr>
      <vt:lpstr>PLAYERS DASHBOARD</vt:lpstr>
      <vt:lpstr>MATCHES DASHBOARD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Kankanti</dc:creator>
  <cp:lastModifiedBy>Nithin Kankanti</cp:lastModifiedBy>
  <cp:revision>7</cp:revision>
  <dcterms:created xsi:type="dcterms:W3CDTF">2020-04-22T20:32:33Z</dcterms:created>
  <dcterms:modified xsi:type="dcterms:W3CDTF">2020-04-22T22:47:18Z</dcterms:modified>
</cp:coreProperties>
</file>