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daipl.tech/goto/d64788fbd89593a724592076c53ba741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hyperlink" Target="http://bdaipl.tech/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2080C-7498-4AB9-BBBF-CFC036C9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8573" y="2052752"/>
            <a:ext cx="4798243" cy="2356822"/>
          </a:xfrm>
        </p:spPr>
        <p:txBody>
          <a:bodyPr>
            <a:normAutofit/>
          </a:bodyPr>
          <a:lstStyle/>
          <a:p>
            <a:r>
              <a:rPr lang="en-IN" sz="4500" dirty="0"/>
              <a:t>Data Analysis &amp; Visualisations of IPL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3F4DD-2D1B-4413-ACB9-16365E268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" y="6446290"/>
            <a:ext cx="12115800" cy="390525"/>
          </a:xfrm>
        </p:spPr>
        <p:txBody>
          <a:bodyPr>
            <a:normAutofit fontScale="92500" lnSpcReduction="20000"/>
          </a:bodyPr>
          <a:lstStyle/>
          <a:p>
            <a:r>
              <a:rPr lang="en-IN"/>
              <a:t>Nithin Veer Reddy | Mohan Dwarampudi |Abhinivesh Palusa | Lokin Sai</a:t>
            </a:r>
            <a:endParaRPr lang="en-IN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603BEBA-A149-414B-B6C7-42A41F65E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3" y="2462257"/>
            <a:ext cx="4207669" cy="2133502"/>
          </a:xfrm>
          <a:prstGeom prst="rect">
            <a:avLst/>
          </a:prstGeom>
        </p:spPr>
      </p:pic>
      <p:pic>
        <p:nvPicPr>
          <p:cNvPr id="1026" name="Picture 2" descr="Cu Boulder Logo Transparent &amp; PNG Clipart Free Download - YWD">
            <a:extLst>
              <a:ext uri="{FF2B5EF4-FFF2-40B4-BE49-F238E27FC236}">
                <a16:creationId xmlns:a16="http://schemas.microsoft.com/office/drawing/2014/main" id="{C3E6BC35-6BE1-4663-B23C-2239CD70B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636" y="245861"/>
            <a:ext cx="1146953" cy="110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43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B5A354-C6A5-403F-BD7F-A4164EF5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634901"/>
            <a:ext cx="6900380" cy="35881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65F733-D937-4ECE-9808-8FAA68BF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7199" y="1438442"/>
            <a:ext cx="3608724" cy="2827090"/>
          </a:xfrm>
        </p:spPr>
        <p:txBody>
          <a:bodyPr>
            <a:normAutofit/>
          </a:bodyPr>
          <a:lstStyle/>
          <a:p>
            <a:r>
              <a:rPr lang="en-US" sz="1600" dirty="0"/>
              <a:t>Two node cluster</a:t>
            </a:r>
          </a:p>
          <a:p>
            <a:r>
              <a:rPr lang="en-US" sz="1600" dirty="0"/>
              <a:t>Served out via Load Balancer</a:t>
            </a:r>
          </a:p>
          <a:p>
            <a:r>
              <a:rPr lang="en-US" sz="1600" dirty="0"/>
              <a:t>Load Balancer endpoint would be the face of the </a:t>
            </a:r>
            <a:r>
              <a:rPr lang="en-US" sz="1600" dirty="0" err="1"/>
              <a:t>elasticsearch</a:t>
            </a:r>
            <a:endParaRPr lang="en-US" sz="1600" dirty="0"/>
          </a:p>
          <a:p>
            <a:r>
              <a:rPr lang="en-US" sz="1600" dirty="0"/>
              <a:t>Separate indices for all three types of data sources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7A9237-1FE6-413D-A594-FB45533D8B9A}"/>
              </a:ext>
            </a:extLst>
          </p:cNvPr>
          <p:cNvSpPr/>
          <p:nvPr/>
        </p:nvSpPr>
        <p:spPr>
          <a:xfrm>
            <a:off x="7983434" y="3781561"/>
            <a:ext cx="3447929" cy="548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 Balancer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7D46658-D21D-4A0F-9261-3C42E2F48DED}"/>
              </a:ext>
            </a:extLst>
          </p:cNvPr>
          <p:cNvSpPr/>
          <p:nvPr/>
        </p:nvSpPr>
        <p:spPr>
          <a:xfrm>
            <a:off x="7255019" y="5352210"/>
            <a:ext cx="2030136" cy="78017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node-1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FD0CC6-6861-4269-84E1-F9A86E2C20BB}"/>
              </a:ext>
            </a:extLst>
          </p:cNvPr>
          <p:cNvSpPr/>
          <p:nvPr/>
        </p:nvSpPr>
        <p:spPr>
          <a:xfrm>
            <a:off x="10020587" y="5352209"/>
            <a:ext cx="2030136" cy="78017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node-2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7155912D-91BD-4300-AC4D-9A19324F35D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8477683" y="4122493"/>
            <a:ext cx="1022121" cy="14373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4930BE6-2A65-4DF7-B327-75EA9922931C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rot="16200000" flipH="1">
            <a:off x="9860467" y="4177021"/>
            <a:ext cx="1022120" cy="132825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4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B428C-FD61-4DDB-BEC5-791BE58A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47" y="640080"/>
            <a:ext cx="6096635" cy="557784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AE2DE5-A5DB-4052-AB07-9CD95ECA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645" y="1296099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Face of the project</a:t>
            </a:r>
          </a:p>
          <a:p>
            <a:r>
              <a:rPr lang="en-US" sz="1600" dirty="0"/>
              <a:t>Dashboards are generated separately for each index.</a:t>
            </a:r>
          </a:p>
          <a:p>
            <a:r>
              <a:rPr lang="en-US" sz="1600" dirty="0"/>
              <a:t>Visualizations such as Geo Tagging, Heatmaps, Custom Metrics, Pie Charts, Bar Graphs</a:t>
            </a:r>
          </a:p>
          <a:p>
            <a:r>
              <a:rPr lang="en-US" sz="1600" dirty="0"/>
              <a:t>Filters applied on a visualization is applied across the dashboard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3464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F57B-A503-4A11-B7EE-91112954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406" y="213846"/>
            <a:ext cx="9601200" cy="1485900"/>
          </a:xfrm>
        </p:spPr>
        <p:txBody>
          <a:bodyPr/>
          <a:lstStyle/>
          <a:p>
            <a:pPr algn="ctr"/>
            <a:r>
              <a:rPr lang="en-IN" sz="3600" dirty="0"/>
              <a:t>DELIVERIES DASHBOARD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12F09-A5E0-412D-AA9C-B5EE6CFE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164" y="4341682"/>
            <a:ext cx="4593167" cy="2066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47C3C-2C60-487A-BE15-EB683A4D7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650" y="990600"/>
            <a:ext cx="1966918" cy="577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C9D1EE-2413-4EB5-89C1-9960145CE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24" y="3955181"/>
            <a:ext cx="5404564" cy="2453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7C7DF0-A919-46BE-AB2E-55112BE5D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46405">
            <a:off x="831857" y="1490467"/>
            <a:ext cx="6262078" cy="28384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4807E2-B75B-4692-9B73-924DA61FB499}"/>
              </a:ext>
            </a:extLst>
          </p:cNvPr>
          <p:cNvSpPr/>
          <p:nvPr/>
        </p:nvSpPr>
        <p:spPr>
          <a:xfrm>
            <a:off x="2309768" y="6476638"/>
            <a:ext cx="6985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http://bdaipl.tech/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BB828-A8FF-439C-9029-28AF78A91C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192451">
            <a:off x="6551164" y="1411615"/>
            <a:ext cx="4013298" cy="176688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110CD0-DED2-4CBC-8A82-9C35E5594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7517218" y="3274810"/>
            <a:ext cx="260082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4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7B555B-AAFB-470F-9474-E1A5A245F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352550"/>
            <a:ext cx="9020175" cy="415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457BB-8345-43F7-9B39-CE3508B4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PLAYERS 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DF56C3-C3BF-41EA-A8B8-B45E1A6B8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20746287">
            <a:off x="9983522" y="1104901"/>
            <a:ext cx="1673756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D568F7-894A-4F6E-90B2-3C72C3717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54165">
            <a:off x="1371600" y="1119188"/>
            <a:ext cx="1844179" cy="3882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9678AE-B654-4B7A-B4DE-487D966B0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128" y="4773966"/>
            <a:ext cx="4783772" cy="2124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9F035E-4692-4A04-A7E1-2393FB3CB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2107" y="3272893"/>
            <a:ext cx="1811602" cy="2016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36A34D-9CDB-4B3F-A994-7C08E1203E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7850" y="3640863"/>
            <a:ext cx="4743450" cy="2686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1ACD3-3CE8-4C73-9463-5163A50F88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4172" y="5405301"/>
            <a:ext cx="3790950" cy="18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4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27CAEB6-2762-403E-98B1-8B96D27C6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93A55BE-E875-414E-8964-9F4BD06F9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A1FECA8-74A7-4D1C-9D1E-6EDE1F961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66DE5-A3DA-48CD-9D18-968511FF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6" y="4332575"/>
            <a:ext cx="6667283" cy="1284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MATCHES DASHBOARD</a:t>
            </a: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F6D45B24-0DF2-400B-959B-C5DAAB2A0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346" b="3"/>
          <a:stretch/>
        </p:blipFill>
        <p:spPr>
          <a:xfrm>
            <a:off x="7" y="10"/>
            <a:ext cx="3953173" cy="3603159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E2A51C4-3A28-4A32-9F73-596313028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5" r="3666" b="1"/>
          <a:stretch/>
        </p:blipFill>
        <p:spPr>
          <a:xfrm rot="21600000">
            <a:off x="4114039" y="-1"/>
            <a:ext cx="3963922" cy="360317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177A40-CC4F-4DCA-8B0C-F69AC4CA40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51" r="30245" b="2"/>
          <a:stretch/>
        </p:blipFill>
        <p:spPr>
          <a:xfrm>
            <a:off x="8228071" y="10"/>
            <a:ext cx="3963922" cy="3603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BC2A6D-3065-455F-952D-7597339E58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54" r="26113" b="1"/>
          <a:stretch/>
        </p:blipFill>
        <p:spPr>
          <a:xfrm>
            <a:off x="2" y="3752849"/>
            <a:ext cx="3953173" cy="3105151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46C5244-D093-4A7D-A584-16112DCD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272533" y="3928371"/>
            <a:ext cx="1717050" cy="1372910"/>
          </a:xfrm>
          <a:custGeom>
            <a:avLst/>
            <a:gdLst>
              <a:gd name="connsiteX0" fmla="*/ 2022607 w 2308583"/>
              <a:gd name="connsiteY0" fmla="*/ 0 h 1845884"/>
              <a:gd name="connsiteX1" fmla="*/ 2308583 w 2308583"/>
              <a:gd name="connsiteY1" fmla="*/ 0 h 1845884"/>
              <a:gd name="connsiteX2" fmla="*/ 2308583 w 2308583"/>
              <a:gd name="connsiteY2" fmla="*/ 1845884 h 1845884"/>
              <a:gd name="connsiteX3" fmla="*/ 462 w 2308583"/>
              <a:gd name="connsiteY3" fmla="*/ 1845884 h 1845884"/>
              <a:gd name="connsiteX4" fmla="*/ 0 w 2308583"/>
              <a:gd name="connsiteY4" fmla="*/ 1574025 h 1845884"/>
              <a:gd name="connsiteX5" fmla="*/ 2022607 w 2308583"/>
              <a:gd name="connsiteY5" fmla="*/ 1574957 h 184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845884">
                <a:moveTo>
                  <a:pt x="2022607" y="0"/>
                </a:moveTo>
                <a:lnTo>
                  <a:pt x="2308583" y="0"/>
                </a:lnTo>
                <a:lnTo>
                  <a:pt x="2308583" y="1845884"/>
                </a:lnTo>
                <a:lnTo>
                  <a:pt x="462" y="1845884"/>
                </a:lnTo>
                <a:cubicBezTo>
                  <a:pt x="-462" y="1752054"/>
                  <a:pt x="923" y="1667855"/>
                  <a:pt x="0" y="1574025"/>
                </a:cubicBezTo>
                <a:lnTo>
                  <a:pt x="2022607" y="1574957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143443B-89B2-40A6-9815-5707140DC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80235" y="5080476"/>
            <a:ext cx="1717050" cy="1372910"/>
          </a:xfrm>
          <a:custGeom>
            <a:avLst/>
            <a:gdLst>
              <a:gd name="connsiteX0" fmla="*/ 2022607 w 2308583"/>
              <a:gd name="connsiteY0" fmla="*/ 0 h 1845884"/>
              <a:gd name="connsiteX1" fmla="*/ 2308583 w 2308583"/>
              <a:gd name="connsiteY1" fmla="*/ 0 h 1845884"/>
              <a:gd name="connsiteX2" fmla="*/ 2308583 w 2308583"/>
              <a:gd name="connsiteY2" fmla="*/ 1845884 h 1845884"/>
              <a:gd name="connsiteX3" fmla="*/ 462 w 2308583"/>
              <a:gd name="connsiteY3" fmla="*/ 1845884 h 1845884"/>
              <a:gd name="connsiteX4" fmla="*/ 0 w 2308583"/>
              <a:gd name="connsiteY4" fmla="*/ 1574025 h 1845884"/>
              <a:gd name="connsiteX5" fmla="*/ 2022607 w 2308583"/>
              <a:gd name="connsiteY5" fmla="*/ 1574957 h 184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845884">
                <a:moveTo>
                  <a:pt x="2022607" y="0"/>
                </a:moveTo>
                <a:lnTo>
                  <a:pt x="2308583" y="0"/>
                </a:lnTo>
                <a:lnTo>
                  <a:pt x="2308583" y="1845884"/>
                </a:lnTo>
                <a:lnTo>
                  <a:pt x="462" y="1845884"/>
                </a:lnTo>
                <a:cubicBezTo>
                  <a:pt x="-462" y="1752054"/>
                  <a:pt x="923" y="1667855"/>
                  <a:pt x="0" y="1574025"/>
                </a:cubicBezTo>
                <a:lnTo>
                  <a:pt x="2022607" y="1574957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E30CD-D026-407A-ACC9-788AAC18E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962" y="2268031"/>
            <a:ext cx="4066309" cy="232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0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092C9-E625-4F71-84E9-A1E854397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827126"/>
            <a:ext cx="6900380" cy="32037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5F4683-CCC5-4075-9B2C-6E088925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Port Forwarding</a:t>
            </a:r>
          </a:p>
          <a:p>
            <a:r>
              <a:rPr lang="en-US" sz="1600" dirty="0"/>
              <a:t>Forwards request received on 80 to the Kibana’s listening port</a:t>
            </a:r>
          </a:p>
          <a:p>
            <a:r>
              <a:rPr lang="en-US" sz="1600" dirty="0"/>
              <a:t>Making Kibana as face of the application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7433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8511CAE-6AAD-4026-90B0-6917258C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35DDB-B53E-4E50-A5FB-C548B8ED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6000" cap="all" dirty="0"/>
            </a:br>
            <a:endParaRPr lang="en-US" sz="6000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B18A-A9BF-4AE7-BAC2-77605319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86" y="1996038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6600" b="1" dirty="0"/>
              <a:t>THANKS</a:t>
            </a:r>
            <a:endParaRPr lang="en-US" sz="2300" b="1" dirty="0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7388763A-4025-4433-A72C-457FC376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BE8F7AB-5204-4F25-B0A4-63203AB5D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011" y="1340840"/>
            <a:ext cx="2743200" cy="2743200"/>
          </a:xfrm>
          <a:prstGeom prst="rect">
            <a:avLst/>
          </a:prstGeom>
        </p:spPr>
      </p:pic>
      <p:pic>
        <p:nvPicPr>
          <p:cNvPr id="4" name="Picture 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36825A4C-581A-4D7F-9485-66C6237D8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068" y="3083566"/>
            <a:ext cx="2749177" cy="2522369"/>
          </a:xfrm>
          <a:prstGeom prst="rect">
            <a:avLst/>
          </a:prstGeom>
        </p:spPr>
      </p:pic>
      <p:sp>
        <p:nvSpPr>
          <p:cNvPr id="33" name="Freeform 6">
            <a:extLst>
              <a:ext uri="{FF2B5EF4-FFF2-40B4-BE49-F238E27FC236}">
                <a16:creationId xmlns:a16="http://schemas.microsoft.com/office/drawing/2014/main" id="{8A2DFE20-1EAE-45A9-AD16-D4DBD0ABB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501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B9EF-167D-41EA-8B1C-463EF2E8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8920-AF12-4A89-AE98-359EECFC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art and practice of visualizing data is becoming ever more important in bridging the human-computer gap to mediate analytical insight in a meaningful way.</a:t>
            </a:r>
            <a:br>
              <a:rPr lang="en-US" sz="2800" dirty="0"/>
            </a:br>
            <a:r>
              <a:rPr lang="en-US" sz="2800" i="1" dirty="0"/>
              <a:t>―</a:t>
            </a:r>
            <a:r>
              <a:rPr lang="en-US" sz="2800" i="1" dirty="0" err="1"/>
              <a:t>Edd</a:t>
            </a:r>
            <a:r>
              <a:rPr lang="en-US" sz="2800" i="1" dirty="0"/>
              <a:t> </a:t>
            </a:r>
            <a:r>
              <a:rPr lang="en-US" sz="2800" i="1" dirty="0" err="1"/>
              <a:t>Dumbill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5434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402BA81-829B-4B62-B4DA-93D441B1E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7577" y="3040565"/>
            <a:ext cx="2317973" cy="1338263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8BB26D-9177-46B2-8C7B-A37EB87DE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590" y="3063988"/>
            <a:ext cx="1572357" cy="730023"/>
          </a:xfrm>
          <a:prstGeom prst="rect">
            <a:avLst/>
          </a:prstGeom>
        </p:spPr>
      </p:pic>
      <p:pic>
        <p:nvPicPr>
          <p:cNvPr id="22" name="Google Shape;83;p15">
            <a:extLst>
              <a:ext uri="{FF2B5EF4-FFF2-40B4-BE49-F238E27FC236}">
                <a16:creationId xmlns:a16="http://schemas.microsoft.com/office/drawing/2014/main" id="{AFB07186-B858-4EB0-BBA5-803129C2CF7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7448108" y="3207412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2C970F-6777-4ED1-8DF4-E467D8CE9E3B}"/>
              </a:ext>
            </a:extLst>
          </p:cNvPr>
          <p:cNvSpPr txBox="1"/>
          <p:nvPr/>
        </p:nvSpPr>
        <p:spPr>
          <a:xfrm>
            <a:off x="10125697" y="4402251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linkClick r:id="rId5"/>
              </a:rPr>
              <a:t>http://bdaipl.tech</a:t>
            </a:r>
            <a:endParaRPr lang="en-IN" b="1" dirty="0"/>
          </a:p>
        </p:txBody>
      </p:sp>
      <p:pic>
        <p:nvPicPr>
          <p:cNvPr id="26" name="Google Shape;83;p15">
            <a:extLst>
              <a:ext uri="{FF2B5EF4-FFF2-40B4-BE49-F238E27FC236}">
                <a16:creationId xmlns:a16="http://schemas.microsoft.com/office/drawing/2014/main" id="{80B7ADF7-CB73-4F55-8D19-23F66E68871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8889161" y="3393490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7" name="Google Shape;83;p15">
            <a:extLst>
              <a:ext uri="{FF2B5EF4-FFF2-40B4-BE49-F238E27FC236}">
                <a16:creationId xmlns:a16="http://schemas.microsoft.com/office/drawing/2014/main" id="{B6FDE5CA-D0AB-40DC-A053-C5EE6ABC0A7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830183" y="3137230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6177C0A-6C26-4F27-9305-5C5B57222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2080" y="2909787"/>
            <a:ext cx="1133176" cy="9775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54B659A-6A82-4843-96F4-8186194F60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423" y="2944243"/>
            <a:ext cx="1878251" cy="9775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05A4A3D-15AB-4A6A-AAEE-2ECE2AE92A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3345" y="1942138"/>
            <a:ext cx="1364146" cy="87153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3F300D-4AC1-4B20-A66A-B3F3CA5888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2383" y="2890057"/>
            <a:ext cx="1364146" cy="8715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9F7D459-2A4E-4E3D-A4FD-D22AF47C0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8125" y="3794011"/>
            <a:ext cx="1364146" cy="871538"/>
          </a:xfrm>
          <a:prstGeom prst="rect">
            <a:avLst/>
          </a:prstGeom>
        </p:spPr>
      </p:pic>
      <p:pic>
        <p:nvPicPr>
          <p:cNvPr id="38" name="Google Shape;74;p15">
            <a:extLst>
              <a:ext uri="{FF2B5EF4-FFF2-40B4-BE49-F238E27FC236}">
                <a16:creationId xmlns:a16="http://schemas.microsoft.com/office/drawing/2014/main" id="{9300CE0C-0535-4F0C-9B7C-21F7B8B8967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09616" y="5199137"/>
            <a:ext cx="886384" cy="73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B87CEF1-5A66-496E-8139-B7F966162F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4484" y="2909787"/>
            <a:ext cx="1364146" cy="87153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0B5C9E0-C779-4000-95A9-FEB4AC20EC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029" y="2761036"/>
            <a:ext cx="1009916" cy="100991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22DE550-04E3-4A4D-A46D-B2161A2596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11088" y="2934406"/>
            <a:ext cx="847222" cy="820326"/>
          </a:xfrm>
          <a:prstGeom prst="rect">
            <a:avLst/>
          </a:prstGeom>
        </p:spPr>
      </p:pic>
      <p:sp>
        <p:nvSpPr>
          <p:cNvPr id="66" name="Title 1">
            <a:extLst>
              <a:ext uri="{FF2B5EF4-FFF2-40B4-BE49-F238E27FC236}">
                <a16:creationId xmlns:a16="http://schemas.microsoft.com/office/drawing/2014/main" id="{A5E772BD-58AC-449C-804B-34B1D88FA6B3}"/>
              </a:ext>
            </a:extLst>
          </p:cNvPr>
          <p:cNvSpPr txBox="1">
            <a:spLocks/>
          </p:cNvSpPr>
          <p:nvPr/>
        </p:nvSpPr>
        <p:spPr>
          <a:xfrm>
            <a:off x="1038823" y="239988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ARCHITECTURE</a:t>
            </a:r>
          </a:p>
        </p:txBody>
      </p:sp>
      <p:pic>
        <p:nvPicPr>
          <p:cNvPr id="21" name="Google Shape;83;p15">
            <a:extLst>
              <a:ext uri="{FF2B5EF4-FFF2-40B4-BE49-F238E27FC236}">
                <a16:creationId xmlns:a16="http://schemas.microsoft.com/office/drawing/2014/main" id="{0D5598CE-A0FA-46FE-8AFD-F4E2E6307BA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2128930" y="3098753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" name="Google Shape;83;p15">
            <a:extLst>
              <a:ext uri="{FF2B5EF4-FFF2-40B4-BE49-F238E27FC236}">
                <a16:creationId xmlns:a16="http://schemas.microsoft.com/office/drawing/2014/main" id="{6D478D57-9C9A-43A6-B666-36D269F494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3370036" y="3137158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5" name="Google Shape;83;p15">
            <a:extLst>
              <a:ext uri="{FF2B5EF4-FFF2-40B4-BE49-F238E27FC236}">
                <a16:creationId xmlns:a16="http://schemas.microsoft.com/office/drawing/2014/main" id="{A8FA5886-4C0B-4056-AA1C-B9311C9FF60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531438" flipH="1">
            <a:off x="4638304" y="2582896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8" name="Google Shape;83;p15">
            <a:extLst>
              <a:ext uri="{FF2B5EF4-FFF2-40B4-BE49-F238E27FC236}">
                <a16:creationId xmlns:a16="http://schemas.microsoft.com/office/drawing/2014/main" id="{1BB21787-A0D3-4C08-BE86-C2266202D71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4764603" y="3178460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9" name="Google Shape;83;p15">
            <a:extLst>
              <a:ext uri="{FF2B5EF4-FFF2-40B4-BE49-F238E27FC236}">
                <a16:creationId xmlns:a16="http://schemas.microsoft.com/office/drawing/2014/main" id="{94CEE992-BCAE-4D9F-B038-906F324AF80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511935" flipH="1">
            <a:off x="4712618" y="3645133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0" name="Google Shape;83;p15">
            <a:extLst>
              <a:ext uri="{FF2B5EF4-FFF2-40B4-BE49-F238E27FC236}">
                <a16:creationId xmlns:a16="http://schemas.microsoft.com/office/drawing/2014/main" id="{60E1106E-209A-4CF9-9315-4EE39FA8DCB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004830" flipH="1">
            <a:off x="6084629" y="2398753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2" name="Google Shape;83;p15">
            <a:extLst>
              <a:ext uri="{FF2B5EF4-FFF2-40B4-BE49-F238E27FC236}">
                <a16:creationId xmlns:a16="http://schemas.microsoft.com/office/drawing/2014/main" id="{95086EF3-36B9-4223-9B6A-4A4238D76EB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5971756" y="3137158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4" name="Google Shape;83;p15">
            <a:extLst>
              <a:ext uri="{FF2B5EF4-FFF2-40B4-BE49-F238E27FC236}">
                <a16:creationId xmlns:a16="http://schemas.microsoft.com/office/drawing/2014/main" id="{E99E2574-8594-43EB-885F-86DDFD3F054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20432" flipH="1">
            <a:off x="6020140" y="3954649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9" name="Google Shape;83;p15">
            <a:extLst>
              <a:ext uri="{FF2B5EF4-FFF2-40B4-BE49-F238E27FC236}">
                <a16:creationId xmlns:a16="http://schemas.microsoft.com/office/drawing/2014/main" id="{475BBE58-7AC8-49A0-951C-6D481A39BBB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246187" flipH="1">
            <a:off x="5518813" y="4688367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0" name="Google Shape;83;p15">
            <a:extLst>
              <a:ext uri="{FF2B5EF4-FFF2-40B4-BE49-F238E27FC236}">
                <a16:creationId xmlns:a16="http://schemas.microsoft.com/office/drawing/2014/main" id="{4777EB39-881B-4874-BDE9-E1ECDDA5193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046187" flipH="1">
            <a:off x="5212099" y="4702532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5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40C73B-D581-4997-89E7-C956D1F16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644" y="1342842"/>
            <a:ext cx="5696251" cy="3581400"/>
          </a:xfr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9A667326-B432-4AD5-9906-36883260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020"/>
            <a:ext cx="9601200" cy="1485900"/>
          </a:xfrm>
        </p:spPr>
        <p:txBody>
          <a:bodyPr/>
          <a:lstStyle/>
          <a:p>
            <a:pPr algn="ctr"/>
            <a:r>
              <a:rPr lang="en-IN" dirty="0"/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59627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3588-4BCC-4FE1-B3E4-7C0D41DC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118608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IN" sz="8800" dirty="0"/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200436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93D6-37E3-496D-B4B4-D731921F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A3BF-349F-4338-A580-E0A9DDB5C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has been sourced from multiple areas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Scrapping popular cricketing websites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Scrapping wiki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Google API – Geo points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Kaggle competitions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i="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i="0" dirty="0"/>
              <a:t>All the data is further stored into S3.</a:t>
            </a:r>
            <a:endParaRPr lang="en-IN" sz="3200" i="0" dirty="0"/>
          </a:p>
        </p:txBody>
      </p:sp>
    </p:spTree>
    <p:extLst>
      <p:ext uri="{BB962C8B-B14F-4D97-AF65-F5344CB8AC3E}">
        <p14:creationId xmlns:p14="http://schemas.microsoft.com/office/powerpoint/2010/main" val="7311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00EB-1AF1-4D7B-833A-778FFAB6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817" y="1138806"/>
            <a:ext cx="9601200" cy="1485900"/>
          </a:xfrm>
        </p:spPr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AFE6-7885-4F91-ADDF-1EC015BD2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789339"/>
            <a:ext cx="9601200" cy="3581400"/>
          </a:xfrm>
        </p:spPr>
        <p:txBody>
          <a:bodyPr/>
          <a:lstStyle/>
          <a:p>
            <a:r>
              <a:rPr lang="en-IN" dirty="0"/>
              <a:t>Raw data received in S3 is pushed into AWS DynamoDB.</a:t>
            </a:r>
          </a:p>
          <a:p>
            <a:r>
              <a:rPr lang="en-IN" dirty="0"/>
              <a:t>S3 event invokes AWS Lambda which does the data parsing before it is rested in DynamoDB.</a:t>
            </a:r>
          </a:p>
          <a:p>
            <a:r>
              <a:rPr lang="en-IN" dirty="0"/>
              <a:t>Three tables – Player, Matches, Deliveries</a:t>
            </a:r>
          </a:p>
          <a:p>
            <a:r>
              <a:rPr lang="en-IN" dirty="0"/>
              <a:t>Data in DynamoDB acts a source of truth for all the further operations.</a:t>
            </a:r>
          </a:p>
        </p:txBody>
      </p:sp>
    </p:spTree>
    <p:extLst>
      <p:ext uri="{BB962C8B-B14F-4D97-AF65-F5344CB8AC3E}">
        <p14:creationId xmlns:p14="http://schemas.microsoft.com/office/powerpoint/2010/main" val="170983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CAD3-B4E2-44CB-8570-E1C9AB1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B426-AF13-4CD0-B4BE-01CF73418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the semi parsed data is transformed into a meaningful entity  - JSON.</a:t>
            </a:r>
          </a:p>
          <a:p>
            <a:r>
              <a:rPr lang="en-IN" dirty="0"/>
              <a:t>Triggers on </a:t>
            </a:r>
            <a:r>
              <a:rPr lang="en-IN" dirty="0" err="1"/>
              <a:t>DynamoDb</a:t>
            </a:r>
            <a:r>
              <a:rPr lang="en-IN" dirty="0"/>
              <a:t> would invoke AWS Lambda whenever a new entry is added into </a:t>
            </a:r>
            <a:r>
              <a:rPr lang="en-IN" dirty="0" err="1"/>
              <a:t>DynamoDb</a:t>
            </a:r>
            <a:r>
              <a:rPr lang="en-IN" dirty="0"/>
              <a:t>.</a:t>
            </a:r>
          </a:p>
          <a:p>
            <a:r>
              <a:rPr lang="en-IN" dirty="0"/>
              <a:t>AWS Lambda transforms the data into a meaningful patterns, which are further loaded into </a:t>
            </a:r>
            <a:r>
              <a:rPr lang="en-IN" dirty="0" err="1"/>
              <a:t>elasticsearch</a:t>
            </a:r>
            <a:r>
              <a:rPr lang="en-IN" dirty="0"/>
              <a:t> cluster.</a:t>
            </a:r>
          </a:p>
          <a:p>
            <a:r>
              <a:rPr lang="en-IN" dirty="0"/>
              <a:t>AWS Lambda would fetch additional geo data through Google API</a:t>
            </a:r>
          </a:p>
          <a:p>
            <a:r>
              <a:rPr lang="en-IN" dirty="0"/>
              <a:t>AWS Lambda uses Redis for a quick key-value mapping lookup.</a:t>
            </a:r>
          </a:p>
        </p:txBody>
      </p:sp>
    </p:spTree>
    <p:extLst>
      <p:ext uri="{BB962C8B-B14F-4D97-AF65-F5344CB8AC3E}">
        <p14:creationId xmlns:p14="http://schemas.microsoft.com/office/powerpoint/2010/main" val="55120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1538-C908-49EA-9826-BE02D3A5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5CD0-9231-4200-A029-D0EA0216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Elasticsearch indexes all the incoming data from lambdas.</a:t>
            </a:r>
          </a:p>
          <a:p>
            <a:r>
              <a:rPr lang="en-IN" dirty="0"/>
              <a:t>Data on </a:t>
            </a:r>
            <a:r>
              <a:rPr lang="en-IN" dirty="0" err="1"/>
              <a:t>elasticsearch</a:t>
            </a:r>
            <a:r>
              <a:rPr lang="en-IN" dirty="0"/>
              <a:t> is split on the nodes in the cluster.</a:t>
            </a:r>
          </a:p>
          <a:p>
            <a:r>
              <a:rPr lang="en-IN" dirty="0"/>
              <a:t>All the three formats of the data are stored in different indices.</a:t>
            </a:r>
          </a:p>
          <a:p>
            <a:pPr marL="1044702" lvl="1" indent="-514350">
              <a:buFont typeface="+mj-lt"/>
              <a:buAutoNum type="romanLcPeriod"/>
            </a:pPr>
            <a:r>
              <a:rPr lang="en-IN" i="0" dirty="0"/>
              <a:t>matches</a:t>
            </a:r>
          </a:p>
          <a:p>
            <a:pPr marL="1044702" lvl="1" indent="-514350">
              <a:buFont typeface="+mj-lt"/>
              <a:buAutoNum type="romanLcPeriod"/>
            </a:pPr>
            <a:r>
              <a:rPr lang="en-IN" i="0" dirty="0"/>
              <a:t>players</a:t>
            </a:r>
          </a:p>
          <a:p>
            <a:pPr marL="1044702" lvl="1" indent="-514350">
              <a:buFont typeface="+mj-lt"/>
              <a:buAutoNum type="romanLcPeriod"/>
            </a:pPr>
            <a:r>
              <a:rPr lang="en-IN" i="0" dirty="0"/>
              <a:t>deliveries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1207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352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Franklin Gothic Book</vt:lpstr>
      <vt:lpstr>Wingdings</vt:lpstr>
      <vt:lpstr>Crop</vt:lpstr>
      <vt:lpstr>Data Analysis &amp; Visualisations of IPL</vt:lpstr>
      <vt:lpstr>MOTIVATION</vt:lpstr>
      <vt:lpstr>PowerPoint Presentation</vt:lpstr>
      <vt:lpstr>TECH STACK</vt:lpstr>
      <vt:lpstr>ETL</vt:lpstr>
      <vt:lpstr>EXTRACT</vt:lpstr>
      <vt:lpstr>Cont…</vt:lpstr>
      <vt:lpstr>TRANSFORM</vt:lpstr>
      <vt:lpstr>LOAD</vt:lpstr>
      <vt:lpstr>PowerPoint Presentation</vt:lpstr>
      <vt:lpstr>PowerPoint Presentation</vt:lpstr>
      <vt:lpstr>DELIVERIES DASHBOARD</vt:lpstr>
      <vt:lpstr>PLAYERS DASHBOARD</vt:lpstr>
      <vt:lpstr>MATCHES DASHBOARD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&amp; Visualisations of IPL</dc:title>
  <dc:creator>Nithin Kankanti</dc:creator>
  <cp:lastModifiedBy>Nithin Kankanti</cp:lastModifiedBy>
  <cp:revision>9</cp:revision>
  <dcterms:created xsi:type="dcterms:W3CDTF">2020-04-22T20:32:33Z</dcterms:created>
  <dcterms:modified xsi:type="dcterms:W3CDTF">2020-04-23T04:52:13Z</dcterms:modified>
</cp:coreProperties>
</file>