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17"/>
  </p:notesMasterIdLst>
  <p:sldIdLst>
    <p:sldId id="264" r:id="rId2"/>
    <p:sldId id="257" r:id="rId3"/>
    <p:sldId id="263" r:id="rId4"/>
    <p:sldId id="268" r:id="rId5"/>
    <p:sldId id="270" r:id="rId6"/>
    <p:sldId id="272" r:id="rId7"/>
    <p:sldId id="273" r:id="rId8"/>
    <p:sldId id="271" r:id="rId9"/>
    <p:sldId id="262" r:id="rId10"/>
    <p:sldId id="269" r:id="rId11"/>
    <p:sldId id="276" r:id="rId12"/>
    <p:sldId id="265" r:id="rId13"/>
    <p:sldId id="274" r:id="rId14"/>
    <p:sldId id="275" r:id="rId15"/>
    <p:sldId id="267" r:id="rId16"/>
  </p:sldIdLst>
  <p:sldSz cx="10160000" cy="7620000"/>
  <p:notesSz cx="7620000" cy="10160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760" y="-80"/>
      </p:cViewPr>
      <p:guideLst>
        <p:guide orient="horz" pos="24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89845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331200" cy="1219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502399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063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6" Type="http://schemas.openxmlformats.org/officeDocument/2006/relationships/image" Target="../media/image3.jpg"/><Relationship Id="rId7" Type="http://schemas.openxmlformats.org/officeDocument/2006/relationships/image" Target="../media/image4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1.jpg"/><Relationship Id="rId1" Type="http://schemas.openxmlformats.org/officeDocument/2006/relationships/themeOverride" Target="../theme/themeOverride7.xml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1.jpg"/><Relationship Id="rId5" Type="http://schemas.openxmlformats.org/officeDocument/2006/relationships/image" Target="../media/image13.jpg"/><Relationship Id="rId1" Type="http://schemas.openxmlformats.org/officeDocument/2006/relationships/themeOverride" Target="../theme/themeOverride8.xml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1.jpg"/><Relationship Id="rId5" Type="http://schemas.openxmlformats.org/officeDocument/2006/relationships/image" Target="../media/image14.png"/><Relationship Id="rId1" Type="http://schemas.openxmlformats.org/officeDocument/2006/relationships/themeOverride" Target="../theme/themeOverride9.xml"/><Relationship Id="rId2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1.jpg"/><Relationship Id="rId5" Type="http://schemas.openxmlformats.org/officeDocument/2006/relationships/image" Target="../media/image15.png"/><Relationship Id="rId1" Type="http://schemas.openxmlformats.org/officeDocument/2006/relationships/themeOverride" Target="../theme/themeOverride10.xml"/><Relationship Id="rId2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1.jpg"/><Relationship Id="rId5" Type="http://schemas.openxmlformats.org/officeDocument/2006/relationships/hyperlink" Target="http://lexiemartin.com/query/index.html" TargetMode="External"/><Relationship Id="rId6" Type="http://schemas.openxmlformats.org/officeDocument/2006/relationships/image" Target="../media/image16.png"/><Relationship Id="rId1" Type="http://schemas.openxmlformats.org/officeDocument/2006/relationships/themeOverride" Target="../theme/themeOverride11.xml"/><Relationship Id="rId2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1.jpg"/><Relationship Id="rId5" Type="http://schemas.openxmlformats.org/officeDocument/2006/relationships/image" Target="../media/image17.png"/><Relationship Id="rId1" Type="http://schemas.openxmlformats.org/officeDocument/2006/relationships/themeOverride" Target="../theme/themeOverride12.x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hyperlink" Target="http://www.kaggle.com/c/acm-sf-chapter-hackathon-big" TargetMode="External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1.jpg"/><Relationship Id="rId5" Type="http://schemas.openxmlformats.org/officeDocument/2006/relationships/image" Target="../media/image7.jpg"/><Relationship Id="rId6" Type="http://schemas.openxmlformats.org/officeDocument/2006/relationships/image" Target="../media/image8.png"/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1.jpg"/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1.jpg"/><Relationship Id="rId5" Type="http://schemas.openxmlformats.org/officeDocument/2006/relationships/image" Target="../media/image9.png"/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1.jpg"/><Relationship Id="rId5" Type="http://schemas.openxmlformats.org/officeDocument/2006/relationships/image" Target="../media/image10.png"/><Relationship Id="rId1" Type="http://schemas.openxmlformats.org/officeDocument/2006/relationships/themeOverride" Target="../theme/themeOverride5.x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1.jp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1" Type="http://schemas.openxmlformats.org/officeDocument/2006/relationships/themeOverride" Target="../theme/themeOverride6.x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/>
        </p:nvSpPr>
        <p:spPr>
          <a:xfrm>
            <a:off x="4451675" y="2844775"/>
            <a:ext cx="8468100" cy="10944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 b="1" dirty="0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BestBuy QUERY</a:t>
            </a:r>
          </a:p>
        </p:txBody>
      </p:sp>
      <p:sp>
        <p:nvSpPr>
          <p:cNvPr id="21" name="Shape 21"/>
          <p:cNvSpPr txBox="1"/>
          <p:nvPr/>
        </p:nvSpPr>
        <p:spPr>
          <a:xfrm>
            <a:off x="3556000" y="3962400"/>
            <a:ext cx="6918499" cy="5344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933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Machine Learning and Big Data</a:t>
            </a:r>
          </a:p>
        </p:txBody>
      </p:sp>
      <p:sp>
        <p:nvSpPr>
          <p:cNvPr id="22" name="Shape 22"/>
          <p:cNvSpPr txBox="1"/>
          <p:nvPr/>
        </p:nvSpPr>
        <p:spPr>
          <a:xfrm>
            <a:off x="1085525" y="6908775"/>
            <a:ext cx="7909524" cy="4835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E3E73C"/>
                </a:solidFill>
              </a:rPr>
              <a:t>Greg, Lei, Lexie, Liang &amp; Masha</a:t>
            </a:r>
          </a:p>
        </p:txBody>
      </p:sp>
      <p:pic>
        <p:nvPicPr>
          <p:cNvPr id="23" name="Shape 2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7533100" y="4749775"/>
            <a:ext cx="2159000" cy="2159000"/>
          </a:xfrm>
          <a:prstGeom prst="rect">
            <a:avLst/>
          </a:prstGeom>
          <a:ln w="76200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" name="Picture 1" descr="best-buy-logo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81000"/>
            <a:ext cx="3581400" cy="2408333"/>
          </a:xfrm>
          <a:prstGeom prst="rect">
            <a:avLst/>
          </a:prstGeom>
        </p:spPr>
      </p:pic>
      <p:pic>
        <p:nvPicPr>
          <p:cNvPr id="4" name="Picture 3" descr="logo-elephant2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3600" y="3429000"/>
            <a:ext cx="63500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6842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/>
        </p:nvSpPr>
        <p:spPr>
          <a:xfrm>
            <a:off x="686625" y="628200"/>
            <a:ext cx="8904624" cy="6036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rgbClr val="FFF2CC"/>
                </a:solidFill>
                <a:latin typeface="trebuchet ms"/>
                <a:ea typeface="trebuchet ms"/>
                <a:cs typeface="trebuchet ms"/>
                <a:sym typeface="trebuchet ms"/>
              </a:rPr>
              <a:t>Machine Learning Model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3200" b="1" dirty="0">
              <a:solidFill>
                <a:srgbClr val="FFF2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" name="Shape 30"/>
          <p:cNvSpPr txBox="1"/>
          <p:nvPr/>
        </p:nvSpPr>
        <p:spPr>
          <a:xfrm>
            <a:off x="508000" y="2336775"/>
            <a:ext cx="7543800" cy="43341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72D"/>
              </a:buClr>
              <a:buSzPct val="98765"/>
              <a:buFont typeface="Arial"/>
              <a:buChar char="●"/>
            </a:pPr>
            <a:r>
              <a:rPr lang="en-US" sz="2666" dirty="0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Preprocess data-Data Cleansing</a:t>
            </a:r>
          </a:p>
          <a:p>
            <a:pPr marL="618067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72D"/>
              </a:buClr>
              <a:buSzPct val="98765"/>
              <a:buFont typeface="Wingdings" charset="2"/>
              <a:buChar char="v"/>
            </a:pPr>
            <a:r>
              <a:rPr lang="en-US" sz="2666" dirty="0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Refine.</a:t>
            </a:r>
          </a:p>
          <a:p>
            <a:pPr marL="618067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72D"/>
              </a:buClr>
              <a:buSzPct val="98765"/>
              <a:buFont typeface="Wingdings" charset="2"/>
              <a:buChar char="v"/>
            </a:pPr>
            <a:r>
              <a:rPr lang="en-US" sz="2666" dirty="0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Preprocess and Tokenize Query Terms</a:t>
            </a:r>
            <a:endParaRPr lang="en-US" sz="2666" dirty="0">
              <a:solidFill>
                <a:srgbClr val="5A672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72D"/>
              </a:buClr>
              <a:buSzPct val="98765"/>
              <a:buFont typeface="Arial"/>
              <a:buChar char="●"/>
            </a:pPr>
            <a:r>
              <a:rPr lang="en-US" sz="2666" dirty="0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 Selection</a:t>
            </a:r>
          </a:p>
          <a:p>
            <a:pPr marL="618067" lvl="8" indent="-457200">
              <a:buClr>
                <a:srgbClr val="5A672D"/>
              </a:buClr>
              <a:buSzPct val="98765"/>
              <a:buFont typeface="Wingdings" charset="2"/>
              <a:buChar char="v"/>
            </a:pPr>
            <a:r>
              <a:rPr lang="en-US" sz="2666" dirty="0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Select most frequent unigrams and bigrams (choose 10000 here)</a:t>
            </a:r>
          </a:p>
          <a:p>
            <a:pPr marL="618067" lvl="8" indent="-457200">
              <a:buClr>
                <a:srgbClr val="5A672D"/>
              </a:buClr>
              <a:buSzPct val="98765"/>
              <a:buFont typeface="Wingdings" charset="2"/>
              <a:buChar char="v"/>
            </a:pPr>
            <a:r>
              <a:rPr lang="en-US" sz="2666" dirty="0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Or LSA (poor accuracy!)</a:t>
            </a:r>
            <a:endParaRPr lang="en-US" sz="2666" dirty="0">
              <a:solidFill>
                <a:srgbClr val="5A672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72D"/>
              </a:buClr>
              <a:buSzPct val="98765"/>
              <a:buFont typeface="Arial"/>
              <a:buChar char="●"/>
            </a:pPr>
            <a:r>
              <a:rPr lang="en-US" sz="2666" dirty="0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Multinomial NB</a:t>
            </a:r>
          </a:p>
          <a:p>
            <a:pPr marL="618067" lvl="0" indent="-457200">
              <a:buClr>
                <a:srgbClr val="5A672D"/>
              </a:buClr>
              <a:buSzPct val="98765"/>
              <a:buFont typeface="Wingdings" charset="2"/>
              <a:buChar char="v"/>
            </a:pPr>
            <a:r>
              <a:rPr lang="en-US" sz="2666" dirty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 Set: td-</a:t>
            </a:r>
            <a:r>
              <a:rPr lang="en-US" sz="2666" dirty="0" err="1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idf</a:t>
            </a:r>
            <a:r>
              <a:rPr lang="en-US" sz="2666" dirty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 terms of words</a:t>
            </a:r>
          </a:p>
          <a:p>
            <a:pPr marL="618067" lvl="0" indent="-457200">
              <a:buClr>
                <a:srgbClr val="5A672D"/>
              </a:buClr>
              <a:buSzPct val="98765"/>
              <a:buFont typeface="Wingdings" charset="2"/>
              <a:buChar char="v"/>
            </a:pPr>
            <a:r>
              <a:rPr lang="en-US" sz="2666" dirty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Label Set: SKUs</a:t>
            </a:r>
          </a:p>
          <a:p>
            <a:pPr marL="618067" lvl="0" indent="-457200">
              <a:buClr>
                <a:srgbClr val="5A672D"/>
              </a:buClr>
              <a:buSzPct val="98765"/>
              <a:buFont typeface="Wingdings" charset="2"/>
              <a:buChar char="v"/>
            </a:pPr>
            <a:r>
              <a:rPr lang="en-US" sz="2666" dirty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Return 5 most possible SKUs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72D"/>
              </a:buClr>
              <a:buSzPct val="98765"/>
              <a:buFont typeface="Arial"/>
              <a:buChar char="●"/>
            </a:pPr>
            <a:r>
              <a:rPr lang="en-US" sz="2666" dirty="0" err="1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Solr</a:t>
            </a:r>
            <a:r>
              <a:rPr lang="en-US" sz="2666" dirty="0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 Search: reorder the SKUs</a:t>
            </a:r>
            <a:endParaRPr lang="en-US" sz="2666" dirty="0" smtClean="0">
              <a:solidFill>
                <a:srgbClr val="5A672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72D"/>
              </a:buClr>
              <a:buSzPct val="98765"/>
              <a:buFont typeface="Arial"/>
              <a:buChar char="●"/>
            </a:pPr>
            <a:endParaRPr lang="en-US" sz="2666" dirty="0" smtClean="0">
              <a:solidFill>
                <a:srgbClr val="5A672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60867">
              <a:buClr>
                <a:srgbClr val="5A672D"/>
              </a:buClr>
              <a:buSzPct val="98765"/>
            </a:pPr>
            <a:endParaRPr lang="en-US" sz="2666" dirty="0" smtClean="0">
              <a:solidFill>
                <a:srgbClr val="5A672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60867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72D"/>
              </a:buClr>
              <a:buSzPct val="98765"/>
            </a:pPr>
            <a:endParaRPr sz="2666" dirty="0" smtClean="0">
              <a:solidFill>
                <a:srgbClr val="5A672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979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72D"/>
              </a:buClr>
              <a:buSzPct val="98765"/>
              <a:buFont typeface="trebuchet ms"/>
              <a:buChar char="●"/>
            </a:pPr>
            <a:endParaRPr lang="en-US" sz="2666" dirty="0">
              <a:solidFill>
                <a:srgbClr val="5A672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0985813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/>
        </p:nvSpPr>
        <p:spPr>
          <a:xfrm>
            <a:off x="686625" y="865763"/>
            <a:ext cx="8904624" cy="6036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3200" b="1" dirty="0" smtClean="0">
                <a:solidFill>
                  <a:srgbClr val="FFF2CC"/>
                </a:solidFill>
                <a:latin typeface="trebuchet ms"/>
                <a:ea typeface="trebuchet ms"/>
                <a:cs typeface="trebuchet ms"/>
                <a:sym typeface="trebuchet ms"/>
              </a:rPr>
              <a:t>How good is our model?</a:t>
            </a:r>
            <a:endParaRPr lang="en-US" sz="3200" b="1" dirty="0">
              <a:solidFill>
                <a:srgbClr val="FFF2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711200" y="1219200"/>
            <a:ext cx="8276375" cy="5004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endParaRPr lang="en-US" sz="2400" dirty="0">
              <a:solidFill>
                <a:srgbClr val="5A672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6600" y="2209800"/>
            <a:ext cx="7772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q"/>
            </a:pPr>
            <a:r>
              <a:rPr lang="en-US" sz="2800" dirty="0" smtClean="0"/>
              <a:t>Benchmark Result: 0.3 @ MAP</a:t>
            </a:r>
          </a:p>
          <a:p>
            <a:pPr marL="457200" indent="-457200">
              <a:buFont typeface="Wingdings" charset="2"/>
              <a:buChar char="q"/>
            </a:pPr>
            <a:r>
              <a:rPr lang="en-US" sz="2800" dirty="0"/>
              <a:t>T</a:t>
            </a:r>
            <a:r>
              <a:rPr lang="en-US" sz="2800" dirty="0" smtClean="0"/>
              <a:t>est </a:t>
            </a:r>
            <a:r>
              <a:rPr lang="en-US" sz="2800" dirty="0"/>
              <a:t>on 100 elements:</a:t>
            </a:r>
          </a:p>
          <a:p>
            <a:r>
              <a:rPr lang="en-US" sz="2800" dirty="0"/>
              <a:t>Total MAP score is </a:t>
            </a:r>
            <a:r>
              <a:rPr lang="en-US" sz="2800" dirty="0" smtClean="0"/>
              <a:t>0.57</a:t>
            </a:r>
            <a:endParaRPr lang="en-US" sz="2800" dirty="0"/>
          </a:p>
          <a:p>
            <a:r>
              <a:rPr lang="en-US" sz="2800" dirty="0"/>
              <a:t>Total MAX score is 0.82</a:t>
            </a:r>
          </a:p>
          <a:p>
            <a:r>
              <a:rPr lang="en-US" sz="2800" dirty="0"/>
              <a:t>time is </a:t>
            </a:r>
            <a:r>
              <a:rPr lang="en-US" sz="2800" dirty="0" smtClean="0"/>
              <a:t>13.5274701118</a:t>
            </a:r>
            <a:endParaRPr lang="en-US" sz="2800" dirty="0"/>
          </a:p>
          <a:p>
            <a:pPr marL="457200" indent="-457200">
              <a:buFont typeface="Wingdings" charset="2"/>
              <a:buChar char="q"/>
            </a:pPr>
            <a:r>
              <a:rPr lang="en-US" sz="2800" dirty="0"/>
              <a:t>T</a:t>
            </a:r>
            <a:r>
              <a:rPr lang="en-US" sz="2800" dirty="0" smtClean="0"/>
              <a:t>est </a:t>
            </a:r>
            <a:r>
              <a:rPr lang="en-US" sz="2800" dirty="0"/>
              <a:t>on 1000 elements:</a:t>
            </a:r>
          </a:p>
          <a:p>
            <a:r>
              <a:rPr lang="en-US" sz="2800" dirty="0"/>
              <a:t>Total MAP score is </a:t>
            </a:r>
            <a:r>
              <a:rPr lang="en-US" sz="2800" dirty="0" smtClean="0"/>
              <a:t>0.52</a:t>
            </a:r>
          </a:p>
          <a:p>
            <a:r>
              <a:rPr lang="en-US" sz="2800" dirty="0" smtClean="0"/>
              <a:t>Total </a:t>
            </a:r>
            <a:r>
              <a:rPr lang="en-US" sz="2800" dirty="0"/>
              <a:t>MAX score is 0.711</a:t>
            </a:r>
          </a:p>
          <a:p>
            <a:r>
              <a:rPr lang="en-US" sz="2800" dirty="0"/>
              <a:t>time is 144.144557953</a:t>
            </a:r>
            <a:endParaRPr lang="en-US" sz="2800" dirty="0"/>
          </a:p>
        </p:txBody>
      </p:sp>
      <p:pic>
        <p:nvPicPr>
          <p:cNvPr id="7" name="Picture 6" descr="37489369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00" y="2971800"/>
            <a:ext cx="4519416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9078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/>
        </p:nvSpPr>
        <p:spPr>
          <a:xfrm>
            <a:off x="812800" y="685800"/>
            <a:ext cx="8904624" cy="6036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rgbClr val="FFF2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is TOOO… BIG</a:t>
            </a:r>
            <a:endParaRPr lang="en-US" sz="3200" b="1" dirty="0">
              <a:solidFill>
                <a:srgbClr val="FFF2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" name="Shape 30"/>
          <p:cNvSpPr txBox="1"/>
          <p:nvPr/>
        </p:nvSpPr>
        <p:spPr>
          <a:xfrm>
            <a:off x="508000" y="2336775"/>
            <a:ext cx="7391400" cy="43341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72D"/>
              </a:buClr>
              <a:buSzPct val="98765"/>
              <a:buFont typeface="Arial"/>
              <a:buChar char="●"/>
            </a:pPr>
            <a:r>
              <a:rPr lang="en-US" altLang="zh-CN" sz="2666" dirty="0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Export Data into </a:t>
            </a:r>
            <a:r>
              <a:rPr lang="en-US" altLang="zh-CN" sz="2666" dirty="0" err="1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MongoDB</a:t>
            </a:r>
            <a:endParaRPr lang="en-US" sz="2666" dirty="0" smtClean="0">
              <a:solidFill>
                <a:srgbClr val="5A672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72D"/>
              </a:buClr>
              <a:buSzPct val="98765"/>
              <a:buFont typeface="Arial"/>
              <a:buChar char="●"/>
            </a:pPr>
            <a:r>
              <a:rPr lang="en-US" sz="2666" dirty="0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Naïve Bayes classifiers do not fit into RAM</a:t>
            </a:r>
          </a:p>
          <a:p>
            <a:pPr marL="618067" lvl="0" indent="-457200">
              <a:buClr>
                <a:srgbClr val="5A672D"/>
              </a:buClr>
              <a:buSzPct val="98765"/>
              <a:buFont typeface="Wingdings" charset="2"/>
              <a:buChar char="v"/>
            </a:pPr>
            <a:r>
              <a:rPr lang="en-US" sz="2666" dirty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Only load the portion for a given category to RAM</a:t>
            </a:r>
          </a:p>
          <a:p>
            <a:pPr marL="618067" lvl="0" indent="-457200">
              <a:buClr>
                <a:srgbClr val="5A672D"/>
              </a:buClr>
              <a:buSzPct val="98765"/>
              <a:buFont typeface="Wingdings" charset="2"/>
              <a:buChar char="v"/>
            </a:pPr>
            <a:r>
              <a:rPr lang="en-US" sz="2666" dirty="0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Parallelize classification function</a:t>
            </a:r>
            <a:endParaRPr lang="en-US" sz="2666" dirty="0">
              <a:solidFill>
                <a:srgbClr val="5A672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18067" indent="-457200">
              <a:buClr>
                <a:srgbClr val="5A672D"/>
              </a:buClr>
              <a:buSzPct val="98765"/>
              <a:buFont typeface="Wingdings" charset="2"/>
              <a:buChar char="v"/>
            </a:pPr>
            <a:r>
              <a:rPr lang="en-US" sz="2666" dirty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Training Classifiers in Multiprocessing </a:t>
            </a:r>
          </a:p>
          <a:p>
            <a:pPr marL="381000" indent="-220133">
              <a:buClr>
                <a:srgbClr val="5A672D"/>
              </a:buClr>
              <a:buSzPct val="98765"/>
              <a:buFont typeface="Arial"/>
              <a:buChar char="●"/>
            </a:pPr>
            <a:r>
              <a:rPr lang="en-US" sz="2666" dirty="0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Heavy </a:t>
            </a:r>
            <a:r>
              <a:rPr lang="en-US" sz="2666" dirty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workload for testing </a:t>
            </a:r>
            <a:r>
              <a:rPr lang="en-US" sz="2666" dirty="0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data-read intensive</a:t>
            </a:r>
            <a:endParaRPr lang="en-US" sz="2666" dirty="0">
              <a:solidFill>
                <a:srgbClr val="5A672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18067" indent="-457200">
              <a:buClr>
                <a:srgbClr val="5A672D"/>
              </a:buClr>
              <a:buSzPct val="98765"/>
              <a:buFont typeface="Wingdings" charset="2"/>
              <a:buChar char="v"/>
            </a:pPr>
            <a:r>
              <a:rPr lang="en-US" sz="2666" dirty="0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Map-Reduce in data</a:t>
            </a:r>
          </a:p>
          <a:p>
            <a:pPr marL="618067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72D"/>
              </a:buClr>
              <a:buSzPct val="98765"/>
              <a:buFont typeface="Wingdings" charset="2"/>
              <a:buChar char="v"/>
            </a:pPr>
            <a:r>
              <a:rPr lang="en-US" sz="2666" dirty="0" err="1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Hadoop</a:t>
            </a:r>
            <a:endParaRPr lang="en-US" sz="2666" dirty="0">
              <a:solidFill>
                <a:srgbClr val="5A672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18067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72D"/>
              </a:buClr>
              <a:buSzPct val="98765"/>
              <a:buFont typeface="Wingdings" charset="2"/>
              <a:buChar char="v"/>
            </a:pPr>
            <a:r>
              <a:rPr lang="en-US" sz="2666" dirty="0" err="1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Solr</a:t>
            </a:r>
            <a:r>
              <a:rPr lang="en-US" sz="2666" dirty="0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 search on Cluster</a:t>
            </a:r>
            <a:endParaRPr lang="en-US" sz="2666" dirty="0">
              <a:solidFill>
                <a:srgbClr val="5A672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" name="Picture 1" descr="stick_figure_sit_in_question_mark_1600_cl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3424321"/>
            <a:ext cx="4038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3092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/>
        </p:nvSpPr>
        <p:spPr>
          <a:xfrm>
            <a:off x="686625" y="865763"/>
            <a:ext cx="8904624" cy="6036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3200" b="1" dirty="0" smtClean="0">
                <a:solidFill>
                  <a:srgbClr val="FFF2CC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Architecture Diagram</a:t>
            </a:r>
            <a:r>
              <a:rPr lang="en-US" sz="3200" b="1" dirty="0" smtClean="0">
                <a:solidFill>
                  <a:srgbClr val="FFF2CC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 lang="en-US" sz="3200" b="1" dirty="0">
              <a:solidFill>
                <a:srgbClr val="FFF2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711200" y="1219200"/>
            <a:ext cx="8276375" cy="5004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endParaRPr lang="en-US" sz="2400" dirty="0">
              <a:solidFill>
                <a:srgbClr val="5A672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" name="Picture 1" descr="Architectur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1905000"/>
            <a:ext cx="85344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0060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/>
        </p:nvSpPr>
        <p:spPr>
          <a:xfrm>
            <a:off x="686625" y="865763"/>
            <a:ext cx="8904624" cy="6036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3200" b="1" dirty="0" smtClean="0">
                <a:solidFill>
                  <a:srgbClr val="FFF2CC"/>
                </a:solidFill>
                <a:latin typeface="trebuchet ms"/>
                <a:ea typeface="trebuchet ms"/>
                <a:cs typeface="trebuchet ms"/>
                <a:sym typeface="trebuchet ms"/>
              </a:rPr>
              <a:t>Deliverable - Website</a:t>
            </a:r>
            <a:r>
              <a:rPr lang="en-US" sz="3200" b="1" dirty="0" smtClean="0">
                <a:solidFill>
                  <a:srgbClr val="FFF2CC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 lang="en-US" sz="3200" b="1" dirty="0">
              <a:solidFill>
                <a:srgbClr val="FFF2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711200" y="1219200"/>
            <a:ext cx="8276375" cy="5004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endParaRPr lang="en-US" sz="2400" dirty="0">
              <a:solidFill>
                <a:srgbClr val="5A672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8174" y="2362200"/>
            <a:ext cx="720942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hlinkClick r:id="rId5"/>
              </a:rPr>
              <a:t>http://</a:t>
            </a:r>
            <a:r>
              <a:rPr lang="en-US" sz="3200" dirty="0" err="1">
                <a:hlinkClick r:id="rId5"/>
              </a:rPr>
              <a:t>lexiemartin.com</a:t>
            </a:r>
            <a:r>
              <a:rPr lang="en-US" sz="3200" dirty="0">
                <a:hlinkClick r:id="rId5"/>
              </a:rPr>
              <a:t>/query/</a:t>
            </a:r>
            <a:r>
              <a:rPr lang="en-US" sz="3200" dirty="0" err="1">
                <a:hlinkClick r:id="rId5"/>
              </a:rPr>
              <a:t>index.html</a:t>
            </a:r>
            <a:endParaRPr lang="en-US" sz="3200" dirty="0"/>
          </a:p>
        </p:txBody>
      </p:sp>
      <p:pic>
        <p:nvPicPr>
          <p:cNvPr id="3" name="Picture 2" descr="claps-7401991013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3048000"/>
            <a:ext cx="65532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3097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cks_image_312_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33500"/>
            <a:ext cx="6934200" cy="6286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1800" y="762000"/>
            <a:ext cx="57150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F2CC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 and Questions</a:t>
            </a:r>
            <a:endParaRPr lang="en-US" sz="3200" b="1" dirty="0">
              <a:solidFill>
                <a:srgbClr val="FFF2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0944706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/>
        </p:nvSpPr>
        <p:spPr>
          <a:xfrm>
            <a:off x="686625" y="865763"/>
            <a:ext cx="8904624" cy="6036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3200" b="1" dirty="0" smtClean="0">
                <a:solidFill>
                  <a:srgbClr val="FFF2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Description</a:t>
            </a:r>
            <a:endParaRPr lang="en-US" sz="3200" b="1" dirty="0">
              <a:solidFill>
                <a:srgbClr val="FFF2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711200" y="1219200"/>
            <a:ext cx="8276375" cy="5004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endParaRPr lang="en-US" sz="2400" dirty="0">
              <a:solidFill>
                <a:srgbClr val="5A672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" name="Shape 30"/>
          <p:cNvSpPr txBox="1"/>
          <p:nvPr/>
        </p:nvSpPr>
        <p:spPr>
          <a:xfrm>
            <a:off x="508000" y="2336775"/>
            <a:ext cx="4879500" cy="43341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160867" lvl="0">
              <a:buClr>
                <a:srgbClr val="5A672D"/>
              </a:buClr>
              <a:buSzPct val="164609"/>
            </a:pPr>
            <a:r>
              <a:rPr lang="en-US" sz="2800" dirty="0"/>
              <a:t>Our project is to complete the Best Buy Data Mining </a:t>
            </a:r>
            <a:r>
              <a:rPr lang="en-US" sz="2800" dirty="0" err="1"/>
              <a:t>Hackathon</a:t>
            </a:r>
            <a:r>
              <a:rPr lang="en-US" sz="2800" dirty="0"/>
              <a:t> on the 7GB data </a:t>
            </a:r>
            <a:r>
              <a:rPr lang="en-US" sz="2800" dirty="0" smtClean="0"/>
              <a:t>set.</a:t>
            </a:r>
            <a:endParaRPr lang="en-US" sz="2666" dirty="0">
              <a:solidFill>
                <a:srgbClr val="5A672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60867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72D"/>
              </a:buClr>
              <a:buSzPct val="164609"/>
            </a:pPr>
            <a:endParaRPr lang="en-US" sz="2666" dirty="0" smtClean="0">
              <a:solidFill>
                <a:srgbClr val="5A672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60867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72D"/>
              </a:buClr>
              <a:buSzPct val="164609"/>
            </a:pPr>
            <a:r>
              <a:rPr lang="en-US" sz="2666" dirty="0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Here is the link for the </a:t>
            </a:r>
            <a:r>
              <a:rPr lang="en-US" sz="2666" dirty="0" err="1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Kaggle</a:t>
            </a:r>
            <a:r>
              <a:rPr lang="en-US" sz="2666" dirty="0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666" dirty="0" err="1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Bestbuy</a:t>
            </a:r>
            <a:r>
              <a:rPr lang="en-US" sz="2666" dirty="0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 Contest:</a:t>
            </a:r>
          </a:p>
          <a:p>
            <a:pPr marL="160867" lvl="0">
              <a:buClr>
                <a:srgbClr val="5A672D"/>
              </a:buClr>
              <a:buSzPct val="164609"/>
            </a:pPr>
            <a:r>
              <a:rPr lang="en-US" sz="2666" dirty="0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</a:t>
            </a:r>
            <a:r>
              <a:rPr lang="en-US" sz="2666" dirty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://</a:t>
            </a:r>
            <a:r>
              <a:rPr lang="en-US" sz="2666" dirty="0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www.kaggle.com/c/acm-sf-chapter-hackathon-big</a:t>
            </a:r>
            <a:endParaRPr lang="en-US" sz="2666" dirty="0">
              <a:solidFill>
                <a:srgbClr val="5A672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26" name="Picture 2" descr="C:\Users\liang\Desktop\class\big data\project\bestbu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201" y="2209800"/>
            <a:ext cx="3673048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/>
        </p:nvSpPr>
        <p:spPr>
          <a:xfrm>
            <a:off x="686625" y="865763"/>
            <a:ext cx="8904624" cy="6036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3200" b="1" dirty="0" smtClean="0">
                <a:solidFill>
                  <a:srgbClr val="FFF2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Description</a:t>
            </a:r>
            <a:endParaRPr lang="en-US" sz="3200" b="1" dirty="0">
              <a:solidFill>
                <a:srgbClr val="FFF2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711200" y="1219200"/>
            <a:ext cx="8276375" cy="5004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endParaRPr lang="en-US" sz="2400" dirty="0">
              <a:solidFill>
                <a:srgbClr val="5A672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" name="Shape 30"/>
          <p:cNvSpPr txBox="1"/>
          <p:nvPr/>
        </p:nvSpPr>
        <p:spPr>
          <a:xfrm>
            <a:off x="508000" y="2336775"/>
            <a:ext cx="6477000" cy="43341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160867" lvl="0">
              <a:buClr>
                <a:srgbClr val="5A672D"/>
              </a:buClr>
              <a:buSzPct val="164609"/>
            </a:pPr>
            <a:r>
              <a:rPr lang="en-US" sz="2800" dirty="0" smtClean="0">
                <a:ea typeface="trebuchet ms"/>
              </a:rPr>
              <a:t>This is how data look like:</a:t>
            </a:r>
          </a:p>
          <a:p>
            <a:pPr marL="160867" lvl="0">
              <a:buClr>
                <a:srgbClr val="5A672D"/>
              </a:buClr>
              <a:buSzPct val="164609"/>
            </a:pPr>
            <a:endParaRPr lang="en-US" sz="2800" dirty="0">
              <a:ea typeface="trebuchet ms"/>
            </a:endParaRPr>
          </a:p>
          <a:p>
            <a:pPr marL="160867" lvl="0">
              <a:buClr>
                <a:srgbClr val="5A672D"/>
              </a:buClr>
              <a:buSzPct val="164609"/>
            </a:pPr>
            <a:endParaRPr lang="en-US" sz="2800" dirty="0" smtClean="0">
              <a:ea typeface="trebuchet ms"/>
            </a:endParaRPr>
          </a:p>
          <a:p>
            <a:pPr marL="160867" lvl="0">
              <a:buClr>
                <a:srgbClr val="5A672D"/>
              </a:buClr>
              <a:buSzPct val="164609"/>
            </a:pPr>
            <a:endParaRPr lang="en-US" sz="2800" dirty="0">
              <a:ea typeface="trebuchet ms"/>
            </a:endParaRPr>
          </a:p>
          <a:p>
            <a:pPr marL="160867" lvl="0">
              <a:buClr>
                <a:srgbClr val="5A672D"/>
              </a:buClr>
              <a:buSzPct val="164609"/>
            </a:pPr>
            <a:endParaRPr lang="en-US" sz="2800" dirty="0" smtClean="0">
              <a:ea typeface="trebuchet ms"/>
            </a:endParaRPr>
          </a:p>
          <a:p>
            <a:pPr marL="160867" lvl="0">
              <a:buClr>
                <a:srgbClr val="5A672D"/>
              </a:buClr>
              <a:buSzPct val="164609"/>
            </a:pPr>
            <a:endParaRPr lang="en-US" sz="2800" dirty="0">
              <a:ea typeface="trebuchet ms"/>
            </a:endParaRPr>
          </a:p>
          <a:p>
            <a:pPr marL="160867" lvl="0">
              <a:buClr>
                <a:srgbClr val="5A672D"/>
              </a:buClr>
              <a:buSzPct val="164609"/>
            </a:pPr>
            <a:endParaRPr lang="en-US" sz="2800" dirty="0" smtClean="0">
              <a:ea typeface="trebuchet ms"/>
            </a:endParaRPr>
          </a:p>
          <a:p>
            <a:pPr marL="160867" lvl="0">
              <a:buClr>
                <a:srgbClr val="5A672D"/>
              </a:buClr>
              <a:buSzPct val="164609"/>
            </a:pPr>
            <a:r>
              <a:rPr lang="en-US" sz="2800" dirty="0" smtClean="0">
                <a:ea typeface="trebuchet ms"/>
              </a:rPr>
              <a:t>Our goal is to predict the sku#. </a:t>
            </a:r>
            <a:endParaRPr lang="en-US" sz="2666" dirty="0">
              <a:solidFill>
                <a:srgbClr val="5A672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098" name="Picture 2" descr="C:\Users\liang\Desktop\class\big data\project\dat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69" y="2971800"/>
            <a:ext cx="8475831" cy="221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93324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/>
        </p:nvSpPr>
        <p:spPr>
          <a:xfrm>
            <a:off x="686625" y="628200"/>
            <a:ext cx="8904624" cy="6036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rgbClr val="FFF2CC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 </a:t>
            </a:r>
          </a:p>
        </p:txBody>
      </p:sp>
      <p:sp>
        <p:nvSpPr>
          <p:cNvPr id="29" name="Shape 29"/>
          <p:cNvSpPr txBox="1"/>
          <p:nvPr/>
        </p:nvSpPr>
        <p:spPr>
          <a:xfrm>
            <a:off x="711200" y="1219200"/>
            <a:ext cx="8276375" cy="5004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5A672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" name="Shape 30"/>
          <p:cNvSpPr txBox="1"/>
          <p:nvPr/>
        </p:nvSpPr>
        <p:spPr>
          <a:xfrm>
            <a:off x="508000" y="2336775"/>
            <a:ext cx="4879500" cy="43341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72D"/>
              </a:buClr>
              <a:buSzPct val="98765"/>
              <a:buFont typeface="Arial"/>
              <a:buChar char="●"/>
            </a:pPr>
            <a:r>
              <a:rPr lang="en-US" sz="2666" dirty="0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Data Description</a:t>
            </a:r>
            <a:endParaRPr lang="en-US" sz="2666" dirty="0">
              <a:solidFill>
                <a:srgbClr val="5A672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72D"/>
              </a:buClr>
              <a:buSzPct val="98765"/>
              <a:buFont typeface="Arial"/>
              <a:buChar char="●"/>
            </a:pPr>
            <a:r>
              <a:rPr lang="en-US" sz="2666" dirty="0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Machine Learning Techniques</a:t>
            </a:r>
          </a:p>
          <a:p>
            <a:pPr marL="618067" lvl="4" indent="-457200">
              <a:buClr>
                <a:srgbClr val="5A672D"/>
              </a:buClr>
              <a:buSzPct val="98765"/>
              <a:buFont typeface="Wingdings" charset="2"/>
              <a:buChar char="v"/>
            </a:pPr>
            <a:r>
              <a:rPr lang="en-US" sz="2666" dirty="0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Data Cleansing</a:t>
            </a:r>
          </a:p>
          <a:p>
            <a:pPr marL="618067" lvl="4" indent="-457200">
              <a:buClr>
                <a:srgbClr val="5A672D"/>
              </a:buClr>
              <a:buSzPct val="98765"/>
              <a:buFont typeface="Wingdings" charset="2"/>
              <a:buChar char="v"/>
            </a:pPr>
            <a:r>
              <a:rPr lang="en-US" sz="2666" dirty="0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 Selection</a:t>
            </a:r>
          </a:p>
          <a:p>
            <a:pPr marL="618067" lvl="4" indent="-457200">
              <a:buClr>
                <a:srgbClr val="5A672D"/>
              </a:buClr>
              <a:buSzPct val="98765"/>
              <a:buFont typeface="Wingdings" charset="2"/>
              <a:buChar char="v"/>
            </a:pPr>
            <a:r>
              <a:rPr lang="en-US" sz="2666" dirty="0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Naïve Bayes Classification</a:t>
            </a:r>
          </a:p>
          <a:p>
            <a:pPr marL="618067" lvl="4" indent="-457200">
              <a:buClr>
                <a:srgbClr val="5A672D"/>
              </a:buClr>
              <a:buSzPct val="98765"/>
              <a:buFont typeface="Wingdings" charset="2"/>
              <a:buChar char="v"/>
            </a:pPr>
            <a:r>
              <a:rPr lang="en-US" sz="2666" dirty="0" err="1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Solr</a:t>
            </a:r>
            <a:r>
              <a:rPr lang="en-US" sz="2666" dirty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666" dirty="0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Search</a:t>
            </a:r>
            <a:endParaRPr lang="en-US" sz="2666" dirty="0">
              <a:solidFill>
                <a:srgbClr val="5A672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72D"/>
              </a:buClr>
              <a:buSzPct val="98765"/>
              <a:buFont typeface="Arial"/>
              <a:buChar char="●"/>
            </a:pPr>
            <a:r>
              <a:rPr lang="en-US" sz="2666" dirty="0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Handle Big Data</a:t>
            </a:r>
          </a:p>
          <a:p>
            <a:pPr marL="618067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72D"/>
              </a:buClr>
              <a:buSzPct val="98765"/>
              <a:buFont typeface="Wingdings" charset="2"/>
              <a:buChar char="v"/>
            </a:pPr>
            <a:r>
              <a:rPr lang="en-US" sz="2666" dirty="0" err="1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Hadoop</a:t>
            </a:r>
            <a:r>
              <a:rPr lang="en-US" sz="2666" dirty="0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666" dirty="0" err="1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MongoDB</a:t>
            </a:r>
            <a:r>
              <a:rPr lang="en-US" sz="2666" dirty="0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666" dirty="0" err="1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Solr</a:t>
            </a:r>
            <a:endParaRPr sz="2666" dirty="0">
              <a:solidFill>
                <a:srgbClr val="5A672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979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72D"/>
              </a:buClr>
              <a:buSzPct val="98765"/>
              <a:buFont typeface="trebuchet ms"/>
              <a:buChar char="●"/>
            </a:pPr>
            <a:r>
              <a:rPr lang="en-US" sz="2666" dirty="0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Future Expectation</a:t>
            </a:r>
            <a:endParaRPr lang="en-US" sz="2666" dirty="0">
              <a:solidFill>
                <a:srgbClr val="5A672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1" name="Shape 3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334025" y="1393837"/>
            <a:ext cx="4624948" cy="3468725"/>
          </a:xfrm>
          <a:prstGeom prst="rect">
            <a:avLst/>
          </a:prstGeom>
          <a:ln w="76200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32" name="Shape 32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5085350" y="3761875"/>
            <a:ext cx="2227175" cy="222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1226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/>
        </p:nvSpPr>
        <p:spPr>
          <a:xfrm>
            <a:off x="686625" y="628200"/>
            <a:ext cx="8904624" cy="6036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rgbClr val="FFF2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Description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3200" b="1" dirty="0">
              <a:solidFill>
                <a:srgbClr val="FFF2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711200" y="1219200"/>
            <a:ext cx="8276375" cy="5004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5A672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" name="Shape 30"/>
          <p:cNvSpPr txBox="1"/>
          <p:nvPr/>
        </p:nvSpPr>
        <p:spPr>
          <a:xfrm>
            <a:off x="1727200" y="2667000"/>
            <a:ext cx="7010400" cy="43341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457200" indent="-457200">
              <a:buFont typeface="Wingdings" charset="2"/>
              <a:buChar char="q"/>
            </a:pPr>
            <a:r>
              <a:rPr lang="en-US" sz="4000" dirty="0" smtClean="0"/>
              <a:t>Rows: 1865269</a:t>
            </a:r>
          </a:p>
          <a:p>
            <a:pPr marL="457200" indent="-457200">
              <a:buFont typeface="Wingdings" charset="2"/>
              <a:buChar char="q"/>
            </a:pPr>
            <a:r>
              <a:rPr lang="en-US" sz="4000" dirty="0" smtClean="0"/>
              <a:t>Unique Users: 1268702</a:t>
            </a:r>
          </a:p>
          <a:p>
            <a:pPr marL="457200" indent="-457200">
              <a:buFont typeface="Wingdings" charset="2"/>
              <a:buChar char="q"/>
            </a:pPr>
            <a:r>
              <a:rPr lang="en-US" sz="4000" dirty="0" smtClean="0"/>
              <a:t>Unique SKU: 69858</a:t>
            </a:r>
          </a:p>
          <a:p>
            <a:pPr marL="457200" indent="-457200">
              <a:buFont typeface="Wingdings" charset="2"/>
              <a:buChar char="q"/>
            </a:pPr>
            <a:r>
              <a:rPr lang="en-US" sz="4000" dirty="0" smtClean="0"/>
              <a:t>Unique Categories: 1540</a:t>
            </a:r>
            <a:endParaRPr lang="en-US" sz="4000" dirty="0">
              <a:solidFill>
                <a:srgbClr val="5A672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0985813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/>
        </p:nvSpPr>
        <p:spPr>
          <a:xfrm>
            <a:off x="686625" y="628200"/>
            <a:ext cx="8904624" cy="6036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rgbClr val="FFF2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Description-SKUs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3200" b="1" dirty="0">
              <a:solidFill>
                <a:srgbClr val="FFF2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6200" y="2514600"/>
            <a:ext cx="7848600" cy="47403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89200" y="1676400"/>
            <a:ext cx="5712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Frequency of SKUs in Training Set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815468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/>
        </p:nvSpPr>
        <p:spPr>
          <a:xfrm>
            <a:off x="686625" y="628200"/>
            <a:ext cx="8904624" cy="6036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rgbClr val="FFF2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Description-Categories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3200" b="1" dirty="0">
              <a:solidFill>
                <a:srgbClr val="FFF2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79600" y="1676400"/>
            <a:ext cx="6531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Frequency of Categories in Training Set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200" y="2362200"/>
            <a:ext cx="84582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1926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/>
        </p:nvSpPr>
        <p:spPr>
          <a:xfrm>
            <a:off x="2794000" y="914400"/>
            <a:ext cx="6797249" cy="6036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lvl="0"/>
            <a:r>
              <a:rPr lang="en-US" sz="3600" b="1" dirty="0">
                <a:solidFill>
                  <a:srgbClr val="FFF2CC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predict – Naïve Bayes</a:t>
            </a:r>
            <a:endParaRPr lang="en-US" sz="3600" b="1" dirty="0">
              <a:solidFill>
                <a:srgbClr val="FFF2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3200" b="1" dirty="0" smtClean="0">
              <a:solidFill>
                <a:srgbClr val="FFF2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3200" b="1" dirty="0">
              <a:solidFill>
                <a:srgbClr val="FFF2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711200" y="1219200"/>
            <a:ext cx="8276375" cy="5004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5A672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" name="Shape 30"/>
          <p:cNvSpPr txBox="1"/>
          <p:nvPr/>
        </p:nvSpPr>
        <p:spPr>
          <a:xfrm>
            <a:off x="431800" y="2590800"/>
            <a:ext cx="7391400" cy="383542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160867" lvl="4">
              <a:buClr>
                <a:srgbClr val="5A672D"/>
              </a:buClr>
              <a:buSzPct val="98765"/>
            </a:pPr>
            <a:r>
              <a:rPr lang="en-US" sz="2666" dirty="0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Naïve Bayes Classifier</a:t>
            </a:r>
          </a:p>
          <a:p>
            <a:pPr marL="618067" lvl="4" indent="-457200">
              <a:buClr>
                <a:srgbClr val="5A672D"/>
              </a:buClr>
              <a:buSzPct val="98765"/>
              <a:buFont typeface="Wingdings" charset="2"/>
              <a:buChar char="v"/>
            </a:pPr>
            <a:r>
              <a:rPr lang="en-US" sz="2666" dirty="0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Well suited to text classification (query)</a:t>
            </a:r>
          </a:p>
          <a:p>
            <a:pPr marL="618067" lvl="4" indent="-457200">
              <a:buClr>
                <a:srgbClr val="5A672D"/>
              </a:buClr>
              <a:buSzPct val="98765"/>
              <a:buFont typeface="Wingdings" charset="2"/>
              <a:buChar char="v"/>
            </a:pPr>
            <a:r>
              <a:rPr lang="en-US" sz="2666" dirty="0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Predict </a:t>
            </a:r>
            <a:r>
              <a:rPr lang="en-US" sz="2666" dirty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popular SKUs given a query </a:t>
            </a:r>
            <a:r>
              <a:rPr lang="en-US" sz="2666" dirty="0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term</a:t>
            </a:r>
            <a:endParaRPr lang="en-US" sz="2666" dirty="0">
              <a:solidFill>
                <a:srgbClr val="5A672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18067" lvl="8" indent="-457200">
              <a:buClr>
                <a:srgbClr val="5A672D"/>
              </a:buClr>
              <a:buSzPct val="98765"/>
              <a:buFont typeface="Wingdings" charset="2"/>
              <a:buChar char="Ø"/>
            </a:pPr>
            <a:r>
              <a:rPr lang="en-US" sz="2666" dirty="0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Filter on Category</a:t>
            </a:r>
          </a:p>
          <a:p>
            <a:pPr marL="618067" lvl="4" indent="-457200">
              <a:buClr>
                <a:srgbClr val="5A672D"/>
              </a:buClr>
              <a:buSzPct val="98765"/>
              <a:buFont typeface="Wingdings" charset="2"/>
              <a:buChar char="Ø"/>
            </a:pPr>
            <a:r>
              <a:rPr lang="en-US" sz="2666" dirty="0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Ignore </a:t>
            </a:r>
            <a:r>
              <a:rPr lang="en-US" sz="2666" dirty="0" err="1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UserID</a:t>
            </a:r>
            <a:endParaRPr lang="en-US" sz="2666" dirty="0">
              <a:solidFill>
                <a:srgbClr val="5A672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18067" lvl="4" indent="-457200">
              <a:buClr>
                <a:srgbClr val="5A672D"/>
              </a:buClr>
              <a:buSzPct val="98765"/>
              <a:buFont typeface="Wingdings" charset="2"/>
              <a:buChar char="Ø"/>
            </a:pPr>
            <a:r>
              <a:rPr lang="en-US" sz="2666" dirty="0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Query/Click time is an open question</a:t>
            </a:r>
          </a:p>
          <a:p>
            <a:pPr marL="618067" lvl="4" indent="-457200">
              <a:buClr>
                <a:srgbClr val="5A672D"/>
              </a:buClr>
              <a:buSzPct val="98765"/>
              <a:buFont typeface="Wingdings" charset="2"/>
              <a:buChar char="v"/>
            </a:pPr>
            <a:r>
              <a:rPr lang="en-US" sz="2666" dirty="0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Efficient: linear complexity</a:t>
            </a:r>
            <a:endParaRPr lang="en-US" sz="2666" dirty="0">
              <a:solidFill>
                <a:srgbClr val="5A672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" name="Shape 32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279400" y="2674"/>
            <a:ext cx="2227175" cy="2227175"/>
          </a:xfrm>
          <a:prstGeom prst="rect">
            <a:avLst/>
          </a:prstGeom>
        </p:spPr>
      </p:pic>
      <p:pic>
        <p:nvPicPr>
          <p:cNvPr id="3" name="Picture 2" descr="Magnifying-Glas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800" y="4191000"/>
            <a:ext cx="4114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5813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/>
        </p:nvSpPr>
        <p:spPr>
          <a:xfrm>
            <a:off x="686625" y="865763"/>
            <a:ext cx="8904624" cy="6036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3200" b="1" dirty="0" smtClean="0">
                <a:solidFill>
                  <a:srgbClr val="FFF2CC"/>
                </a:solidFill>
                <a:latin typeface="trebuchet ms"/>
                <a:ea typeface="trebuchet ms"/>
                <a:cs typeface="trebuchet ms"/>
                <a:sym typeface="trebuchet ms"/>
              </a:rPr>
              <a:t>Naïve </a:t>
            </a:r>
            <a:r>
              <a:rPr lang="en-US" sz="3600" b="1" dirty="0" smtClean="0">
                <a:solidFill>
                  <a:srgbClr val="FFF2CC"/>
                </a:solidFill>
                <a:latin typeface="trebuchet ms"/>
                <a:ea typeface="trebuchet ms"/>
                <a:cs typeface="trebuchet ms"/>
                <a:sym typeface="trebuchet ms"/>
              </a:rPr>
              <a:t>Bayes</a:t>
            </a:r>
            <a:r>
              <a:rPr lang="en-US" sz="3200" b="1" dirty="0" smtClean="0">
                <a:solidFill>
                  <a:srgbClr val="FFF2CC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 lang="en-US" sz="3200" b="1" dirty="0">
              <a:solidFill>
                <a:srgbClr val="FFF2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711200" y="1219200"/>
            <a:ext cx="8276375" cy="5004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endParaRPr lang="en-US" sz="2400" dirty="0">
              <a:solidFill>
                <a:srgbClr val="5A672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" name="Shape 30"/>
          <p:cNvSpPr txBox="1"/>
          <p:nvPr/>
        </p:nvSpPr>
        <p:spPr>
          <a:xfrm>
            <a:off x="508000" y="2336775"/>
            <a:ext cx="9296400" cy="43341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160867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72D"/>
              </a:buClr>
              <a:buSzPct val="164609"/>
            </a:pPr>
            <a:r>
              <a:rPr lang="en-US" sz="2666" dirty="0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Naïve </a:t>
            </a:r>
            <a:r>
              <a:rPr lang="en-US" sz="2666" dirty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lang="en-US" sz="2666" dirty="0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ayes is a powerful machine learning algorithm for big data. Here is the idea for the Naïve Bayes:</a:t>
            </a:r>
          </a:p>
          <a:p>
            <a:pPr marL="160867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72D"/>
              </a:buClr>
              <a:buSzPct val="164609"/>
            </a:pPr>
            <a:endParaRPr lang="en-US" sz="2666" dirty="0">
              <a:solidFill>
                <a:srgbClr val="5A672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60867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72D"/>
              </a:buClr>
              <a:buSzPct val="164609"/>
            </a:pPr>
            <a:endParaRPr lang="en-US" sz="2666" dirty="0" smtClean="0">
              <a:solidFill>
                <a:srgbClr val="5A672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60867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72D"/>
              </a:buClr>
              <a:buSzPct val="164609"/>
            </a:pPr>
            <a:r>
              <a:rPr lang="en-US" sz="2666" dirty="0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The goal is to maximize the probability. </a:t>
            </a:r>
          </a:p>
          <a:p>
            <a:pPr marL="160867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72D"/>
              </a:buClr>
              <a:buSzPct val="164609"/>
            </a:pPr>
            <a:endParaRPr lang="en-US" sz="2666" dirty="0">
              <a:solidFill>
                <a:srgbClr val="5A672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60867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72D"/>
              </a:buClr>
              <a:buSzPct val="164609"/>
            </a:pPr>
            <a:r>
              <a:rPr lang="en-US" sz="2666" dirty="0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In our project, sku# will be our class label. And after preprocessing, the feature we choose is </a:t>
            </a:r>
            <a:r>
              <a:rPr lang="en-US" sz="2666" dirty="0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the query </a:t>
            </a:r>
            <a:r>
              <a:rPr lang="en-US" sz="2666" dirty="0" smtClean="0">
                <a:solidFill>
                  <a:srgbClr val="5A672D"/>
                </a:solidFill>
                <a:latin typeface="trebuchet ms"/>
                <a:ea typeface="trebuchet ms"/>
                <a:cs typeface="trebuchet ms"/>
                <a:sym typeface="trebuchet ms"/>
              </a:rPr>
              <a:t>term. </a:t>
            </a:r>
          </a:p>
          <a:p>
            <a:pPr marL="160867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72D"/>
              </a:buClr>
              <a:buSzPct val="164609"/>
            </a:pPr>
            <a:endParaRPr lang="en-US" sz="2666" dirty="0">
              <a:solidFill>
                <a:srgbClr val="5A672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8" y="3200400"/>
            <a:ext cx="555009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14520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nk">
    <a:dk1>
      <a:srgbClr val="000000"/>
    </a:dk1>
    <a:lt1>
      <a:srgbClr val="FFFFFF"/>
    </a:lt1>
    <a:dk2>
      <a:srgbClr val="073763"/>
    </a:dk2>
    <a:lt2>
      <a:srgbClr val="CFE2F3"/>
    </a:lt2>
    <a:accent1>
      <a:srgbClr val="404040"/>
    </a:accent1>
    <a:accent2>
      <a:srgbClr val="808080"/>
    </a:accent2>
    <a:accent3>
      <a:srgbClr val="C0C0C0"/>
    </a:accent3>
    <a:accent4>
      <a:srgbClr val="396187"/>
    </a:accent4>
    <a:accent5>
      <a:srgbClr val="6B8CAB"/>
    </a:accent5>
    <a:accent6>
      <a:srgbClr val="9DB7CF"/>
    </a:accent6>
    <a:hlink>
      <a:srgbClr val="0000EE"/>
    </a:hlink>
    <a:folHlink>
      <a:srgbClr val="551A8B"/>
    </a:folHlink>
  </a:clrScheme>
</a:themeOverride>
</file>

<file path=ppt/theme/themeOverride10.xml><?xml version="1.0" encoding="utf-8"?>
<a:themeOverride xmlns:a="http://schemas.openxmlformats.org/drawingml/2006/main">
  <a:clrScheme name="blank">
    <a:dk1>
      <a:srgbClr val="000000"/>
    </a:dk1>
    <a:lt1>
      <a:srgbClr val="FFFFFF"/>
    </a:lt1>
    <a:dk2>
      <a:srgbClr val="073763"/>
    </a:dk2>
    <a:lt2>
      <a:srgbClr val="CFE2F3"/>
    </a:lt2>
    <a:accent1>
      <a:srgbClr val="404040"/>
    </a:accent1>
    <a:accent2>
      <a:srgbClr val="808080"/>
    </a:accent2>
    <a:accent3>
      <a:srgbClr val="C0C0C0"/>
    </a:accent3>
    <a:accent4>
      <a:srgbClr val="396187"/>
    </a:accent4>
    <a:accent5>
      <a:srgbClr val="6B8CAB"/>
    </a:accent5>
    <a:accent6>
      <a:srgbClr val="9DB7CF"/>
    </a:accent6>
    <a:hlink>
      <a:srgbClr val="0000EE"/>
    </a:hlink>
    <a:folHlink>
      <a:srgbClr val="551A8B"/>
    </a:folHlink>
  </a:clrScheme>
</a:themeOverride>
</file>

<file path=ppt/theme/themeOverride11.xml><?xml version="1.0" encoding="utf-8"?>
<a:themeOverride xmlns:a="http://schemas.openxmlformats.org/drawingml/2006/main">
  <a:clrScheme name="blank">
    <a:dk1>
      <a:srgbClr val="000000"/>
    </a:dk1>
    <a:lt1>
      <a:srgbClr val="FFFFFF"/>
    </a:lt1>
    <a:dk2>
      <a:srgbClr val="073763"/>
    </a:dk2>
    <a:lt2>
      <a:srgbClr val="CFE2F3"/>
    </a:lt2>
    <a:accent1>
      <a:srgbClr val="404040"/>
    </a:accent1>
    <a:accent2>
      <a:srgbClr val="808080"/>
    </a:accent2>
    <a:accent3>
      <a:srgbClr val="C0C0C0"/>
    </a:accent3>
    <a:accent4>
      <a:srgbClr val="396187"/>
    </a:accent4>
    <a:accent5>
      <a:srgbClr val="6B8CAB"/>
    </a:accent5>
    <a:accent6>
      <a:srgbClr val="9DB7CF"/>
    </a:accent6>
    <a:hlink>
      <a:srgbClr val="0000EE"/>
    </a:hlink>
    <a:folHlink>
      <a:srgbClr val="551A8B"/>
    </a:folHlink>
  </a:clrScheme>
</a:themeOverride>
</file>

<file path=ppt/theme/themeOverride12.xml><?xml version="1.0" encoding="utf-8"?>
<a:themeOverride xmlns:a="http://schemas.openxmlformats.org/drawingml/2006/main">
  <a:clrScheme name="blank">
    <a:dk1>
      <a:srgbClr val="000000"/>
    </a:dk1>
    <a:lt1>
      <a:srgbClr val="FFFFFF"/>
    </a:lt1>
    <a:dk2>
      <a:srgbClr val="073763"/>
    </a:dk2>
    <a:lt2>
      <a:srgbClr val="CFE2F3"/>
    </a:lt2>
    <a:accent1>
      <a:srgbClr val="404040"/>
    </a:accent1>
    <a:accent2>
      <a:srgbClr val="808080"/>
    </a:accent2>
    <a:accent3>
      <a:srgbClr val="C0C0C0"/>
    </a:accent3>
    <a:accent4>
      <a:srgbClr val="396187"/>
    </a:accent4>
    <a:accent5>
      <a:srgbClr val="6B8CAB"/>
    </a:accent5>
    <a:accent6>
      <a:srgbClr val="9DB7CF"/>
    </a:accent6>
    <a:hlink>
      <a:srgbClr val="0000EE"/>
    </a:hlink>
    <a:folHlink>
      <a:srgbClr val="551A8B"/>
    </a:folHlink>
  </a:clrScheme>
</a:themeOverride>
</file>

<file path=ppt/theme/themeOverride2.xml><?xml version="1.0" encoding="utf-8"?>
<a:themeOverride xmlns:a="http://schemas.openxmlformats.org/drawingml/2006/main">
  <a:clrScheme name="blank">
    <a:dk1>
      <a:srgbClr val="000000"/>
    </a:dk1>
    <a:lt1>
      <a:srgbClr val="FFFFFF"/>
    </a:lt1>
    <a:dk2>
      <a:srgbClr val="073763"/>
    </a:dk2>
    <a:lt2>
      <a:srgbClr val="CFE2F3"/>
    </a:lt2>
    <a:accent1>
      <a:srgbClr val="404040"/>
    </a:accent1>
    <a:accent2>
      <a:srgbClr val="808080"/>
    </a:accent2>
    <a:accent3>
      <a:srgbClr val="C0C0C0"/>
    </a:accent3>
    <a:accent4>
      <a:srgbClr val="396187"/>
    </a:accent4>
    <a:accent5>
      <a:srgbClr val="6B8CAB"/>
    </a:accent5>
    <a:accent6>
      <a:srgbClr val="9DB7CF"/>
    </a:accent6>
    <a:hlink>
      <a:srgbClr val="0000EE"/>
    </a:hlink>
    <a:folHlink>
      <a:srgbClr val="551A8B"/>
    </a:folHlink>
  </a:clrScheme>
</a:themeOverride>
</file>

<file path=ppt/theme/themeOverride3.xml><?xml version="1.0" encoding="utf-8"?>
<a:themeOverride xmlns:a="http://schemas.openxmlformats.org/drawingml/2006/main">
  <a:clrScheme name="blank">
    <a:dk1>
      <a:srgbClr val="000000"/>
    </a:dk1>
    <a:lt1>
      <a:srgbClr val="FFFFFF"/>
    </a:lt1>
    <a:dk2>
      <a:srgbClr val="073763"/>
    </a:dk2>
    <a:lt2>
      <a:srgbClr val="CFE2F3"/>
    </a:lt2>
    <a:accent1>
      <a:srgbClr val="404040"/>
    </a:accent1>
    <a:accent2>
      <a:srgbClr val="808080"/>
    </a:accent2>
    <a:accent3>
      <a:srgbClr val="C0C0C0"/>
    </a:accent3>
    <a:accent4>
      <a:srgbClr val="396187"/>
    </a:accent4>
    <a:accent5>
      <a:srgbClr val="6B8CAB"/>
    </a:accent5>
    <a:accent6>
      <a:srgbClr val="9DB7CF"/>
    </a:accent6>
    <a:hlink>
      <a:srgbClr val="0000EE"/>
    </a:hlink>
    <a:folHlink>
      <a:srgbClr val="551A8B"/>
    </a:folHlink>
  </a:clrScheme>
</a:themeOverride>
</file>

<file path=ppt/theme/themeOverride4.xml><?xml version="1.0" encoding="utf-8"?>
<a:themeOverride xmlns:a="http://schemas.openxmlformats.org/drawingml/2006/main">
  <a:clrScheme name="blank">
    <a:dk1>
      <a:srgbClr val="000000"/>
    </a:dk1>
    <a:lt1>
      <a:srgbClr val="FFFFFF"/>
    </a:lt1>
    <a:dk2>
      <a:srgbClr val="073763"/>
    </a:dk2>
    <a:lt2>
      <a:srgbClr val="CFE2F3"/>
    </a:lt2>
    <a:accent1>
      <a:srgbClr val="404040"/>
    </a:accent1>
    <a:accent2>
      <a:srgbClr val="808080"/>
    </a:accent2>
    <a:accent3>
      <a:srgbClr val="C0C0C0"/>
    </a:accent3>
    <a:accent4>
      <a:srgbClr val="396187"/>
    </a:accent4>
    <a:accent5>
      <a:srgbClr val="6B8CAB"/>
    </a:accent5>
    <a:accent6>
      <a:srgbClr val="9DB7CF"/>
    </a:accent6>
    <a:hlink>
      <a:srgbClr val="0000EE"/>
    </a:hlink>
    <a:folHlink>
      <a:srgbClr val="551A8B"/>
    </a:folHlink>
  </a:clrScheme>
</a:themeOverride>
</file>

<file path=ppt/theme/themeOverride5.xml><?xml version="1.0" encoding="utf-8"?>
<a:themeOverride xmlns:a="http://schemas.openxmlformats.org/drawingml/2006/main">
  <a:clrScheme name="blank">
    <a:dk1>
      <a:srgbClr val="000000"/>
    </a:dk1>
    <a:lt1>
      <a:srgbClr val="FFFFFF"/>
    </a:lt1>
    <a:dk2>
      <a:srgbClr val="073763"/>
    </a:dk2>
    <a:lt2>
      <a:srgbClr val="CFE2F3"/>
    </a:lt2>
    <a:accent1>
      <a:srgbClr val="404040"/>
    </a:accent1>
    <a:accent2>
      <a:srgbClr val="808080"/>
    </a:accent2>
    <a:accent3>
      <a:srgbClr val="C0C0C0"/>
    </a:accent3>
    <a:accent4>
      <a:srgbClr val="396187"/>
    </a:accent4>
    <a:accent5>
      <a:srgbClr val="6B8CAB"/>
    </a:accent5>
    <a:accent6>
      <a:srgbClr val="9DB7CF"/>
    </a:accent6>
    <a:hlink>
      <a:srgbClr val="0000EE"/>
    </a:hlink>
    <a:folHlink>
      <a:srgbClr val="551A8B"/>
    </a:folHlink>
  </a:clrScheme>
</a:themeOverride>
</file>

<file path=ppt/theme/themeOverride6.xml><?xml version="1.0" encoding="utf-8"?>
<a:themeOverride xmlns:a="http://schemas.openxmlformats.org/drawingml/2006/main">
  <a:clrScheme name="blank">
    <a:dk1>
      <a:srgbClr val="000000"/>
    </a:dk1>
    <a:lt1>
      <a:srgbClr val="FFFFFF"/>
    </a:lt1>
    <a:dk2>
      <a:srgbClr val="073763"/>
    </a:dk2>
    <a:lt2>
      <a:srgbClr val="CFE2F3"/>
    </a:lt2>
    <a:accent1>
      <a:srgbClr val="404040"/>
    </a:accent1>
    <a:accent2>
      <a:srgbClr val="808080"/>
    </a:accent2>
    <a:accent3>
      <a:srgbClr val="C0C0C0"/>
    </a:accent3>
    <a:accent4>
      <a:srgbClr val="396187"/>
    </a:accent4>
    <a:accent5>
      <a:srgbClr val="6B8CAB"/>
    </a:accent5>
    <a:accent6>
      <a:srgbClr val="9DB7CF"/>
    </a:accent6>
    <a:hlink>
      <a:srgbClr val="0000EE"/>
    </a:hlink>
    <a:folHlink>
      <a:srgbClr val="551A8B"/>
    </a:folHlink>
  </a:clrScheme>
</a:themeOverride>
</file>

<file path=ppt/theme/themeOverride7.xml><?xml version="1.0" encoding="utf-8"?>
<a:themeOverride xmlns:a="http://schemas.openxmlformats.org/drawingml/2006/main">
  <a:clrScheme name="blank">
    <a:dk1>
      <a:srgbClr val="000000"/>
    </a:dk1>
    <a:lt1>
      <a:srgbClr val="FFFFFF"/>
    </a:lt1>
    <a:dk2>
      <a:srgbClr val="073763"/>
    </a:dk2>
    <a:lt2>
      <a:srgbClr val="CFE2F3"/>
    </a:lt2>
    <a:accent1>
      <a:srgbClr val="404040"/>
    </a:accent1>
    <a:accent2>
      <a:srgbClr val="808080"/>
    </a:accent2>
    <a:accent3>
      <a:srgbClr val="C0C0C0"/>
    </a:accent3>
    <a:accent4>
      <a:srgbClr val="396187"/>
    </a:accent4>
    <a:accent5>
      <a:srgbClr val="6B8CAB"/>
    </a:accent5>
    <a:accent6>
      <a:srgbClr val="9DB7CF"/>
    </a:accent6>
    <a:hlink>
      <a:srgbClr val="0000EE"/>
    </a:hlink>
    <a:folHlink>
      <a:srgbClr val="551A8B"/>
    </a:folHlink>
  </a:clrScheme>
</a:themeOverride>
</file>

<file path=ppt/theme/themeOverride8.xml><?xml version="1.0" encoding="utf-8"?>
<a:themeOverride xmlns:a="http://schemas.openxmlformats.org/drawingml/2006/main">
  <a:clrScheme name="blank">
    <a:dk1>
      <a:srgbClr val="000000"/>
    </a:dk1>
    <a:lt1>
      <a:srgbClr val="FFFFFF"/>
    </a:lt1>
    <a:dk2>
      <a:srgbClr val="073763"/>
    </a:dk2>
    <a:lt2>
      <a:srgbClr val="CFE2F3"/>
    </a:lt2>
    <a:accent1>
      <a:srgbClr val="404040"/>
    </a:accent1>
    <a:accent2>
      <a:srgbClr val="808080"/>
    </a:accent2>
    <a:accent3>
      <a:srgbClr val="C0C0C0"/>
    </a:accent3>
    <a:accent4>
      <a:srgbClr val="396187"/>
    </a:accent4>
    <a:accent5>
      <a:srgbClr val="6B8CAB"/>
    </a:accent5>
    <a:accent6>
      <a:srgbClr val="9DB7CF"/>
    </a:accent6>
    <a:hlink>
      <a:srgbClr val="0000EE"/>
    </a:hlink>
    <a:folHlink>
      <a:srgbClr val="551A8B"/>
    </a:folHlink>
  </a:clrScheme>
</a:themeOverride>
</file>

<file path=ppt/theme/themeOverride9.xml><?xml version="1.0" encoding="utf-8"?>
<a:themeOverride xmlns:a="http://schemas.openxmlformats.org/drawingml/2006/main">
  <a:clrScheme name="blank">
    <a:dk1>
      <a:srgbClr val="000000"/>
    </a:dk1>
    <a:lt1>
      <a:srgbClr val="FFFFFF"/>
    </a:lt1>
    <a:dk2>
      <a:srgbClr val="073763"/>
    </a:dk2>
    <a:lt2>
      <a:srgbClr val="CFE2F3"/>
    </a:lt2>
    <a:accent1>
      <a:srgbClr val="404040"/>
    </a:accent1>
    <a:accent2>
      <a:srgbClr val="808080"/>
    </a:accent2>
    <a:accent3>
      <a:srgbClr val="C0C0C0"/>
    </a:accent3>
    <a:accent4>
      <a:srgbClr val="396187"/>
    </a:accent4>
    <a:accent5>
      <a:srgbClr val="6B8CAB"/>
    </a:accent5>
    <a:accent6>
      <a:srgbClr val="9DB7CF"/>
    </a:accent6>
    <a:hlink>
      <a:srgbClr val="0000EE"/>
    </a:hlink>
    <a:folHlink>
      <a:srgbClr val="551A8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419</Words>
  <Application>Microsoft Macintosh PowerPoint</Application>
  <PresentationFormat>Custom</PresentationFormat>
  <Paragraphs>89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Custom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Lei Bao</cp:lastModifiedBy>
  <cp:revision>24</cp:revision>
  <cp:lastPrinted>2014-05-05T22:03:56Z</cp:lastPrinted>
  <dcterms:modified xsi:type="dcterms:W3CDTF">2014-05-05T22:05:39Z</dcterms:modified>
</cp:coreProperties>
</file>