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Tanner opens us up. Talk about goals.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Jeff talks about trilateration and what we learned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Drew closes out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Drew talks architecture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Frank starts demo, talks front end and firebase. Brandon leads Greg to sign up, walk around, check email, check out, check email again.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Jeff talks about trilateration and what we learned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Jeff talks about trilateration and what we learned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199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1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2371725" y="630225"/>
            <a:ext cx="6331500" cy="15419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2390266" y="3238450"/>
            <a:ext cx="6331500" cy="1241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7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799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Shape 63"/>
          <p:cNvSpPr txBox="1"/>
          <p:nvPr>
            <p:ph type="title"/>
          </p:nvPr>
        </p:nvSpPr>
        <p:spPr>
          <a:xfrm>
            <a:off x="853950" y="1304850"/>
            <a:ext cx="7436099" cy="15383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53950" y="2919450"/>
            <a:ext cx="7436099" cy="1071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799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7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Shape 19"/>
          <p:cNvSpPr txBox="1"/>
          <p:nvPr>
            <p:ph type="title"/>
          </p:nvPr>
        </p:nvSpPr>
        <p:spPr>
          <a:xfrm>
            <a:off x="406425" y="1806825"/>
            <a:ext cx="8296799" cy="15419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199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1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Shape 25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2410112" y="1595775"/>
            <a:ext cx="6321599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199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1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Shape 32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2400302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650571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303300" y="411575"/>
            <a:ext cx="8520599" cy="63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319500" y="936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19500" y="1846803"/>
            <a:ext cx="2807999" cy="2806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283103" y="712140"/>
            <a:ext cx="6244199" cy="38354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" name="Shape 51"/>
          <p:cNvSpPr txBox="1"/>
          <p:nvPr>
            <p:ph type="title"/>
          </p:nvPr>
        </p:nvSpPr>
        <p:spPr>
          <a:xfrm>
            <a:off x="265500" y="1397350"/>
            <a:ext cx="4045199" cy="1318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265500" y="273537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7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Shape 58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410112" y="1595775"/>
            <a:ext cx="6321599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hyperlink" Target="funul.io" TargetMode="External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idx="1" type="subTitle"/>
          </p:nvPr>
        </p:nvSpPr>
        <p:spPr>
          <a:xfrm>
            <a:off x="2390266" y="3238450"/>
            <a:ext cx="6331500" cy="1241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Real-time Indoor Consumer Tracking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&amp; RFID Checkout</a:t>
            </a:r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5257" y="1179299"/>
            <a:ext cx="5807802" cy="130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3F3F3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CCCCC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200" y="152400"/>
            <a:ext cx="645159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283098" y="712150"/>
            <a:ext cx="8622300" cy="383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accent5"/>
                </a:solidFill>
              </a:rPr>
              <a:t>Future Improvements</a:t>
            </a:r>
            <a:r>
              <a:rPr lang="en"/>
              <a:t> </a:t>
            </a:r>
          </a:p>
          <a:p>
            <a:pPr indent="-3937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b="0" lang="en" sz="2600"/>
              <a:t>Replace beacon on basket with smartphone app</a:t>
            </a:r>
          </a:p>
          <a:p>
            <a:pPr indent="-342900" lvl="1" marL="914400" rtl="0">
              <a:spcBef>
                <a:spcPts val="0"/>
              </a:spcBef>
              <a:spcAft>
                <a:spcPts val="1000"/>
              </a:spcAft>
              <a:buSzPct val="100000"/>
              <a:buChar char="○"/>
            </a:pPr>
            <a:r>
              <a:rPr b="0" lang="en" sz="1800"/>
              <a:t>BLE signal then linked with user’s information</a:t>
            </a:r>
          </a:p>
          <a:p>
            <a:pPr indent="-3937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b="0" lang="en" sz="2600"/>
              <a:t>Higher Resolution</a:t>
            </a:r>
            <a:r>
              <a:rPr b="0" lang="en" sz="2600"/>
              <a:t> Bluetooth Detection</a:t>
            </a:r>
          </a:p>
          <a:p>
            <a:pPr indent="-342900" lvl="1" marL="914400" rtl="0">
              <a:spcBef>
                <a:spcPts val="0"/>
              </a:spcBef>
              <a:spcAft>
                <a:spcPts val="1000"/>
              </a:spcAft>
              <a:buSzPct val="100000"/>
              <a:buChar char="○"/>
            </a:pPr>
            <a:r>
              <a:rPr b="0" lang="en" sz="1800"/>
              <a:t>Signal smoothing algorithms only go so far…</a:t>
            </a:r>
          </a:p>
          <a:p>
            <a:pPr indent="-342900" lvl="1" marL="914400" rtl="0">
              <a:spcBef>
                <a:spcPts val="0"/>
              </a:spcBef>
              <a:spcAft>
                <a:spcPts val="1000"/>
              </a:spcAft>
              <a:buSzPct val="100000"/>
              <a:buChar char="○"/>
            </a:pPr>
            <a:r>
              <a:rPr b="0" lang="en" sz="1800"/>
              <a:t>May have to wait for BLE technology to improve</a:t>
            </a:r>
          </a:p>
          <a:p>
            <a:pPr indent="-3937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b="0" lang="en" sz="2600"/>
              <a:t>Longer Distance RFID Scanning</a:t>
            </a:r>
          </a:p>
          <a:p>
            <a:pPr indent="-342900" lvl="1" marL="914400" rtl="0">
              <a:spcBef>
                <a:spcPts val="0"/>
              </a:spcBef>
              <a:spcAft>
                <a:spcPts val="1000"/>
              </a:spcAft>
              <a:buSzPct val="100000"/>
              <a:buChar char="○"/>
            </a:pPr>
            <a:r>
              <a:rPr b="0" lang="en" sz="1800"/>
              <a:t>Scan Entire Shopping Basket</a:t>
            </a:r>
          </a:p>
          <a:p>
            <a:pPr indent="-342900" lvl="1" marL="914400" rtl="0">
              <a:spcBef>
                <a:spcPts val="0"/>
              </a:spcBef>
              <a:spcAft>
                <a:spcPts val="1000"/>
              </a:spcAft>
              <a:buSzPct val="100000"/>
              <a:buChar char="○"/>
            </a:pPr>
            <a:r>
              <a:rPr b="0" lang="en" sz="1800"/>
              <a:t>Higher gain antenna</a:t>
            </a:r>
          </a:p>
          <a:p>
            <a:pPr indent="-3937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b="0" lang="en" sz="2600"/>
              <a:t>Clustering of Kafka/CouchDB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2388925" y="519949"/>
            <a:ext cx="6321600" cy="635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Potential Use Cases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2464850" y="1113923"/>
            <a:ext cx="6321600" cy="327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lt1"/>
              </a:buClr>
              <a:buSzPct val="100000"/>
            </a:pPr>
            <a:r>
              <a:rPr lang="en" sz="2400">
                <a:solidFill>
                  <a:schemeClr val="lt1"/>
                </a:solidFill>
              </a:rPr>
              <a:t>Smart Cities</a:t>
            </a:r>
          </a:p>
          <a:p>
            <a:pPr indent="-342900" lvl="1" marL="914400" rtl="0">
              <a:spcBef>
                <a:spcPts val="0"/>
              </a:spcBef>
              <a:buClr>
                <a:schemeClr val="lt1"/>
              </a:buClr>
              <a:buSzPct val="100000"/>
            </a:pPr>
            <a:r>
              <a:rPr lang="en" sz="1800">
                <a:solidFill>
                  <a:schemeClr val="lt1"/>
                </a:solidFill>
              </a:rPr>
              <a:t>City-scale Fitbits</a:t>
            </a:r>
          </a:p>
          <a:p>
            <a:pPr indent="-381000" lvl="0" marL="457200" rtl="0">
              <a:spcBef>
                <a:spcPts val="0"/>
              </a:spcBef>
              <a:buClr>
                <a:schemeClr val="lt1"/>
              </a:buClr>
              <a:buSzPct val="100000"/>
            </a:pPr>
            <a:r>
              <a:rPr lang="en" sz="2400">
                <a:solidFill>
                  <a:schemeClr val="lt1"/>
                </a:solidFill>
              </a:rPr>
              <a:t>Smart Labs</a:t>
            </a:r>
          </a:p>
          <a:p>
            <a:pPr indent="-342900" lvl="1" marL="914400" rtl="0">
              <a:spcBef>
                <a:spcPts val="0"/>
              </a:spcBef>
              <a:buClr>
                <a:schemeClr val="lt1"/>
              </a:buClr>
              <a:buSzPct val="100000"/>
            </a:pPr>
            <a:r>
              <a:rPr lang="en" sz="1800">
                <a:solidFill>
                  <a:schemeClr val="lt1"/>
                </a:solidFill>
              </a:rPr>
              <a:t>“Funul” data from lab equipment/medical devices and pipe into automated data analysis</a:t>
            </a:r>
          </a:p>
          <a:p>
            <a:pPr indent="-342900" lvl="1" marL="914400" rtl="0">
              <a:spcBef>
                <a:spcPts val="0"/>
              </a:spcBef>
              <a:buClr>
                <a:schemeClr val="lt1"/>
              </a:buClr>
              <a:buSzPct val="100000"/>
            </a:pPr>
            <a:r>
              <a:rPr lang="en" sz="1800">
                <a:solidFill>
                  <a:schemeClr val="lt1"/>
                </a:solidFill>
              </a:rPr>
              <a:t>Streamline data collection and analysis</a:t>
            </a:r>
          </a:p>
          <a:p>
            <a:pPr indent="-381000" lvl="0" marL="457200" rtl="0">
              <a:spcBef>
                <a:spcPts val="0"/>
              </a:spcBef>
              <a:buClr>
                <a:schemeClr val="lt1"/>
              </a:buClr>
              <a:buSzPct val="100000"/>
            </a:pPr>
            <a:r>
              <a:rPr lang="en" sz="2400">
                <a:solidFill>
                  <a:schemeClr val="lt1"/>
                </a:solidFill>
              </a:rPr>
              <a:t>Plug and Play Sensor Networks</a:t>
            </a:r>
          </a:p>
          <a:p>
            <a:pPr indent="-342900" lvl="1" marL="914400" rtl="0">
              <a:spcBef>
                <a:spcPts val="0"/>
              </a:spcBef>
              <a:buClr>
                <a:schemeClr val="lt1"/>
              </a:buClr>
              <a:buSzPct val="100000"/>
            </a:pPr>
            <a:r>
              <a:rPr lang="en" sz="1800">
                <a:solidFill>
                  <a:schemeClr val="lt1"/>
                </a:solidFill>
              </a:rPr>
              <a:t>Raspberry Pi IoT hub can act as a cloud gateway for any wireless protocol</a:t>
            </a:r>
          </a:p>
          <a:p>
            <a:pPr indent="-342900" lvl="2" marL="1371600" rtl="0">
              <a:spcBef>
                <a:spcPts val="0"/>
              </a:spcBef>
              <a:buClr>
                <a:schemeClr val="lt1"/>
              </a:buClr>
              <a:buSzPct val="100000"/>
            </a:pPr>
            <a:r>
              <a:rPr lang="en" sz="1800">
                <a:solidFill>
                  <a:schemeClr val="lt1"/>
                </a:solidFill>
              </a:rPr>
              <a:t>What data will you pipe in?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idx="1" type="body"/>
          </p:nvPr>
        </p:nvSpPr>
        <p:spPr>
          <a:xfrm>
            <a:off x="328025" y="2598600"/>
            <a:ext cx="3258600" cy="2021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3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Our Database Crashed Two Hours Ago</a:t>
            </a:r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3325" y="152400"/>
            <a:ext cx="4693306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283100" y="712150"/>
            <a:ext cx="8631599" cy="3835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3600">
                <a:solidFill>
                  <a:schemeClr val="dk1"/>
                </a:solidFill>
              </a:rPr>
              <a:t>We are real-time</a:t>
            </a:r>
            <a:r>
              <a:rPr lang="en" sz="3600">
                <a:solidFill>
                  <a:schemeClr val="dk1"/>
                </a:solidFill>
              </a:rPr>
              <a:t>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3600">
                <a:solidFill>
                  <a:schemeClr val="accent6"/>
                </a:solidFill>
              </a:rPr>
              <a:t>by using AWS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3600">
                <a:solidFill>
                  <a:schemeClr val="accent6"/>
                </a:solidFill>
              </a:rPr>
              <a:t>and CouchDB</a:t>
            </a:r>
            <a:r>
              <a:rPr lang="en">
                <a:solidFill>
                  <a:schemeClr val="accent5"/>
                </a:solidFill>
              </a:rPr>
              <a:t> 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5426" y="1300024"/>
            <a:ext cx="5406626" cy="374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Shape 9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9050" y="1735388"/>
            <a:ext cx="7425901" cy="167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283098" y="712150"/>
            <a:ext cx="8622299" cy="3835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accent5"/>
                </a:solidFill>
              </a:rPr>
              <a:t>How it Works</a:t>
            </a:r>
          </a:p>
          <a:p>
            <a:pPr indent="-3810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b="0" lang="en" sz="2400"/>
              <a:t>Receivers get signal strength (RSSI)</a:t>
            </a:r>
          </a:p>
          <a:p>
            <a:pPr indent="-3810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b="0" lang="en" sz="2400"/>
              <a:t>Rolling median of ten RSSI values for each receiver</a:t>
            </a:r>
          </a:p>
          <a:p>
            <a:pPr indent="-3810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b="0" lang="en" sz="2400"/>
              <a:t>Corner determined by receiver with smallest rolling median</a:t>
            </a:r>
          </a:p>
          <a:p>
            <a:pPr indent="-3810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b="0" lang="en" sz="2400"/>
              <a:t>Corner determinations must be the same for past fifteen readings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283098" y="712150"/>
            <a:ext cx="8622300" cy="383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accent5"/>
                </a:solidFill>
              </a:rPr>
              <a:t>What We Tried To Do</a:t>
            </a:r>
          </a:p>
          <a:p>
            <a:pPr indent="-3810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b="0" lang="en" sz="2400"/>
              <a:t>Create an indoor positioning system using the RSSI values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CCCCC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7762" y="244312"/>
            <a:ext cx="4928475" cy="4654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3F3F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0963" y="0"/>
            <a:ext cx="91859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3F3F3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-2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