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828cd8ece_2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28cd8ece_2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2369bf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2369bf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2369bff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2369bff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2369bff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2369bff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28cd40b8_7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5828cd40b8_7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2369bf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12369bf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2369bf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2369bf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12369bf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12369bf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56060" y="463889"/>
            <a:ext cx="7429500" cy="11088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3"/>
          <p:cNvSpPr txBox="1"/>
          <p:nvPr>
            <p:ph idx="1" type="body"/>
          </p:nvPr>
        </p:nvSpPr>
        <p:spPr>
          <a:xfrm>
            <a:off x="856059" y="1687115"/>
            <a:ext cx="7429500" cy="2656200"/>
          </a:xfrm>
          <a:prstGeom prst="rect">
            <a:avLst/>
          </a:prstGeom>
          <a:noFill/>
          <a:ln>
            <a:noFill/>
          </a:ln>
        </p:spPr>
        <p:txBody>
          <a:bodyPr anchorCtr="0" anchor="t" bIns="34275" lIns="68575" spcFirstLastPara="1" rIns="68575" wrap="square" tIns="34275"/>
          <a:lstStyle>
            <a:lvl1pPr indent="-336550" lvl="0" marL="457200" rtl="0" algn="l">
              <a:lnSpc>
                <a:spcPct val="120000"/>
              </a:lnSpc>
              <a:spcBef>
                <a:spcPts val="800"/>
              </a:spcBef>
              <a:spcAft>
                <a:spcPts val="0"/>
              </a:spcAft>
              <a:buClr>
                <a:schemeClr val="lt1"/>
              </a:buClr>
              <a:buSzPts val="1700"/>
              <a:buChar char="●"/>
              <a:defRPr/>
            </a:lvl1pPr>
            <a:lvl2pPr indent="-336550" lvl="1" marL="914400" rtl="0" algn="l">
              <a:lnSpc>
                <a:spcPct val="120000"/>
              </a:lnSpc>
              <a:spcBef>
                <a:spcPts val="1600"/>
              </a:spcBef>
              <a:spcAft>
                <a:spcPts val="0"/>
              </a:spcAft>
              <a:buClr>
                <a:schemeClr val="lt1"/>
              </a:buClr>
              <a:buSzPts val="1700"/>
              <a:buChar char="○"/>
              <a:defRPr/>
            </a:lvl2pPr>
            <a:lvl3pPr indent="-336550" lvl="2" marL="1371600" rtl="0" algn="l">
              <a:lnSpc>
                <a:spcPct val="120000"/>
              </a:lnSpc>
              <a:spcBef>
                <a:spcPts val="1600"/>
              </a:spcBef>
              <a:spcAft>
                <a:spcPts val="0"/>
              </a:spcAft>
              <a:buClr>
                <a:schemeClr val="lt1"/>
              </a:buClr>
              <a:buSzPts val="1700"/>
              <a:buChar char="■"/>
              <a:defRPr/>
            </a:lvl3pPr>
            <a:lvl4pPr indent="-336550" lvl="3" marL="1828800" rtl="0" algn="l">
              <a:lnSpc>
                <a:spcPct val="120000"/>
              </a:lnSpc>
              <a:spcBef>
                <a:spcPts val="1600"/>
              </a:spcBef>
              <a:spcAft>
                <a:spcPts val="0"/>
              </a:spcAft>
              <a:buClr>
                <a:schemeClr val="lt1"/>
              </a:buClr>
              <a:buSzPts val="1700"/>
              <a:buChar char="●"/>
              <a:defRPr/>
            </a:lvl4pPr>
            <a:lvl5pPr indent="-336550" lvl="4" marL="2286000" rtl="0" algn="l">
              <a:lnSpc>
                <a:spcPct val="120000"/>
              </a:lnSpc>
              <a:spcBef>
                <a:spcPts val="1600"/>
              </a:spcBef>
              <a:spcAft>
                <a:spcPts val="0"/>
              </a:spcAft>
              <a:buClr>
                <a:schemeClr val="lt1"/>
              </a:buClr>
              <a:buSzPts val="1700"/>
              <a:buChar char="○"/>
              <a:defRPr/>
            </a:lvl5pPr>
            <a:lvl6pPr indent="-336550" lvl="5" marL="2743200" rtl="0" algn="l">
              <a:lnSpc>
                <a:spcPct val="120000"/>
              </a:lnSpc>
              <a:spcBef>
                <a:spcPts val="1600"/>
              </a:spcBef>
              <a:spcAft>
                <a:spcPts val="0"/>
              </a:spcAft>
              <a:buClr>
                <a:schemeClr val="lt1"/>
              </a:buClr>
              <a:buSzPts val="1700"/>
              <a:buChar char="■"/>
              <a:defRPr/>
            </a:lvl6pPr>
            <a:lvl7pPr indent="-336550" lvl="6" marL="3200400" rtl="0" algn="l">
              <a:lnSpc>
                <a:spcPct val="120000"/>
              </a:lnSpc>
              <a:spcBef>
                <a:spcPts val="1600"/>
              </a:spcBef>
              <a:spcAft>
                <a:spcPts val="0"/>
              </a:spcAft>
              <a:buClr>
                <a:schemeClr val="lt1"/>
              </a:buClr>
              <a:buSzPts val="1700"/>
              <a:buChar char="●"/>
              <a:defRPr/>
            </a:lvl7pPr>
            <a:lvl8pPr indent="-336550" lvl="7" marL="3657600" rtl="0" algn="l">
              <a:lnSpc>
                <a:spcPct val="120000"/>
              </a:lnSpc>
              <a:spcBef>
                <a:spcPts val="1600"/>
              </a:spcBef>
              <a:spcAft>
                <a:spcPts val="0"/>
              </a:spcAft>
              <a:buClr>
                <a:schemeClr val="lt1"/>
              </a:buClr>
              <a:buSzPts val="1700"/>
              <a:buChar char="○"/>
              <a:defRPr/>
            </a:lvl8pPr>
            <a:lvl9pPr indent="-336550" lvl="8" marL="4114800" rtl="0" algn="l">
              <a:lnSpc>
                <a:spcPct val="120000"/>
              </a:lnSpc>
              <a:spcBef>
                <a:spcPts val="1600"/>
              </a:spcBef>
              <a:spcAft>
                <a:spcPts val="1600"/>
              </a:spcAft>
              <a:buClr>
                <a:schemeClr val="lt1"/>
              </a:buClr>
              <a:buSzPts val="1700"/>
              <a:buChar char="■"/>
              <a:defRPr/>
            </a:lvl9pPr>
          </a:lstStyle>
          <a:p/>
        </p:txBody>
      </p:sp>
      <p:sp>
        <p:nvSpPr>
          <p:cNvPr id="58" name="Google Shape;58;p13"/>
          <p:cNvSpPr txBox="1"/>
          <p:nvPr>
            <p:ph idx="10" type="dt"/>
          </p:nvPr>
        </p:nvSpPr>
        <p:spPr>
          <a:xfrm>
            <a:off x="5592691" y="4412457"/>
            <a:ext cx="2057400" cy="273900"/>
          </a:xfrm>
          <a:prstGeom prst="rect">
            <a:avLst/>
          </a:prstGeom>
          <a:noFill/>
          <a:ln>
            <a:noFill/>
          </a:ln>
        </p:spPr>
        <p:txBody>
          <a:bodyPr anchorCtr="0" anchor="ctr" bIns="34275" lIns="68575" spcFirstLastPara="1" rIns="68575" wrap="square" tIns="34275"/>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856058" y="4412456"/>
            <a:ext cx="46794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7707241" y="4412455"/>
            <a:ext cx="578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1533000"/>
          </a:xfrm>
          <a:prstGeom prst="rect">
            <a:avLst/>
          </a:prstGeom>
        </p:spPr>
        <p:txBody>
          <a:bodyPr anchorCtr="0" anchor="t" bIns="91425" lIns="91425" spcFirstLastPara="1" rIns="91425" wrap="square" tIns="91425">
            <a:noAutofit/>
          </a:bodyPr>
          <a:lstStyle/>
          <a:p>
            <a:pPr indent="0" lvl="0" marL="0" rtl="0" algn="ctr">
              <a:lnSpc>
                <a:spcPct val="120000"/>
              </a:lnSpc>
              <a:spcBef>
                <a:spcPts val="800"/>
              </a:spcBef>
              <a:spcAft>
                <a:spcPts val="0"/>
              </a:spcAft>
              <a:buClr>
                <a:schemeClr val="lt1"/>
              </a:buClr>
              <a:buSzPts val="2600"/>
              <a:buFont typeface="Arial"/>
              <a:buNone/>
            </a:pPr>
            <a:r>
              <a:rPr lang="en" sz="2400">
                <a:solidFill>
                  <a:schemeClr val="accent3"/>
                </a:solidFill>
                <a:latin typeface="Arial"/>
                <a:ea typeface="Arial"/>
                <a:cs typeface="Arial"/>
                <a:sym typeface="Arial"/>
              </a:rPr>
              <a:t>ATLS 5214 – BIG DATA ARCHITECTURE</a:t>
            </a:r>
            <a:endParaRPr sz="2400">
              <a:solidFill>
                <a:schemeClr val="accent3"/>
              </a:solidFill>
              <a:latin typeface="Arial"/>
              <a:ea typeface="Arial"/>
              <a:cs typeface="Arial"/>
              <a:sym typeface="Arial"/>
            </a:endParaRPr>
          </a:p>
          <a:p>
            <a:pPr indent="0" lvl="0" marL="0" rtl="0" algn="ctr">
              <a:lnSpc>
                <a:spcPct val="120000"/>
              </a:lnSpc>
              <a:spcBef>
                <a:spcPts val="0"/>
              </a:spcBef>
              <a:spcAft>
                <a:spcPts val="0"/>
              </a:spcAft>
              <a:buNone/>
            </a:pPr>
            <a:r>
              <a:rPr lang="en" sz="2400">
                <a:solidFill>
                  <a:schemeClr val="accent3"/>
                </a:solidFill>
                <a:latin typeface="Arial"/>
                <a:ea typeface="Arial"/>
                <a:cs typeface="Arial"/>
                <a:sym typeface="Arial"/>
              </a:rPr>
              <a:t>Twitter map with emojis</a:t>
            </a:r>
            <a:endParaRPr sz="2400">
              <a:solidFill>
                <a:schemeClr val="accent3"/>
              </a:solidFill>
              <a:latin typeface="Arial"/>
              <a:ea typeface="Arial"/>
              <a:cs typeface="Arial"/>
              <a:sym typeface="Arial"/>
            </a:endParaRPr>
          </a:p>
          <a:p>
            <a:pPr indent="0" lvl="0" marL="0" rtl="0" algn="ctr">
              <a:lnSpc>
                <a:spcPct val="120000"/>
              </a:lnSpc>
              <a:spcBef>
                <a:spcPts val="0"/>
              </a:spcBef>
              <a:spcAft>
                <a:spcPts val="0"/>
              </a:spcAft>
              <a:buNone/>
            </a:pPr>
            <a:r>
              <a:rPr lang="en" sz="2400">
                <a:solidFill>
                  <a:schemeClr val="accent3"/>
                </a:solidFill>
                <a:latin typeface="Arial"/>
                <a:ea typeface="Arial"/>
                <a:cs typeface="Arial"/>
                <a:sym typeface="Arial"/>
              </a:rPr>
              <a:t>TeamSimple</a:t>
            </a:r>
            <a:endParaRPr sz="2400">
              <a:solidFill>
                <a:schemeClr val="accent3"/>
              </a:solidFill>
              <a:latin typeface="Arial"/>
              <a:ea typeface="Arial"/>
              <a:cs typeface="Arial"/>
              <a:sym typeface="Arial"/>
            </a:endParaRPr>
          </a:p>
        </p:txBody>
      </p:sp>
      <p:sp>
        <p:nvSpPr>
          <p:cNvPr id="66" name="Google Shape;66;p14"/>
          <p:cNvSpPr txBox="1"/>
          <p:nvPr>
            <p:ph idx="1" type="body"/>
          </p:nvPr>
        </p:nvSpPr>
        <p:spPr>
          <a:xfrm>
            <a:off x="2783675" y="1715575"/>
            <a:ext cx="6178800" cy="2924400"/>
          </a:xfrm>
          <a:prstGeom prst="rect">
            <a:avLst/>
          </a:prstGeom>
        </p:spPr>
        <p:txBody>
          <a:bodyPr anchorCtr="0" anchor="t" bIns="91425" lIns="91425" spcFirstLastPara="1" rIns="91425" wrap="square" tIns="91425">
            <a:noAutofit/>
          </a:bodyPr>
          <a:lstStyle/>
          <a:p>
            <a:pPr indent="0" lvl="0" marL="0" rtl="0" algn="l">
              <a:lnSpc>
                <a:spcPct val="120000"/>
              </a:lnSpc>
              <a:spcBef>
                <a:spcPts val="800"/>
              </a:spcBef>
              <a:spcAft>
                <a:spcPts val="0"/>
              </a:spcAft>
              <a:buNone/>
            </a:pPr>
            <a:r>
              <a:t/>
            </a:r>
            <a:endParaRPr>
              <a:latin typeface="Arial"/>
              <a:ea typeface="Arial"/>
              <a:cs typeface="Arial"/>
              <a:sym typeface="Arial"/>
            </a:endParaRPr>
          </a:p>
          <a:p>
            <a:pPr indent="0" lvl="0" marL="0" rtl="0" algn="l">
              <a:lnSpc>
                <a:spcPct val="120000"/>
              </a:lnSpc>
              <a:spcBef>
                <a:spcPts val="1600"/>
              </a:spcBef>
              <a:spcAft>
                <a:spcPts val="0"/>
              </a:spcAft>
              <a:buNone/>
            </a:pPr>
            <a:r>
              <a:t/>
            </a:r>
            <a:endParaRPr>
              <a:latin typeface="Arial"/>
              <a:ea typeface="Arial"/>
              <a:cs typeface="Arial"/>
              <a:sym typeface="Arial"/>
            </a:endParaRPr>
          </a:p>
          <a:p>
            <a:pPr indent="457200" lvl="0" marL="0" rtl="0" algn="l">
              <a:lnSpc>
                <a:spcPct val="120000"/>
              </a:lnSpc>
              <a:spcBef>
                <a:spcPts val="1600"/>
              </a:spcBef>
              <a:spcAft>
                <a:spcPts val="0"/>
              </a:spcAft>
              <a:buNone/>
            </a:pPr>
            <a:r>
              <a:rPr lang="en">
                <a:latin typeface="Arial"/>
                <a:ea typeface="Arial"/>
                <a:cs typeface="Arial"/>
                <a:sym typeface="Arial"/>
              </a:rPr>
              <a:t>Team Members: </a:t>
            </a:r>
            <a:endParaRPr>
              <a:latin typeface="Arial"/>
              <a:ea typeface="Arial"/>
              <a:cs typeface="Arial"/>
              <a:sym typeface="Arial"/>
            </a:endParaRPr>
          </a:p>
          <a:p>
            <a:pPr indent="457200" lvl="0" marL="0" rtl="0" algn="l">
              <a:lnSpc>
                <a:spcPct val="120000"/>
              </a:lnSpc>
              <a:spcBef>
                <a:spcPts val="1600"/>
              </a:spcBef>
              <a:spcAft>
                <a:spcPts val="0"/>
              </a:spcAft>
              <a:buNone/>
            </a:pPr>
            <a:r>
              <a:rPr lang="en">
                <a:latin typeface="Arial"/>
                <a:ea typeface="Arial"/>
                <a:cs typeface="Arial"/>
                <a:sym typeface="Arial"/>
              </a:rPr>
              <a:t>Xu Han(Team Lead), Yichen Wang, Dongyao Wang, </a:t>
            </a:r>
            <a:endParaRPr>
              <a:latin typeface="Arial"/>
              <a:ea typeface="Arial"/>
              <a:cs typeface="Arial"/>
              <a:sym typeface="Arial"/>
            </a:endParaRPr>
          </a:p>
          <a:p>
            <a:pPr indent="457200" lvl="0" marL="0" rtl="0" algn="l">
              <a:lnSpc>
                <a:spcPct val="120000"/>
              </a:lnSpc>
              <a:spcBef>
                <a:spcPts val="1600"/>
              </a:spcBef>
              <a:spcAft>
                <a:spcPts val="0"/>
              </a:spcAft>
              <a:buNone/>
            </a:pPr>
            <a:r>
              <a:rPr lang="en">
                <a:latin typeface="Arial"/>
                <a:ea typeface="Arial"/>
                <a:cs typeface="Arial"/>
                <a:sym typeface="Arial"/>
              </a:rPr>
              <a:t>Tianshu Pang, Ali Raza, Peng Yan</a:t>
            </a:r>
            <a:endParaRPr>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second data is generated by the users of the computer system around the globe. It is important to harness the power of this tremendous amount of data and mine it for understand the bigger patterns behind it. </a:t>
            </a:r>
            <a:endParaRPr/>
          </a:p>
          <a:p>
            <a:pPr indent="0" lvl="0" marL="0" rtl="0" algn="l">
              <a:spcBef>
                <a:spcPts val="1600"/>
              </a:spcBef>
              <a:spcAft>
                <a:spcPts val="1600"/>
              </a:spcAft>
              <a:buNone/>
            </a:pPr>
            <a:r>
              <a:rPr lang="en"/>
              <a:t>This can provide us with the trends that can be utilized for predicting the global changes in the </a:t>
            </a:r>
            <a:r>
              <a:rPr lang="en"/>
              <a:t>landscape</a:t>
            </a:r>
            <a:r>
              <a:rPr lang="en"/>
              <a:t> of any field. Similarly, social media provides us with a wealth of information and it can provide us with an in depth understanding about people from different cultures and popular trends in a particular country.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688" y="215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Inspired by : Live Tweets Around the World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124184" y="1017725"/>
            <a:ext cx="8895616" cy="4125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accent3"/>
              </a:buClr>
              <a:buSzPts val="1800"/>
              <a:buFont typeface="Arial"/>
              <a:buChar char="●"/>
            </a:pPr>
            <a:r>
              <a:rPr lang="en">
                <a:latin typeface="Arial"/>
                <a:ea typeface="Arial"/>
                <a:cs typeface="Arial"/>
                <a:sym typeface="Arial"/>
              </a:rPr>
              <a:t>Utilizing</a:t>
            </a:r>
            <a:r>
              <a:rPr lang="en">
                <a:latin typeface="Arial"/>
                <a:ea typeface="Arial"/>
                <a:cs typeface="Arial"/>
                <a:sym typeface="Arial"/>
              </a:rPr>
              <a:t> twitter data for understanding the sentiments of people from different countries in different continents: USA, UK, Japan, Australia, Brazil, South Africa</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For telling a data story, we imagined using different visualizations reflecting the emotions in  the emoji’s</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We then analyzed the data from twitter from the selected countries and project them in our visualization dashboard</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695685" y="85838"/>
            <a:ext cx="7429500" cy="629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Calibri"/>
              <a:buNone/>
            </a:pPr>
            <a:r>
              <a:rPr lang="en" sz="2400">
                <a:latin typeface="Arial"/>
                <a:ea typeface="Arial"/>
                <a:cs typeface="Arial"/>
                <a:sym typeface="Arial"/>
              </a:rPr>
              <a:t>ARCHITECTURE </a:t>
            </a:r>
            <a:endParaRPr sz="2400">
              <a:latin typeface="Arial"/>
              <a:ea typeface="Arial"/>
              <a:cs typeface="Arial"/>
              <a:sym typeface="Arial"/>
            </a:endParaRPr>
          </a:p>
        </p:txBody>
      </p:sp>
      <p:pic>
        <p:nvPicPr>
          <p:cNvPr id="91" name="Google Shape;91;p18"/>
          <p:cNvPicPr preferRelativeResize="0"/>
          <p:nvPr/>
        </p:nvPicPr>
        <p:blipFill>
          <a:blip r:embed="rId3">
            <a:alphaModFix/>
          </a:blip>
          <a:stretch>
            <a:fillRect/>
          </a:stretch>
        </p:blipFill>
        <p:spPr>
          <a:xfrm>
            <a:off x="724764" y="714950"/>
            <a:ext cx="7603360" cy="4330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a:p>
            <a:pPr indent="0" lvl="0" marL="457200" marR="0" rtl="0" algn="l">
              <a:lnSpc>
                <a:spcPct val="100000"/>
              </a:lnSpc>
              <a:spcBef>
                <a:spcPts val="0"/>
              </a:spcBef>
              <a:spcAft>
                <a:spcPts val="0"/>
              </a:spcAft>
              <a:buNone/>
            </a:pPr>
            <a:r>
              <a:rPr lang="en" sz="2400">
                <a:latin typeface="Arial"/>
                <a:ea typeface="Arial"/>
                <a:cs typeface="Arial"/>
                <a:sym typeface="Arial"/>
              </a:rPr>
              <a:t>Live link:</a:t>
            </a:r>
            <a:endParaRPr sz="2400">
              <a:latin typeface="Arial"/>
              <a:ea typeface="Arial"/>
              <a:cs typeface="Arial"/>
              <a:sym typeface="Arial"/>
            </a:endParaRPr>
          </a:p>
          <a:p>
            <a:pPr indent="0" lvl="0" marL="457200" marR="0" rtl="0" algn="l">
              <a:lnSpc>
                <a:spcPct val="100000"/>
              </a:lnSpc>
              <a:spcBef>
                <a:spcPts val="0"/>
              </a:spcBef>
              <a:spcAft>
                <a:spcPts val="0"/>
              </a:spcAft>
              <a:buNone/>
            </a:pPr>
            <a:r>
              <a:rPr lang="en" sz="2400">
                <a:latin typeface="Arial"/>
                <a:ea typeface="Arial"/>
                <a:cs typeface="Arial"/>
                <a:sym typeface="Arial"/>
              </a:rPr>
              <a:t> </a:t>
            </a:r>
            <a:endParaRPr sz="2400">
              <a:latin typeface="Arial"/>
              <a:ea typeface="Arial"/>
              <a:cs typeface="Arial"/>
              <a:sym typeface="Arial"/>
            </a:endParaRPr>
          </a:p>
          <a:p>
            <a:pPr indent="0" lvl="0" marL="457200" marR="0" rtl="0" algn="l">
              <a:lnSpc>
                <a:spcPct val="100000"/>
              </a:lnSpc>
              <a:spcBef>
                <a:spcPts val="0"/>
              </a:spcBef>
              <a:spcAft>
                <a:spcPts val="0"/>
              </a:spcAft>
              <a:buNone/>
            </a:pPr>
            <a:r>
              <a:rPr lang="en" sz="2400">
                <a:latin typeface="Arial"/>
                <a:ea typeface="Arial"/>
                <a:cs typeface="Arial"/>
                <a:sym typeface="Arial"/>
              </a:rPr>
              <a:t>Video: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accent3"/>
              </a:buClr>
              <a:buSzPts val="1800"/>
              <a:buFont typeface="Arial"/>
              <a:buChar char="●"/>
            </a:pPr>
            <a:r>
              <a:rPr lang="en">
                <a:latin typeface="Arial"/>
                <a:ea typeface="Arial"/>
                <a:cs typeface="Arial"/>
                <a:sym typeface="Arial"/>
              </a:rPr>
              <a:t>Figuring out the dynamics of the team at the start of the project</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Understanding on how to install the setups required in the initial phase of the project</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Scheduling of time to w</a:t>
            </a:r>
            <a:r>
              <a:rPr lang="en">
                <a:latin typeface="Arial"/>
                <a:ea typeface="Arial"/>
                <a:cs typeface="Arial"/>
                <a:sym typeface="Arial"/>
              </a:rPr>
              <a:t>or</a:t>
            </a:r>
            <a:r>
              <a:rPr lang="en">
                <a:latin typeface="Arial"/>
                <a:ea typeface="Arial"/>
                <a:cs typeface="Arial"/>
                <a:sym typeface="Arial"/>
              </a:rPr>
              <a:t>k together as a group</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Selecting the right cloud platform for the </a:t>
            </a:r>
            <a:r>
              <a:rPr lang="en">
                <a:latin typeface="Arial"/>
                <a:ea typeface="Arial"/>
                <a:cs typeface="Arial"/>
                <a:sym typeface="Arial"/>
              </a:rPr>
              <a:t>deployment</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Projecting our backend work with the idealized visualization at the start of the project</a:t>
            </a:r>
            <a:endParaRPr>
              <a:latin typeface="Arial"/>
              <a:ea typeface="Arial"/>
              <a:cs typeface="Arial"/>
              <a:sym typeface="Arial"/>
            </a:endParaRPr>
          </a:p>
          <a:p>
            <a:pPr indent="0" lvl="0" marL="457200" marR="0" rtl="0" algn="l">
              <a:lnSpc>
                <a:spcPct val="10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we do with more time</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Use larger dataset for testing the limits (maybe buy advanced api access)</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Live refresh of the statistics (not refresh every minute)</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Use machine learning for making predictions about the emotions of different regions</a:t>
            </a:r>
            <a:endParaRPr>
              <a:latin typeface="Arial"/>
              <a:ea typeface="Arial"/>
              <a:cs typeface="Arial"/>
              <a:sym typeface="Arial"/>
            </a:endParaRPr>
          </a:p>
          <a:p>
            <a:pPr indent="-342900" lvl="0" marL="457200" marR="0" rtl="0" algn="l">
              <a:lnSpc>
                <a:spcPct val="150000"/>
              </a:lnSpc>
              <a:spcBef>
                <a:spcPts val="0"/>
              </a:spcBef>
              <a:spcAft>
                <a:spcPts val="0"/>
              </a:spcAft>
              <a:buSzPts val="1800"/>
              <a:buFont typeface="Arial"/>
              <a:buChar char="●"/>
            </a:pPr>
            <a:r>
              <a:rPr lang="en">
                <a:latin typeface="Arial"/>
                <a:ea typeface="Arial"/>
                <a:cs typeface="Arial"/>
                <a:sym typeface="Arial"/>
              </a:rPr>
              <a:t>Mine data for understanding of the fake news spread on social media (twitter)</a:t>
            </a:r>
            <a:endParaRPr>
              <a:latin typeface="Arial"/>
              <a:ea typeface="Arial"/>
              <a:cs typeface="Arial"/>
              <a:sym typeface="Arial"/>
            </a:endParaRPr>
          </a:p>
          <a:p>
            <a:pPr indent="0" lvl="0" marL="914400" marR="0" rtl="0" algn="l">
              <a:lnSpc>
                <a:spcPct val="15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