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Average"/>
      <p:regular r:id="rId14"/>
    </p:embeddedFont>
    <p:embeddedFont>
      <p:font typeface="Oswal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regular.fntdata"/><Relationship Id="rId14" Type="http://schemas.openxmlformats.org/officeDocument/2006/relationships/font" Target="fonts/Average-regular.fntdata"/><Relationship Id="rId16"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828cd8ece_2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828cd8ece_2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12369bf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12369bf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12369bff3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12369bff3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12369bff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12369bff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828cd40b8_7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5828cd40b8_7_2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12369bff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12369bff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12369bff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12369bff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12369bff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12369bff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内容" type="obj">
  <p:cSld name="OBJECT">
    <p:spTree>
      <p:nvGrpSpPr>
        <p:cNvPr id="55" name="Shape 55"/>
        <p:cNvGrpSpPr/>
        <p:nvPr/>
      </p:nvGrpSpPr>
      <p:grpSpPr>
        <a:xfrm>
          <a:off x="0" y="0"/>
          <a:ext cx="0" cy="0"/>
          <a:chOff x="0" y="0"/>
          <a:chExt cx="0" cy="0"/>
        </a:xfrm>
      </p:grpSpPr>
      <p:sp>
        <p:nvSpPr>
          <p:cNvPr id="56" name="Google Shape;56;p13"/>
          <p:cNvSpPr txBox="1"/>
          <p:nvPr>
            <p:ph type="title"/>
          </p:nvPr>
        </p:nvSpPr>
        <p:spPr>
          <a:xfrm>
            <a:off x="856060" y="463889"/>
            <a:ext cx="7429500" cy="11088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lt1"/>
              </a:buClr>
              <a:buSzPts val="1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7" name="Google Shape;57;p13"/>
          <p:cNvSpPr txBox="1"/>
          <p:nvPr>
            <p:ph idx="1" type="body"/>
          </p:nvPr>
        </p:nvSpPr>
        <p:spPr>
          <a:xfrm>
            <a:off x="856059" y="1687115"/>
            <a:ext cx="7429500" cy="2656200"/>
          </a:xfrm>
          <a:prstGeom prst="rect">
            <a:avLst/>
          </a:prstGeom>
          <a:noFill/>
          <a:ln>
            <a:noFill/>
          </a:ln>
        </p:spPr>
        <p:txBody>
          <a:bodyPr anchorCtr="0" anchor="t" bIns="34275" lIns="68575" spcFirstLastPara="1" rIns="68575" wrap="square" tIns="34275"/>
          <a:lstStyle>
            <a:lvl1pPr indent="-336550" lvl="0" marL="457200" rtl="0" algn="l">
              <a:lnSpc>
                <a:spcPct val="120000"/>
              </a:lnSpc>
              <a:spcBef>
                <a:spcPts val="800"/>
              </a:spcBef>
              <a:spcAft>
                <a:spcPts val="0"/>
              </a:spcAft>
              <a:buClr>
                <a:schemeClr val="lt1"/>
              </a:buClr>
              <a:buSzPts val="1700"/>
              <a:buChar char="●"/>
              <a:defRPr/>
            </a:lvl1pPr>
            <a:lvl2pPr indent="-336550" lvl="1" marL="914400" rtl="0" algn="l">
              <a:lnSpc>
                <a:spcPct val="120000"/>
              </a:lnSpc>
              <a:spcBef>
                <a:spcPts val="1600"/>
              </a:spcBef>
              <a:spcAft>
                <a:spcPts val="0"/>
              </a:spcAft>
              <a:buClr>
                <a:schemeClr val="lt1"/>
              </a:buClr>
              <a:buSzPts val="1700"/>
              <a:buChar char="○"/>
              <a:defRPr/>
            </a:lvl2pPr>
            <a:lvl3pPr indent="-336550" lvl="2" marL="1371600" rtl="0" algn="l">
              <a:lnSpc>
                <a:spcPct val="120000"/>
              </a:lnSpc>
              <a:spcBef>
                <a:spcPts val="1600"/>
              </a:spcBef>
              <a:spcAft>
                <a:spcPts val="0"/>
              </a:spcAft>
              <a:buClr>
                <a:schemeClr val="lt1"/>
              </a:buClr>
              <a:buSzPts val="1700"/>
              <a:buChar char="■"/>
              <a:defRPr/>
            </a:lvl3pPr>
            <a:lvl4pPr indent="-336550" lvl="3" marL="1828800" rtl="0" algn="l">
              <a:lnSpc>
                <a:spcPct val="120000"/>
              </a:lnSpc>
              <a:spcBef>
                <a:spcPts val="1600"/>
              </a:spcBef>
              <a:spcAft>
                <a:spcPts val="0"/>
              </a:spcAft>
              <a:buClr>
                <a:schemeClr val="lt1"/>
              </a:buClr>
              <a:buSzPts val="1700"/>
              <a:buChar char="●"/>
              <a:defRPr/>
            </a:lvl4pPr>
            <a:lvl5pPr indent="-336550" lvl="4" marL="2286000" rtl="0" algn="l">
              <a:lnSpc>
                <a:spcPct val="120000"/>
              </a:lnSpc>
              <a:spcBef>
                <a:spcPts val="1600"/>
              </a:spcBef>
              <a:spcAft>
                <a:spcPts val="0"/>
              </a:spcAft>
              <a:buClr>
                <a:schemeClr val="lt1"/>
              </a:buClr>
              <a:buSzPts val="1700"/>
              <a:buChar char="○"/>
              <a:defRPr/>
            </a:lvl5pPr>
            <a:lvl6pPr indent="-336550" lvl="5" marL="2743200" rtl="0" algn="l">
              <a:lnSpc>
                <a:spcPct val="120000"/>
              </a:lnSpc>
              <a:spcBef>
                <a:spcPts val="1600"/>
              </a:spcBef>
              <a:spcAft>
                <a:spcPts val="0"/>
              </a:spcAft>
              <a:buClr>
                <a:schemeClr val="lt1"/>
              </a:buClr>
              <a:buSzPts val="1700"/>
              <a:buChar char="■"/>
              <a:defRPr/>
            </a:lvl6pPr>
            <a:lvl7pPr indent="-336550" lvl="6" marL="3200400" rtl="0" algn="l">
              <a:lnSpc>
                <a:spcPct val="120000"/>
              </a:lnSpc>
              <a:spcBef>
                <a:spcPts val="1600"/>
              </a:spcBef>
              <a:spcAft>
                <a:spcPts val="0"/>
              </a:spcAft>
              <a:buClr>
                <a:schemeClr val="lt1"/>
              </a:buClr>
              <a:buSzPts val="1700"/>
              <a:buChar char="●"/>
              <a:defRPr/>
            </a:lvl7pPr>
            <a:lvl8pPr indent="-336550" lvl="7" marL="3657600" rtl="0" algn="l">
              <a:lnSpc>
                <a:spcPct val="120000"/>
              </a:lnSpc>
              <a:spcBef>
                <a:spcPts val="1600"/>
              </a:spcBef>
              <a:spcAft>
                <a:spcPts val="0"/>
              </a:spcAft>
              <a:buClr>
                <a:schemeClr val="lt1"/>
              </a:buClr>
              <a:buSzPts val="1700"/>
              <a:buChar char="○"/>
              <a:defRPr/>
            </a:lvl8pPr>
            <a:lvl9pPr indent="-336550" lvl="8" marL="4114800" rtl="0" algn="l">
              <a:lnSpc>
                <a:spcPct val="120000"/>
              </a:lnSpc>
              <a:spcBef>
                <a:spcPts val="1600"/>
              </a:spcBef>
              <a:spcAft>
                <a:spcPts val="1600"/>
              </a:spcAft>
              <a:buClr>
                <a:schemeClr val="lt1"/>
              </a:buClr>
              <a:buSzPts val="1700"/>
              <a:buChar char="■"/>
              <a:defRPr/>
            </a:lvl9pPr>
          </a:lstStyle>
          <a:p/>
        </p:txBody>
      </p:sp>
      <p:sp>
        <p:nvSpPr>
          <p:cNvPr id="58" name="Google Shape;58;p13"/>
          <p:cNvSpPr txBox="1"/>
          <p:nvPr>
            <p:ph idx="10" type="dt"/>
          </p:nvPr>
        </p:nvSpPr>
        <p:spPr>
          <a:xfrm>
            <a:off x="5592691" y="4412457"/>
            <a:ext cx="2057400" cy="273900"/>
          </a:xfrm>
          <a:prstGeom prst="rect">
            <a:avLst/>
          </a:prstGeom>
          <a:noFill/>
          <a:ln>
            <a:noFill/>
          </a:ln>
        </p:spPr>
        <p:txBody>
          <a:bodyPr anchorCtr="0" anchor="ctr" bIns="34275" lIns="68575" spcFirstLastPara="1" rIns="68575" wrap="square" tIns="34275"/>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3"/>
          <p:cNvSpPr txBox="1"/>
          <p:nvPr>
            <p:ph idx="11" type="ftr"/>
          </p:nvPr>
        </p:nvSpPr>
        <p:spPr>
          <a:xfrm>
            <a:off x="856058" y="4412456"/>
            <a:ext cx="4679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3"/>
          <p:cNvSpPr txBox="1"/>
          <p:nvPr>
            <p:ph idx="12" type="sldNum"/>
          </p:nvPr>
        </p:nvSpPr>
        <p:spPr>
          <a:xfrm>
            <a:off x="7707241" y="4412455"/>
            <a:ext cx="578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dk1"/>
              </a:buClr>
              <a:buSzPts val="2100"/>
              <a:buNone/>
              <a:defRPr sz="21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rtl="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3"/>
                </a:solidFill>
                <a:latin typeface="Average"/>
                <a:ea typeface="Average"/>
                <a:cs typeface="Average"/>
                <a:sym typeface="Average"/>
              </a:defRPr>
            </a:lvl1pPr>
            <a:lvl2pPr lvl="1" rtl="0" algn="r">
              <a:buNone/>
              <a:defRPr sz="1000">
                <a:solidFill>
                  <a:schemeClr val="accent3"/>
                </a:solidFill>
                <a:latin typeface="Average"/>
                <a:ea typeface="Average"/>
                <a:cs typeface="Average"/>
                <a:sym typeface="Average"/>
              </a:defRPr>
            </a:lvl2pPr>
            <a:lvl3pPr lvl="2" rtl="0" algn="r">
              <a:buNone/>
              <a:defRPr sz="1000">
                <a:solidFill>
                  <a:schemeClr val="accent3"/>
                </a:solidFill>
                <a:latin typeface="Average"/>
                <a:ea typeface="Average"/>
                <a:cs typeface="Average"/>
                <a:sym typeface="Average"/>
              </a:defRPr>
            </a:lvl3pPr>
            <a:lvl4pPr lvl="3" rtl="0" algn="r">
              <a:buNone/>
              <a:defRPr sz="1000">
                <a:solidFill>
                  <a:schemeClr val="accent3"/>
                </a:solidFill>
                <a:latin typeface="Average"/>
                <a:ea typeface="Average"/>
                <a:cs typeface="Average"/>
                <a:sym typeface="Average"/>
              </a:defRPr>
            </a:lvl4pPr>
            <a:lvl5pPr lvl="4" rtl="0" algn="r">
              <a:buNone/>
              <a:defRPr sz="1000">
                <a:solidFill>
                  <a:schemeClr val="accent3"/>
                </a:solidFill>
                <a:latin typeface="Average"/>
                <a:ea typeface="Average"/>
                <a:cs typeface="Average"/>
                <a:sym typeface="Average"/>
              </a:defRPr>
            </a:lvl5pPr>
            <a:lvl6pPr lvl="5" rtl="0" algn="r">
              <a:buNone/>
              <a:defRPr sz="1000">
                <a:solidFill>
                  <a:schemeClr val="accent3"/>
                </a:solidFill>
                <a:latin typeface="Average"/>
                <a:ea typeface="Average"/>
                <a:cs typeface="Average"/>
                <a:sym typeface="Average"/>
              </a:defRPr>
            </a:lvl6pPr>
            <a:lvl7pPr lvl="6" rtl="0" algn="r">
              <a:buNone/>
              <a:defRPr sz="1000">
                <a:solidFill>
                  <a:schemeClr val="accent3"/>
                </a:solidFill>
                <a:latin typeface="Average"/>
                <a:ea typeface="Average"/>
                <a:cs typeface="Average"/>
                <a:sym typeface="Average"/>
              </a:defRPr>
            </a:lvl7pPr>
            <a:lvl8pPr lvl="7" rtl="0" algn="r">
              <a:buNone/>
              <a:defRPr sz="1000">
                <a:solidFill>
                  <a:schemeClr val="accent3"/>
                </a:solidFill>
                <a:latin typeface="Average"/>
                <a:ea typeface="Average"/>
                <a:cs typeface="Average"/>
                <a:sym typeface="Average"/>
              </a:defRPr>
            </a:lvl8pPr>
            <a:lvl9pPr lvl="8" rtl="0"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1533000"/>
          </a:xfrm>
          <a:prstGeom prst="rect">
            <a:avLst/>
          </a:prstGeom>
        </p:spPr>
        <p:txBody>
          <a:bodyPr anchorCtr="0" anchor="t" bIns="91425" lIns="91425" spcFirstLastPara="1" rIns="91425" wrap="square" tIns="91425">
            <a:noAutofit/>
          </a:bodyPr>
          <a:lstStyle/>
          <a:p>
            <a:pPr indent="0" lvl="0" marL="0" rtl="0" algn="ctr">
              <a:lnSpc>
                <a:spcPct val="120000"/>
              </a:lnSpc>
              <a:spcBef>
                <a:spcPts val="800"/>
              </a:spcBef>
              <a:spcAft>
                <a:spcPts val="0"/>
              </a:spcAft>
              <a:buClr>
                <a:schemeClr val="lt1"/>
              </a:buClr>
              <a:buSzPts val="2600"/>
              <a:buFont typeface="Arial"/>
              <a:buNone/>
            </a:pPr>
            <a:r>
              <a:rPr lang="en" sz="2400">
                <a:solidFill>
                  <a:schemeClr val="accent3"/>
                </a:solidFill>
                <a:latin typeface="Arial"/>
                <a:ea typeface="Arial"/>
                <a:cs typeface="Arial"/>
                <a:sym typeface="Arial"/>
              </a:rPr>
              <a:t>ATLS 5214 – BIG DATA ARCHITECTURE</a:t>
            </a:r>
            <a:endParaRPr sz="2400">
              <a:solidFill>
                <a:schemeClr val="accent3"/>
              </a:solidFill>
              <a:latin typeface="Arial"/>
              <a:ea typeface="Arial"/>
              <a:cs typeface="Arial"/>
              <a:sym typeface="Arial"/>
            </a:endParaRPr>
          </a:p>
          <a:p>
            <a:pPr indent="0" lvl="0" marL="0" rtl="0" algn="ctr">
              <a:lnSpc>
                <a:spcPct val="120000"/>
              </a:lnSpc>
              <a:spcBef>
                <a:spcPts val="0"/>
              </a:spcBef>
              <a:spcAft>
                <a:spcPts val="0"/>
              </a:spcAft>
              <a:buNone/>
            </a:pPr>
            <a:r>
              <a:rPr lang="en" sz="2400">
                <a:solidFill>
                  <a:schemeClr val="accent3"/>
                </a:solidFill>
                <a:latin typeface="Arial"/>
                <a:ea typeface="Arial"/>
                <a:cs typeface="Arial"/>
                <a:sym typeface="Arial"/>
              </a:rPr>
              <a:t>Twitter map with emojis</a:t>
            </a:r>
            <a:endParaRPr sz="2400">
              <a:solidFill>
                <a:schemeClr val="accent3"/>
              </a:solidFill>
              <a:latin typeface="Arial"/>
              <a:ea typeface="Arial"/>
              <a:cs typeface="Arial"/>
              <a:sym typeface="Arial"/>
            </a:endParaRPr>
          </a:p>
          <a:p>
            <a:pPr indent="0" lvl="0" marL="0" rtl="0" algn="ctr">
              <a:lnSpc>
                <a:spcPct val="120000"/>
              </a:lnSpc>
              <a:spcBef>
                <a:spcPts val="0"/>
              </a:spcBef>
              <a:spcAft>
                <a:spcPts val="0"/>
              </a:spcAft>
              <a:buNone/>
            </a:pPr>
            <a:r>
              <a:rPr lang="en" sz="2400">
                <a:solidFill>
                  <a:schemeClr val="accent3"/>
                </a:solidFill>
                <a:latin typeface="Arial"/>
                <a:ea typeface="Arial"/>
                <a:cs typeface="Arial"/>
                <a:sym typeface="Arial"/>
              </a:rPr>
              <a:t>TeamSimple</a:t>
            </a:r>
            <a:endParaRPr sz="2400">
              <a:solidFill>
                <a:schemeClr val="accent3"/>
              </a:solidFill>
              <a:latin typeface="Arial"/>
              <a:ea typeface="Arial"/>
              <a:cs typeface="Arial"/>
              <a:sym typeface="Arial"/>
            </a:endParaRPr>
          </a:p>
        </p:txBody>
      </p:sp>
      <p:sp>
        <p:nvSpPr>
          <p:cNvPr id="66" name="Google Shape;66;p14"/>
          <p:cNvSpPr txBox="1"/>
          <p:nvPr>
            <p:ph idx="1" type="body"/>
          </p:nvPr>
        </p:nvSpPr>
        <p:spPr>
          <a:xfrm>
            <a:off x="2783675" y="1715575"/>
            <a:ext cx="6178800" cy="2924400"/>
          </a:xfrm>
          <a:prstGeom prst="rect">
            <a:avLst/>
          </a:prstGeom>
        </p:spPr>
        <p:txBody>
          <a:bodyPr anchorCtr="0" anchor="t" bIns="91425" lIns="91425" spcFirstLastPara="1" rIns="91425" wrap="square" tIns="91425">
            <a:noAutofit/>
          </a:bodyPr>
          <a:lstStyle/>
          <a:p>
            <a:pPr indent="0" lvl="0" marL="0" rtl="0" algn="l">
              <a:lnSpc>
                <a:spcPct val="120000"/>
              </a:lnSpc>
              <a:spcBef>
                <a:spcPts val="800"/>
              </a:spcBef>
              <a:spcAft>
                <a:spcPts val="0"/>
              </a:spcAft>
              <a:buNone/>
            </a:pPr>
            <a:r>
              <a:t/>
            </a:r>
            <a:endParaRPr>
              <a:latin typeface="Arial"/>
              <a:ea typeface="Arial"/>
              <a:cs typeface="Arial"/>
              <a:sym typeface="Arial"/>
            </a:endParaRPr>
          </a:p>
          <a:p>
            <a:pPr indent="0" lvl="0" marL="0" rtl="0" algn="l">
              <a:lnSpc>
                <a:spcPct val="120000"/>
              </a:lnSpc>
              <a:spcBef>
                <a:spcPts val="1600"/>
              </a:spcBef>
              <a:spcAft>
                <a:spcPts val="0"/>
              </a:spcAft>
              <a:buNone/>
            </a:pPr>
            <a:r>
              <a:t/>
            </a:r>
            <a:endParaRPr>
              <a:latin typeface="Arial"/>
              <a:ea typeface="Arial"/>
              <a:cs typeface="Arial"/>
              <a:sym typeface="Arial"/>
            </a:endParaRPr>
          </a:p>
          <a:p>
            <a:pPr indent="457200" lvl="0" marL="0" rtl="0" algn="l">
              <a:lnSpc>
                <a:spcPct val="120000"/>
              </a:lnSpc>
              <a:spcBef>
                <a:spcPts val="1600"/>
              </a:spcBef>
              <a:spcAft>
                <a:spcPts val="0"/>
              </a:spcAft>
              <a:buNone/>
            </a:pPr>
            <a:r>
              <a:rPr lang="en">
                <a:latin typeface="Arial"/>
                <a:ea typeface="Arial"/>
                <a:cs typeface="Arial"/>
                <a:sym typeface="Arial"/>
              </a:rPr>
              <a:t>Team Members: </a:t>
            </a:r>
            <a:endParaRPr>
              <a:latin typeface="Arial"/>
              <a:ea typeface="Arial"/>
              <a:cs typeface="Arial"/>
              <a:sym typeface="Arial"/>
            </a:endParaRPr>
          </a:p>
          <a:p>
            <a:pPr indent="457200" lvl="0" marL="0" rtl="0" algn="l">
              <a:lnSpc>
                <a:spcPct val="120000"/>
              </a:lnSpc>
              <a:spcBef>
                <a:spcPts val="1600"/>
              </a:spcBef>
              <a:spcAft>
                <a:spcPts val="0"/>
              </a:spcAft>
              <a:buNone/>
            </a:pPr>
            <a:r>
              <a:rPr lang="en">
                <a:latin typeface="Arial"/>
                <a:ea typeface="Arial"/>
                <a:cs typeface="Arial"/>
                <a:sym typeface="Arial"/>
              </a:rPr>
              <a:t>Xu Han(Team Lead), Yichen Wang, Dongyao Wang, </a:t>
            </a:r>
            <a:endParaRPr>
              <a:latin typeface="Arial"/>
              <a:ea typeface="Arial"/>
              <a:cs typeface="Arial"/>
              <a:sym typeface="Arial"/>
            </a:endParaRPr>
          </a:p>
          <a:p>
            <a:pPr indent="457200" lvl="0" marL="0" rtl="0" algn="l">
              <a:lnSpc>
                <a:spcPct val="120000"/>
              </a:lnSpc>
              <a:spcBef>
                <a:spcPts val="1600"/>
              </a:spcBef>
              <a:spcAft>
                <a:spcPts val="0"/>
              </a:spcAft>
              <a:buNone/>
            </a:pPr>
            <a:r>
              <a:rPr lang="en">
                <a:latin typeface="Arial"/>
                <a:ea typeface="Arial"/>
                <a:cs typeface="Arial"/>
                <a:sym typeface="Arial"/>
              </a:rPr>
              <a:t>Tianshu Pang, Ali Raza, Peng Yan</a:t>
            </a:r>
            <a:endParaRPr>
              <a:latin typeface="Arial"/>
              <a:ea typeface="Arial"/>
              <a:cs typeface="Arial"/>
              <a:sym typeface="Aria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 second data is generated by the users of the computer system around the globe. It is important to harness the power of this tremendous amount of data and mine it for understand the bigger patterns behind it. </a:t>
            </a:r>
            <a:endParaRPr/>
          </a:p>
          <a:p>
            <a:pPr indent="0" lvl="0" marL="0" rtl="0" algn="l">
              <a:spcBef>
                <a:spcPts val="1600"/>
              </a:spcBef>
              <a:spcAft>
                <a:spcPts val="1600"/>
              </a:spcAft>
              <a:buNone/>
            </a:pPr>
            <a:r>
              <a:rPr lang="en"/>
              <a:t>This can provide us with the trends that can be utilized for predicting the global changes in the </a:t>
            </a:r>
            <a:r>
              <a:rPr lang="en"/>
              <a:t>landscape</a:t>
            </a:r>
            <a:r>
              <a:rPr lang="en"/>
              <a:t> of any field. Similarly, social media provides us with a wealth of information and it can provide us with an in depth understanding about people from different cultures and popular trends in a particular country.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688" y="215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Inspired by : Live Tweets Around the World</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9" name="Google Shape;79;p16"/>
          <p:cNvPicPr preferRelativeResize="0"/>
          <p:nvPr/>
        </p:nvPicPr>
        <p:blipFill>
          <a:blip r:embed="rId3">
            <a:alphaModFix/>
          </a:blip>
          <a:stretch>
            <a:fillRect/>
          </a:stretch>
        </p:blipFill>
        <p:spPr>
          <a:xfrm>
            <a:off x="124184" y="1017725"/>
            <a:ext cx="8895616" cy="41257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accent3"/>
              </a:buClr>
              <a:buSzPts val="1800"/>
              <a:buFont typeface="Arial"/>
              <a:buChar char="●"/>
            </a:pPr>
            <a:r>
              <a:rPr lang="en">
                <a:latin typeface="Arial"/>
                <a:ea typeface="Arial"/>
                <a:cs typeface="Arial"/>
                <a:sym typeface="Arial"/>
              </a:rPr>
              <a:t>Utilizing</a:t>
            </a:r>
            <a:r>
              <a:rPr lang="en">
                <a:latin typeface="Arial"/>
                <a:ea typeface="Arial"/>
                <a:cs typeface="Arial"/>
                <a:sym typeface="Arial"/>
              </a:rPr>
              <a:t> twitter data for understanding the sentiments of people from different countries in different continents: USA, UK, Japan, Australia, Brazil, South Africa</a:t>
            </a:r>
            <a:endParaRPr>
              <a:latin typeface="Arial"/>
              <a:ea typeface="Arial"/>
              <a:cs typeface="Arial"/>
              <a:sym typeface="Arial"/>
            </a:endParaRPr>
          </a:p>
          <a:p>
            <a:pPr indent="-342900" lvl="0" marL="457200" marR="0" rtl="0" algn="l">
              <a:lnSpc>
                <a:spcPct val="150000"/>
              </a:lnSpc>
              <a:spcBef>
                <a:spcPts val="0"/>
              </a:spcBef>
              <a:spcAft>
                <a:spcPts val="0"/>
              </a:spcAft>
              <a:buSzPts val="1800"/>
              <a:buFont typeface="Arial"/>
              <a:buChar char="●"/>
            </a:pPr>
            <a:r>
              <a:rPr lang="en">
                <a:latin typeface="Arial"/>
                <a:ea typeface="Arial"/>
                <a:cs typeface="Arial"/>
                <a:sym typeface="Arial"/>
              </a:rPr>
              <a:t>For telling a data story, we imagined using different visualizations reflecting the emotions in  the emoji’s</a:t>
            </a:r>
            <a:endParaRPr>
              <a:latin typeface="Arial"/>
              <a:ea typeface="Arial"/>
              <a:cs typeface="Arial"/>
              <a:sym typeface="Arial"/>
            </a:endParaRPr>
          </a:p>
          <a:p>
            <a:pPr indent="-342900" lvl="0" marL="457200" marR="0" rtl="0" algn="l">
              <a:lnSpc>
                <a:spcPct val="150000"/>
              </a:lnSpc>
              <a:spcBef>
                <a:spcPts val="0"/>
              </a:spcBef>
              <a:spcAft>
                <a:spcPts val="0"/>
              </a:spcAft>
              <a:buSzPts val="1800"/>
              <a:buFont typeface="Arial"/>
              <a:buChar char="●"/>
            </a:pPr>
            <a:r>
              <a:rPr lang="en">
                <a:latin typeface="Arial"/>
                <a:ea typeface="Arial"/>
                <a:cs typeface="Arial"/>
                <a:sym typeface="Arial"/>
              </a:rPr>
              <a:t>We then analyzed the data from twitter from the selected countries and project them in our visualization dashboard</a:t>
            </a:r>
            <a:endParaRPr>
              <a:latin typeface="Arial"/>
              <a:ea typeface="Arial"/>
              <a:cs typeface="Arial"/>
              <a:sym typeface="Arial"/>
            </a:endParaRPr>
          </a:p>
          <a:p>
            <a:pPr indent="0" lvl="0" marL="457200" marR="0" rtl="0" algn="l">
              <a:lnSpc>
                <a:spcPct val="100000"/>
              </a:lnSpc>
              <a:spcBef>
                <a:spcPts val="0"/>
              </a:spcBef>
              <a:spcAft>
                <a:spcPts val="0"/>
              </a:spcAft>
              <a:buNone/>
            </a:pPr>
            <a:r>
              <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695685" y="85838"/>
            <a:ext cx="7429500" cy="6291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000"/>
              <a:buFont typeface="Calibri"/>
              <a:buNone/>
            </a:pPr>
            <a:r>
              <a:rPr lang="en" sz="2400">
                <a:latin typeface="Arial"/>
                <a:ea typeface="Arial"/>
                <a:cs typeface="Arial"/>
                <a:sym typeface="Arial"/>
              </a:rPr>
              <a:t>ARCHITECTURE </a:t>
            </a:r>
            <a:endParaRPr sz="2400">
              <a:latin typeface="Arial"/>
              <a:ea typeface="Arial"/>
              <a:cs typeface="Arial"/>
              <a:sym typeface="Arial"/>
            </a:endParaRPr>
          </a:p>
        </p:txBody>
      </p:sp>
      <p:pic>
        <p:nvPicPr>
          <p:cNvPr id="91" name="Google Shape;91;p18"/>
          <p:cNvPicPr preferRelativeResize="0"/>
          <p:nvPr/>
        </p:nvPicPr>
        <p:blipFill>
          <a:blip r:embed="rId3">
            <a:alphaModFix/>
          </a:blip>
          <a:stretch>
            <a:fillRect/>
          </a:stretch>
        </p:blipFill>
        <p:spPr>
          <a:xfrm>
            <a:off x="724764" y="714950"/>
            <a:ext cx="7603360" cy="43308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Live Demo</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None/>
            </a:pPr>
            <a:r>
              <a:t/>
            </a:r>
            <a:endParaRPr>
              <a:latin typeface="Arial"/>
              <a:ea typeface="Arial"/>
              <a:cs typeface="Arial"/>
              <a:sym typeface="Arial"/>
            </a:endParaRPr>
          </a:p>
          <a:p>
            <a:pPr indent="0" lvl="0" marL="457200" marR="0" rtl="0" algn="l">
              <a:lnSpc>
                <a:spcPct val="100000"/>
              </a:lnSpc>
              <a:spcBef>
                <a:spcPts val="0"/>
              </a:spcBef>
              <a:spcAft>
                <a:spcPts val="0"/>
              </a:spcAft>
              <a:buNone/>
            </a:pPr>
            <a:r>
              <a:t/>
            </a:r>
            <a:endParaRPr>
              <a:latin typeface="Arial"/>
              <a:ea typeface="Arial"/>
              <a:cs typeface="Arial"/>
              <a:sym typeface="Arial"/>
            </a:endParaRPr>
          </a:p>
          <a:p>
            <a:pPr indent="0" lvl="0" marL="457200" marR="0" rtl="0" algn="l">
              <a:lnSpc>
                <a:spcPct val="100000"/>
              </a:lnSpc>
              <a:spcBef>
                <a:spcPts val="0"/>
              </a:spcBef>
              <a:spcAft>
                <a:spcPts val="0"/>
              </a:spcAft>
              <a:buNone/>
            </a:pPr>
            <a:r>
              <a:t/>
            </a:r>
            <a:endParaRPr>
              <a:latin typeface="Arial"/>
              <a:ea typeface="Arial"/>
              <a:cs typeface="Arial"/>
              <a:sym typeface="Arial"/>
            </a:endParaRPr>
          </a:p>
          <a:p>
            <a:pPr indent="0" lvl="0" marL="457200" marR="0" rtl="0" algn="l">
              <a:lnSpc>
                <a:spcPct val="100000"/>
              </a:lnSpc>
              <a:spcBef>
                <a:spcPts val="0"/>
              </a:spcBef>
              <a:spcAft>
                <a:spcPts val="0"/>
              </a:spcAft>
              <a:buNone/>
            </a:pPr>
            <a:r>
              <a:t/>
            </a:r>
            <a:endParaRPr>
              <a:latin typeface="Arial"/>
              <a:ea typeface="Arial"/>
              <a:cs typeface="Arial"/>
              <a:sym typeface="Arial"/>
            </a:endParaRPr>
          </a:p>
          <a:p>
            <a:pPr indent="0" lvl="0" marL="457200" marR="0" rtl="0" algn="l">
              <a:lnSpc>
                <a:spcPct val="100000"/>
              </a:lnSpc>
              <a:spcBef>
                <a:spcPts val="0"/>
              </a:spcBef>
              <a:spcAft>
                <a:spcPts val="0"/>
              </a:spcAft>
              <a:buNone/>
            </a:pPr>
            <a:r>
              <a:rPr lang="en" sz="2400">
                <a:latin typeface="Arial"/>
                <a:ea typeface="Arial"/>
                <a:cs typeface="Arial"/>
                <a:sym typeface="Arial"/>
              </a:rPr>
              <a:t>Live link:</a:t>
            </a:r>
            <a:endParaRPr sz="2400">
              <a:latin typeface="Arial"/>
              <a:ea typeface="Arial"/>
              <a:cs typeface="Arial"/>
              <a:sym typeface="Arial"/>
            </a:endParaRPr>
          </a:p>
          <a:p>
            <a:pPr indent="0" lvl="0" marL="457200" marR="0" rtl="0" algn="l">
              <a:lnSpc>
                <a:spcPct val="100000"/>
              </a:lnSpc>
              <a:spcBef>
                <a:spcPts val="0"/>
              </a:spcBef>
              <a:spcAft>
                <a:spcPts val="0"/>
              </a:spcAft>
              <a:buNone/>
            </a:pPr>
            <a:r>
              <a:rPr lang="en" sz="2400">
                <a:latin typeface="Arial"/>
                <a:ea typeface="Arial"/>
                <a:cs typeface="Arial"/>
                <a:sym typeface="Arial"/>
              </a:rPr>
              <a:t> </a:t>
            </a:r>
            <a:endParaRPr sz="2400">
              <a:latin typeface="Arial"/>
              <a:ea typeface="Arial"/>
              <a:cs typeface="Arial"/>
              <a:sym typeface="Arial"/>
            </a:endParaRPr>
          </a:p>
          <a:p>
            <a:pPr indent="0" lvl="0" marL="457200" marR="0" rtl="0" algn="l">
              <a:lnSpc>
                <a:spcPct val="100000"/>
              </a:lnSpc>
              <a:spcBef>
                <a:spcPts val="0"/>
              </a:spcBef>
              <a:spcAft>
                <a:spcPts val="0"/>
              </a:spcAft>
              <a:buNone/>
            </a:pPr>
            <a:r>
              <a:rPr lang="en" sz="2400">
                <a:latin typeface="Arial"/>
                <a:ea typeface="Arial"/>
                <a:cs typeface="Arial"/>
                <a:sym typeface="Arial"/>
              </a:rPr>
              <a:t>Video: </a:t>
            </a:r>
            <a:endParaRPr sz="24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Font typeface="Arial"/>
              <a:buChar char="●"/>
            </a:pPr>
            <a:r>
              <a:rPr lang="en">
                <a:latin typeface="Arial"/>
                <a:ea typeface="Arial"/>
                <a:cs typeface="Arial"/>
                <a:sym typeface="Arial"/>
              </a:rPr>
              <a:t>Elasticsearch data type</a:t>
            </a:r>
            <a:endParaRPr>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
                <a:latin typeface="Arial"/>
                <a:ea typeface="Arial"/>
                <a:cs typeface="Arial"/>
                <a:sym typeface="Arial"/>
              </a:rPr>
              <a:t>Projecting our backend work with the idealized visualization at the start of the project</a:t>
            </a:r>
            <a:endParaRPr>
              <a:latin typeface="Arial"/>
              <a:ea typeface="Arial"/>
              <a:cs typeface="Arial"/>
              <a:sym typeface="Arial"/>
            </a:endParaRPr>
          </a:p>
          <a:p>
            <a:pPr indent="-342900" lvl="0" marL="457200" marR="0" rtl="0" algn="l">
              <a:lnSpc>
                <a:spcPct val="150000"/>
              </a:lnSpc>
              <a:spcBef>
                <a:spcPts val="0"/>
              </a:spcBef>
              <a:spcAft>
                <a:spcPts val="0"/>
              </a:spcAft>
              <a:buSzPts val="1800"/>
              <a:buFont typeface="Arial"/>
              <a:buChar char="●"/>
            </a:pPr>
            <a:r>
              <a:rPr lang="en">
                <a:latin typeface="Arial"/>
                <a:ea typeface="Arial"/>
                <a:cs typeface="Arial"/>
                <a:sym typeface="Arial"/>
              </a:rPr>
              <a:t>Configuration of Google Cloud deployment</a:t>
            </a:r>
            <a:endParaRPr>
              <a:latin typeface="Arial"/>
              <a:ea typeface="Arial"/>
              <a:cs typeface="Arial"/>
              <a:sym typeface="Arial"/>
            </a:endParaRPr>
          </a:p>
          <a:p>
            <a:pPr indent="0" lvl="0" marL="457200" marR="0" rtl="0" algn="l">
              <a:lnSpc>
                <a:spcPct val="100000"/>
              </a:lnSpc>
              <a:spcBef>
                <a:spcPts val="0"/>
              </a:spcBef>
              <a:spcAft>
                <a:spcPts val="0"/>
              </a:spcAft>
              <a:buNone/>
            </a:pPr>
            <a:r>
              <a:t/>
            </a:r>
            <a:endParaRPr>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will we do with more time</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Font typeface="Arial"/>
              <a:buChar char="●"/>
            </a:pPr>
            <a:r>
              <a:rPr lang="en">
                <a:latin typeface="Arial"/>
                <a:ea typeface="Arial"/>
                <a:cs typeface="Arial"/>
                <a:sym typeface="Arial"/>
              </a:rPr>
              <a:t>Use larger dataset for testing the limits (maybe buy advanced api access)</a:t>
            </a:r>
            <a:endParaRPr>
              <a:latin typeface="Arial"/>
              <a:ea typeface="Arial"/>
              <a:cs typeface="Arial"/>
              <a:sym typeface="Arial"/>
            </a:endParaRPr>
          </a:p>
          <a:p>
            <a:pPr indent="-342900" lvl="0" marL="457200" marR="0" rtl="0" algn="l">
              <a:lnSpc>
                <a:spcPct val="150000"/>
              </a:lnSpc>
              <a:spcBef>
                <a:spcPts val="0"/>
              </a:spcBef>
              <a:spcAft>
                <a:spcPts val="0"/>
              </a:spcAft>
              <a:buSzPts val="1800"/>
              <a:buFont typeface="Arial"/>
              <a:buChar char="●"/>
            </a:pPr>
            <a:r>
              <a:rPr lang="en">
                <a:latin typeface="Arial"/>
                <a:ea typeface="Arial"/>
                <a:cs typeface="Arial"/>
                <a:sym typeface="Arial"/>
              </a:rPr>
              <a:t>Live refresh of the statistics (not refresh every minute)</a:t>
            </a:r>
            <a:endParaRPr>
              <a:latin typeface="Arial"/>
              <a:ea typeface="Arial"/>
              <a:cs typeface="Arial"/>
              <a:sym typeface="Arial"/>
            </a:endParaRPr>
          </a:p>
          <a:p>
            <a:pPr indent="-342900" lvl="0" marL="457200" marR="0" rtl="0" algn="l">
              <a:lnSpc>
                <a:spcPct val="150000"/>
              </a:lnSpc>
              <a:spcBef>
                <a:spcPts val="0"/>
              </a:spcBef>
              <a:spcAft>
                <a:spcPts val="0"/>
              </a:spcAft>
              <a:buSzPts val="1800"/>
              <a:buFont typeface="Arial"/>
              <a:buChar char="●"/>
            </a:pPr>
            <a:r>
              <a:rPr lang="en">
                <a:latin typeface="Arial"/>
                <a:ea typeface="Arial"/>
                <a:cs typeface="Arial"/>
                <a:sym typeface="Arial"/>
              </a:rPr>
              <a:t>Use machine learning for making predictions about the emotions of different regions</a:t>
            </a:r>
            <a:endParaRPr>
              <a:latin typeface="Arial"/>
              <a:ea typeface="Arial"/>
              <a:cs typeface="Arial"/>
              <a:sym typeface="Arial"/>
            </a:endParaRPr>
          </a:p>
          <a:p>
            <a:pPr indent="-342900" lvl="0" marL="457200" marR="0" rtl="0" algn="l">
              <a:lnSpc>
                <a:spcPct val="150000"/>
              </a:lnSpc>
              <a:spcBef>
                <a:spcPts val="0"/>
              </a:spcBef>
              <a:spcAft>
                <a:spcPts val="0"/>
              </a:spcAft>
              <a:buSzPts val="1800"/>
              <a:buFont typeface="Arial"/>
              <a:buChar char="●"/>
            </a:pPr>
            <a:r>
              <a:rPr lang="en">
                <a:latin typeface="Arial"/>
                <a:ea typeface="Arial"/>
                <a:cs typeface="Arial"/>
                <a:sym typeface="Arial"/>
              </a:rPr>
              <a:t>Mine data for understanding of the fake news spread on social media (twitter)</a:t>
            </a:r>
            <a:endParaRPr>
              <a:latin typeface="Arial"/>
              <a:ea typeface="Arial"/>
              <a:cs typeface="Arial"/>
              <a:sym typeface="Arial"/>
            </a:endParaRPr>
          </a:p>
          <a:p>
            <a:pPr indent="0" lvl="0" marL="914400" marR="0" rtl="0" algn="l">
              <a:lnSpc>
                <a:spcPct val="150000"/>
              </a:lnSpc>
              <a:spcBef>
                <a:spcPts val="0"/>
              </a:spcBef>
              <a:spcAft>
                <a:spcPts val="0"/>
              </a:spcAft>
              <a:buNone/>
            </a:pPr>
            <a:r>
              <a:t/>
            </a:r>
            <a:endParaRPr>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