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Average"/>
      <p:regular r:id="rId15"/>
    </p:embeddedFont>
    <p:embeddedFont>
      <p:font typeface="Oswald"/>
      <p:regular r:id="rId16"/>
      <p:bold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Average-regular.fntdata"/><Relationship Id="rId14" Type="http://schemas.openxmlformats.org/officeDocument/2006/relationships/slide" Target="slides/slide9.xml"/><Relationship Id="rId17" Type="http://schemas.openxmlformats.org/officeDocument/2006/relationships/font" Target="fonts/Oswald-bold.fntdata"/><Relationship Id="rId16" Type="http://schemas.openxmlformats.org/officeDocument/2006/relationships/font" Target="fonts/Oswal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5828cd8ece_2_4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5828cd8ece_2_4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512369bff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512369bff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512369bff3_3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512369bff3_3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Ali 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512369bff3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512369bff3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Ali will do the introduction part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513da50b5f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513da50b5f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513da50b5f_2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513da50b5f_2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512369bff3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512369bff3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Dong: Live Demo 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512369bff3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512369bff3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Ali : Challenges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512369bff3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512369bff3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Peng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标题和内容" type="obj">
  <p:cSld name="OBJEC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title"/>
          </p:nvPr>
        </p:nvSpPr>
        <p:spPr>
          <a:xfrm>
            <a:off x="856060" y="463889"/>
            <a:ext cx="7429500" cy="110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7" name="Google Shape;57;p13"/>
          <p:cNvSpPr txBox="1"/>
          <p:nvPr>
            <p:ph idx="1" type="body"/>
          </p:nvPr>
        </p:nvSpPr>
        <p:spPr>
          <a:xfrm>
            <a:off x="856059" y="1687115"/>
            <a:ext cx="7429500" cy="26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336550" lvl="0" marL="4572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/>
            </a:lvl1pPr>
            <a:lvl2pPr indent="-336550" lvl="1" marL="914400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/>
            </a:lvl2pPr>
            <a:lvl3pPr indent="-336550" lvl="2" marL="1371600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/>
            </a:lvl3pPr>
            <a:lvl4pPr indent="-336550" lvl="3" marL="1828800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/>
            </a:lvl4pPr>
            <a:lvl5pPr indent="-336550" lvl="4" marL="2286000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/>
            </a:lvl5pPr>
            <a:lvl6pPr indent="-336550" lvl="5" marL="2743200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/>
            </a:lvl6pPr>
            <a:lvl7pPr indent="-336550" lvl="6" marL="3200400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/>
            </a:lvl7pPr>
            <a:lvl8pPr indent="-336550" lvl="7" marL="3657600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/>
            </a:lvl8pPr>
            <a:lvl9pPr indent="-336550" lvl="8" marL="4114800" rtl="0" algn="l">
              <a:lnSpc>
                <a:spcPct val="12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700"/>
              <a:buChar char="■"/>
              <a:defRPr/>
            </a:lvl9pPr>
          </a:lstStyle>
          <a:p/>
        </p:txBody>
      </p:sp>
      <p:sp>
        <p:nvSpPr>
          <p:cNvPr id="58" name="Google Shape;58;p13"/>
          <p:cNvSpPr txBox="1"/>
          <p:nvPr>
            <p:ph idx="10" type="dt"/>
          </p:nvPr>
        </p:nvSpPr>
        <p:spPr>
          <a:xfrm>
            <a:off x="5592691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3"/>
          <p:cNvSpPr txBox="1"/>
          <p:nvPr>
            <p:ph idx="11" type="ftr"/>
          </p:nvPr>
        </p:nvSpPr>
        <p:spPr>
          <a:xfrm>
            <a:off x="856058" y="4412456"/>
            <a:ext cx="4679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3"/>
          <p:cNvSpPr txBox="1"/>
          <p:nvPr>
            <p:ph idx="12" type="sldNum"/>
          </p:nvPr>
        </p:nvSpPr>
        <p:spPr>
          <a:xfrm>
            <a:off x="7707241" y="4412455"/>
            <a:ext cx="578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gif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6.png"/><Relationship Id="rId5" Type="http://schemas.openxmlformats.org/officeDocument/2006/relationships/image" Target="../media/image5.png"/><Relationship Id="rId6" Type="http://schemas.openxmlformats.org/officeDocument/2006/relationships/image" Target="../media/image4.png"/><Relationship Id="rId7" Type="http://schemas.openxmlformats.org/officeDocument/2006/relationships/image" Target="../media/image9.png"/><Relationship Id="rId8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0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8.png"/><Relationship Id="rId9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5.png"/><Relationship Id="rId7" Type="http://schemas.openxmlformats.org/officeDocument/2006/relationships/image" Target="../media/image4.png"/><Relationship Id="rId8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153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</a:pPr>
            <a:r>
              <a:rPr lang="en" sz="24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ATLS 5214 – BIG DATA ARCHITECTURE</a:t>
            </a:r>
            <a:endParaRPr sz="240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Twitter map with emojis</a:t>
            </a:r>
            <a:endParaRPr sz="240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TeamSimple</a:t>
            </a:r>
            <a:endParaRPr sz="240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242200" y="1634475"/>
            <a:ext cx="8520600" cy="29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ctr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Team Members: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ctr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Xu Han, Yichen Wang, Dongyao Wang,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ctr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Tianshu Pang, Ali Raza, Peng Yan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	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Data is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continuously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being generated from every interaction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It is important to harness the power of this amount of data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It provides us with the opportunity to mine this volume of data and understand these interactions and emerging patterns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8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While creating an understanding of people from different cultures and popular trends in a particular country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688" y="2159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 : Live Tweets Around the World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184" y="1017725"/>
            <a:ext cx="8895616" cy="4125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Used big data tools to understand emoji usage in tweets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1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○"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Collect data from different countries in different continents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1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○"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Emoji analysis along with sentiment analysis 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1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○"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Use visual feedback to display our results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Deployed the system on the GCP 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558235" y="-250736"/>
            <a:ext cx="7429500" cy="11088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</a:t>
            </a:r>
            <a:endParaRPr/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0125" y="1495062"/>
            <a:ext cx="1306483" cy="224829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8"/>
          <p:cNvSpPr/>
          <p:nvPr/>
        </p:nvSpPr>
        <p:spPr>
          <a:xfrm>
            <a:off x="2179475" y="605225"/>
            <a:ext cx="896100" cy="476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Backend</a:t>
            </a:r>
            <a:endParaRPr/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3238" y="2272910"/>
            <a:ext cx="2382325" cy="482703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20100" y="3038014"/>
            <a:ext cx="1724025" cy="45633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7990" y="3851450"/>
            <a:ext cx="1423735" cy="456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114897" y="4030172"/>
            <a:ext cx="1545648" cy="66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468413" y="3370214"/>
            <a:ext cx="1790700" cy="70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501750" y="1529864"/>
            <a:ext cx="1724025" cy="66675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8"/>
          <p:cNvSpPr/>
          <p:nvPr/>
        </p:nvSpPr>
        <p:spPr>
          <a:xfrm>
            <a:off x="6827575" y="605225"/>
            <a:ext cx="896100" cy="476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Frontend</a:t>
            </a:r>
            <a:endParaRPr/>
          </a:p>
        </p:txBody>
      </p:sp>
      <p:sp>
        <p:nvSpPr>
          <p:cNvPr id="100" name="Google Shape;100;p18"/>
          <p:cNvSpPr/>
          <p:nvPr/>
        </p:nvSpPr>
        <p:spPr>
          <a:xfrm rot="6575929">
            <a:off x="1535090" y="2771488"/>
            <a:ext cx="84071" cy="625142"/>
          </a:xfrm>
          <a:prstGeom prst="up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8"/>
          <p:cNvSpPr/>
          <p:nvPr/>
        </p:nvSpPr>
        <p:spPr>
          <a:xfrm>
            <a:off x="2578763" y="1178800"/>
            <a:ext cx="132300" cy="2880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8"/>
          <p:cNvSpPr/>
          <p:nvPr/>
        </p:nvSpPr>
        <p:spPr>
          <a:xfrm>
            <a:off x="2578775" y="1748150"/>
            <a:ext cx="132300" cy="4116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8"/>
          <p:cNvSpPr/>
          <p:nvPr/>
        </p:nvSpPr>
        <p:spPr>
          <a:xfrm flipH="1">
            <a:off x="2578763" y="2826575"/>
            <a:ext cx="132300" cy="4116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8"/>
          <p:cNvSpPr/>
          <p:nvPr/>
        </p:nvSpPr>
        <p:spPr>
          <a:xfrm rot="3963332">
            <a:off x="1528702" y="3276077"/>
            <a:ext cx="96834" cy="608263"/>
          </a:xfrm>
          <a:prstGeom prst="up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8"/>
          <p:cNvSpPr/>
          <p:nvPr/>
        </p:nvSpPr>
        <p:spPr>
          <a:xfrm flipH="1">
            <a:off x="2578763" y="3556463"/>
            <a:ext cx="132300" cy="4116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8"/>
          <p:cNvSpPr/>
          <p:nvPr/>
        </p:nvSpPr>
        <p:spPr>
          <a:xfrm rot="3390925">
            <a:off x="5028124" y="1658966"/>
            <a:ext cx="139203" cy="3001468"/>
          </a:xfrm>
          <a:prstGeom prst="up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8"/>
          <p:cNvSpPr/>
          <p:nvPr/>
        </p:nvSpPr>
        <p:spPr>
          <a:xfrm rot="4493139">
            <a:off x="5091817" y="2878521"/>
            <a:ext cx="139216" cy="2460308"/>
          </a:xfrm>
          <a:prstGeom prst="up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1575" y="189100"/>
            <a:ext cx="8934450" cy="4371825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9"/>
          <p:cNvSpPr txBox="1"/>
          <p:nvPr>
            <p:ph type="title"/>
          </p:nvPr>
        </p:nvSpPr>
        <p:spPr>
          <a:xfrm>
            <a:off x="558235" y="-250736"/>
            <a:ext cx="7429500" cy="11088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</a:t>
            </a:r>
            <a:endParaRPr/>
          </a:p>
        </p:txBody>
      </p:sp>
      <p:pic>
        <p:nvPicPr>
          <p:cNvPr id="114" name="Google Shape;11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20125" y="1495062"/>
            <a:ext cx="1306483" cy="224829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9"/>
          <p:cNvSpPr/>
          <p:nvPr/>
        </p:nvSpPr>
        <p:spPr>
          <a:xfrm>
            <a:off x="2179475" y="605225"/>
            <a:ext cx="896100" cy="476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Backend</a:t>
            </a:r>
            <a:endParaRPr/>
          </a:p>
        </p:txBody>
      </p:sp>
      <p:pic>
        <p:nvPicPr>
          <p:cNvPr id="116" name="Google Shape;116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3238" y="2272910"/>
            <a:ext cx="2382325" cy="4827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020100" y="3038014"/>
            <a:ext cx="1724025" cy="4563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07990" y="3851450"/>
            <a:ext cx="1423735" cy="456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114897" y="4030172"/>
            <a:ext cx="1545648" cy="66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468413" y="3370214"/>
            <a:ext cx="1790700" cy="70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9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501750" y="1529864"/>
            <a:ext cx="1724025" cy="66675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9"/>
          <p:cNvSpPr/>
          <p:nvPr/>
        </p:nvSpPr>
        <p:spPr>
          <a:xfrm>
            <a:off x="6827575" y="605225"/>
            <a:ext cx="896100" cy="476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Frontend</a:t>
            </a:r>
            <a:endParaRPr/>
          </a:p>
        </p:txBody>
      </p:sp>
      <p:sp>
        <p:nvSpPr>
          <p:cNvPr id="123" name="Google Shape;123;p19"/>
          <p:cNvSpPr/>
          <p:nvPr/>
        </p:nvSpPr>
        <p:spPr>
          <a:xfrm rot="6575929">
            <a:off x="1535090" y="2771488"/>
            <a:ext cx="84071" cy="625142"/>
          </a:xfrm>
          <a:prstGeom prst="up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9"/>
          <p:cNvSpPr/>
          <p:nvPr/>
        </p:nvSpPr>
        <p:spPr>
          <a:xfrm>
            <a:off x="2578763" y="1178800"/>
            <a:ext cx="132300" cy="2880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9"/>
          <p:cNvSpPr/>
          <p:nvPr/>
        </p:nvSpPr>
        <p:spPr>
          <a:xfrm>
            <a:off x="2578775" y="1748150"/>
            <a:ext cx="132300" cy="4116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9"/>
          <p:cNvSpPr/>
          <p:nvPr/>
        </p:nvSpPr>
        <p:spPr>
          <a:xfrm flipH="1">
            <a:off x="2578763" y="2826575"/>
            <a:ext cx="132300" cy="4116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9"/>
          <p:cNvSpPr/>
          <p:nvPr/>
        </p:nvSpPr>
        <p:spPr>
          <a:xfrm rot="3963332">
            <a:off x="1528702" y="3276077"/>
            <a:ext cx="96834" cy="608263"/>
          </a:xfrm>
          <a:prstGeom prst="up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9"/>
          <p:cNvSpPr/>
          <p:nvPr/>
        </p:nvSpPr>
        <p:spPr>
          <a:xfrm flipH="1">
            <a:off x="2578763" y="3556463"/>
            <a:ext cx="132300" cy="4116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9"/>
          <p:cNvSpPr/>
          <p:nvPr/>
        </p:nvSpPr>
        <p:spPr>
          <a:xfrm rot="3390925">
            <a:off x="5028124" y="1658966"/>
            <a:ext cx="139203" cy="3001468"/>
          </a:xfrm>
          <a:prstGeom prst="up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9"/>
          <p:cNvSpPr/>
          <p:nvPr/>
        </p:nvSpPr>
        <p:spPr>
          <a:xfrm rot="4493139">
            <a:off x="5091817" y="2878521"/>
            <a:ext cx="139216" cy="2460308"/>
          </a:xfrm>
          <a:prstGeom prst="up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Live Demo</a:t>
            </a:r>
            <a:endParaRPr/>
          </a:p>
        </p:txBody>
      </p:sp>
      <p:sp>
        <p:nvSpPr>
          <p:cNvPr id="136" name="Google Shape;136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Arial"/>
                <a:ea typeface="Arial"/>
                <a:cs typeface="Arial"/>
                <a:sym typeface="Arial"/>
              </a:rPr>
              <a:t>Live link: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Arial"/>
                <a:ea typeface="Arial"/>
                <a:cs typeface="Arial"/>
                <a:sym typeface="Arial"/>
              </a:rPr>
              <a:t> 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Arial"/>
                <a:ea typeface="Arial"/>
                <a:cs typeface="Arial"/>
                <a:sym typeface="Arial"/>
              </a:rPr>
              <a:t>Video: 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</a:t>
            </a:r>
            <a:endParaRPr/>
          </a:p>
        </p:txBody>
      </p:sp>
      <p:sp>
        <p:nvSpPr>
          <p:cNvPr id="142" name="Google Shape;142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Twitter api limit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Incrementally update MongoDB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Elasticsearch data mapping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Configuration of Google Cloud deployment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will we do with more time and more resources</a:t>
            </a:r>
            <a:endParaRPr/>
          </a:p>
        </p:txBody>
      </p:sp>
      <p:sp>
        <p:nvSpPr>
          <p:cNvPr id="148" name="Google Shape;148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Use advanced api to get each tweet’s location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Emoji clustering for countries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Predict emoji usage using machine learning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