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3"/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Abril Fatface"/>
      <p:regular r:id="rId18"/>
    </p:embeddedFon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6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1.xml"/><Relationship Id="rId18" Type="http://schemas.openxmlformats.org/officeDocument/2006/relationships/font" Target="fonts/AbrilFatfac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12" name="Google Shape;12;p2"/>
          <p:cNvSpPr/>
          <p:nvPr/>
        </p:nvSpPr>
        <p:spPr>
          <a:xfrm flipH="1">
            <a:off x="2599854" y="527562"/>
            <a:ext cx="6992292" cy="5102484"/>
          </a:xfrm>
          <a:custGeom>
            <a:rect b="b" l="l" r="r" t="t"/>
            <a:pathLst>
              <a:path extrusionOk="0" h="5025119" w="6886274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1508760" y="1591056"/>
            <a:ext cx="5705856" cy="32644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524000" y="4928616"/>
            <a:ext cx="5705856" cy="996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cap="none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2">
  <p:cSld name="Blank 2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Mask ID=&#10;Mask position=bottom, center&#10;Mask family= brushstroke, landscape, wide" id="81" name="Google Shape;81;p12"/>
          <p:cNvSpPr/>
          <p:nvPr/>
        </p:nvSpPr>
        <p:spPr>
          <a:xfrm>
            <a:off x="1768100" y="-1"/>
            <a:ext cx="10423900" cy="5920155"/>
          </a:xfrm>
          <a:custGeom>
            <a:rect b="b" l="l" r="r" t="t"/>
            <a:pathLst>
              <a:path extrusionOk="0" h="5491534" w="10423900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86" name="Google Shape;86;p13"/>
          <p:cNvSpPr/>
          <p:nvPr/>
        </p:nvSpPr>
        <p:spPr>
          <a:xfrm>
            <a:off x="4726728" y="0"/>
            <a:ext cx="7472381" cy="6858000"/>
          </a:xfrm>
          <a:custGeom>
            <a:rect b="b" l="l" r="r" t="t"/>
            <a:pathLst>
              <a:path extrusionOk="0" h="6886575" w="7472381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839788" y="640080"/>
            <a:ext cx="3886200" cy="29535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ril Fatfac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7059168" y="640080"/>
            <a:ext cx="4489704" cy="5596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9" name="Google Shape;89;p13"/>
          <p:cNvSpPr txBox="1"/>
          <p:nvPr>
            <p:ph idx="2" type="body"/>
          </p:nvPr>
        </p:nvSpPr>
        <p:spPr>
          <a:xfrm>
            <a:off x="839788" y="3776472"/>
            <a:ext cx="3886200" cy="24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94" name="Google Shape;94;p14"/>
          <p:cNvSpPr/>
          <p:nvPr/>
        </p:nvSpPr>
        <p:spPr>
          <a:xfrm>
            <a:off x="684965" y="1332237"/>
            <a:ext cx="5263732" cy="3841102"/>
          </a:xfrm>
          <a:custGeom>
            <a:rect b="b" l="l" r="r" t="t"/>
            <a:pathLst>
              <a:path extrusionOk="0" h="5025119" w="6886274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1399032" y="2523744"/>
            <a:ext cx="3831336" cy="14538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ril Fatfac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/>
          <p:nvPr>
            <p:ph idx="2" type="pic"/>
          </p:nvPr>
        </p:nvSpPr>
        <p:spPr>
          <a:xfrm>
            <a:off x="6711696" y="640079"/>
            <a:ext cx="4837176" cy="5568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1655064" y="4087368"/>
            <a:ext cx="3319272" cy="649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19" name="Google Shape;19;p3"/>
          <p:cNvSpPr/>
          <p:nvPr/>
        </p:nvSpPr>
        <p:spPr>
          <a:xfrm flipH="1">
            <a:off x="1" y="315111"/>
            <a:ext cx="3021543" cy="1435442"/>
          </a:xfrm>
          <a:custGeom>
            <a:rect b="b" l="l" r="r" t="t"/>
            <a:pathLst>
              <a:path extrusionOk="0" h="1435442" w="3021543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32" name="Google Shape;32;p5"/>
          <p:cNvSpPr/>
          <p:nvPr/>
        </p:nvSpPr>
        <p:spPr>
          <a:xfrm flipH="1">
            <a:off x="1" y="315111"/>
            <a:ext cx="3021543" cy="1435442"/>
          </a:xfrm>
          <a:custGeom>
            <a:rect b="b" l="l" r="r" t="t"/>
            <a:pathLst>
              <a:path extrusionOk="0" h="1435442" w="3021543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39" name="Google Shape;39;p6"/>
          <p:cNvSpPr/>
          <p:nvPr/>
        </p:nvSpPr>
        <p:spPr>
          <a:xfrm flipH="1">
            <a:off x="2599854" y="527562"/>
            <a:ext cx="6992292" cy="5102484"/>
          </a:xfrm>
          <a:custGeom>
            <a:rect b="b" l="l" r="r" t="t"/>
            <a:pathLst>
              <a:path extrusionOk="0" h="5025119" w="6886274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" name="Google Shape;40;p6"/>
          <p:cNvSpPr txBox="1"/>
          <p:nvPr>
            <p:ph type="ctrTitle"/>
          </p:nvPr>
        </p:nvSpPr>
        <p:spPr>
          <a:xfrm>
            <a:off x="1508760" y="1591056"/>
            <a:ext cx="5705856" cy="32644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bril Fatface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subTitle"/>
          </p:nvPr>
        </p:nvSpPr>
        <p:spPr>
          <a:xfrm>
            <a:off x="1524000" y="4928616"/>
            <a:ext cx="5705856" cy="996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46" name="Google Shape;46;p7"/>
          <p:cNvSpPr/>
          <p:nvPr/>
        </p:nvSpPr>
        <p:spPr>
          <a:xfrm>
            <a:off x="7209816" y="0"/>
            <a:ext cx="4143984" cy="5747660"/>
          </a:xfrm>
          <a:custGeom>
            <a:rect b="b" l="l" r="r" t="t"/>
            <a:pathLst>
              <a:path extrusionOk="0" h="5956080" w="384375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" name="Google Shape;47;p7"/>
          <p:cNvSpPr txBox="1"/>
          <p:nvPr>
            <p:ph type="title"/>
          </p:nvPr>
        </p:nvSpPr>
        <p:spPr>
          <a:xfrm>
            <a:off x="831850" y="1078991"/>
            <a:ext cx="5266944" cy="31363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bril Fatface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831850" y="4279392"/>
            <a:ext cx="5266944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53" name="Google Shape;53;p8"/>
          <p:cNvSpPr/>
          <p:nvPr/>
        </p:nvSpPr>
        <p:spPr>
          <a:xfrm flipH="1">
            <a:off x="1" y="315111"/>
            <a:ext cx="3021543" cy="1435442"/>
          </a:xfrm>
          <a:custGeom>
            <a:rect b="b" l="l" r="r" t="t"/>
            <a:pathLst>
              <a:path extrusionOk="0" h="1435442" w="3021543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838200" y="2011680"/>
            <a:ext cx="493776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6419088" y="2011680"/>
            <a:ext cx="493776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61" name="Google Shape;61;p9"/>
          <p:cNvSpPr/>
          <p:nvPr/>
        </p:nvSpPr>
        <p:spPr>
          <a:xfrm flipH="1">
            <a:off x="1" y="315111"/>
            <a:ext cx="3021543" cy="1435442"/>
          </a:xfrm>
          <a:custGeom>
            <a:rect b="b" l="l" r="r" t="t"/>
            <a:pathLst>
              <a:path extrusionOk="0" h="1435442" w="3021543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839788" y="2011680"/>
            <a:ext cx="4937760" cy="9509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839788" y="3127248"/>
            <a:ext cx="4937760" cy="306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3" type="body"/>
          </p:nvPr>
        </p:nvSpPr>
        <p:spPr>
          <a:xfrm>
            <a:off x="6419088" y="2011680"/>
            <a:ext cx="4937760" cy="9509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9"/>
          <p:cNvSpPr txBox="1"/>
          <p:nvPr>
            <p:ph idx="4" type="body"/>
          </p:nvPr>
        </p:nvSpPr>
        <p:spPr>
          <a:xfrm>
            <a:off x="6419088" y="3127248"/>
            <a:ext cx="4937760" cy="306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71" name="Google Shape;71;p10"/>
          <p:cNvSpPr/>
          <p:nvPr/>
        </p:nvSpPr>
        <p:spPr>
          <a:xfrm flipH="1">
            <a:off x="1969639" y="181596"/>
            <a:ext cx="8252722" cy="6022258"/>
          </a:xfrm>
          <a:custGeom>
            <a:rect b="b" l="l" r="r" t="t"/>
            <a:pathLst>
              <a:path extrusionOk="0" h="5025119" w="6886274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" name="Google Shape;72;p10"/>
          <p:cNvSpPr txBox="1"/>
          <p:nvPr>
            <p:ph type="title"/>
          </p:nvPr>
        </p:nvSpPr>
        <p:spPr>
          <a:xfrm>
            <a:off x="2843784" y="1572768"/>
            <a:ext cx="6501384" cy="4096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bril Fatface"/>
              <a:buNone/>
              <a:defRPr b="0" i="1" sz="4400" u="none" cap="none" strike="noStrik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bril Fatface"/>
              <a:buNone/>
              <a:defRPr b="0" i="1" sz="4400" u="none" cap="none" strike="noStrik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jy0yAz3h-WI" TargetMode="External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jpg"/><Relationship Id="rId10" Type="http://schemas.openxmlformats.org/officeDocument/2006/relationships/image" Target="../media/image12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3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 b="17746" l="0" r="0" t="28394"/>
          <a:stretch/>
        </p:blipFill>
        <p:spPr>
          <a:xfrm>
            <a:off x="-424200" y="0"/>
            <a:ext cx="12616202" cy="7096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/>
          <p:nvPr/>
        </p:nvSpPr>
        <p:spPr>
          <a:xfrm flipH="1">
            <a:off x="1976048" y="257796"/>
            <a:ext cx="8246313" cy="6017580"/>
          </a:xfrm>
          <a:custGeom>
            <a:rect b="b" l="l" r="r" t="t"/>
            <a:pathLst>
              <a:path extrusionOk="0" h="5025119" w="6886274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dk1">
              <a:alpha val="8862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7"/>
          <p:cNvSpPr txBox="1"/>
          <p:nvPr>
            <p:ph type="ctrTitle"/>
          </p:nvPr>
        </p:nvSpPr>
        <p:spPr>
          <a:xfrm>
            <a:off x="3323947" y="3429000"/>
            <a:ext cx="5541054" cy="2213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i="0" lang="en-US" sz="5400">
                <a:latin typeface="Century Gothic"/>
                <a:ea typeface="Century Gothic"/>
                <a:cs typeface="Century Gothic"/>
                <a:sym typeface="Century Gothic"/>
              </a:rPr>
              <a:t>Graduate Housing Recommender App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3702537" y="2194174"/>
            <a:ext cx="478387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Last Dance Presents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4019514" y="1640171"/>
            <a:ext cx="41995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ATLS– 5214 Big Data Architecture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9226475" y="4397550"/>
            <a:ext cx="2598300" cy="3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2857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Char char="•"/>
            </a:pP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Janani Selvan</a:t>
            </a: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2857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Char char="•"/>
            </a:pP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Veena Prasad</a:t>
            </a:r>
            <a:endParaRPr b="1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35350" y="4785400"/>
            <a:ext cx="2775000" cy="2072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1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Char char="•"/>
            </a:pP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Akash Iyengar</a:t>
            </a: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2857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Char char="•"/>
            </a:pP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Akash Shanbhag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p26"/>
          <p:cNvSpPr txBox="1"/>
          <p:nvPr>
            <p:ph type="title"/>
          </p:nvPr>
        </p:nvSpPr>
        <p:spPr>
          <a:xfrm>
            <a:off x="595314" y="0"/>
            <a:ext cx="3816000" cy="12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595314" y="1147434"/>
            <a:ext cx="4131300" cy="5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b="1" lang="en-US" sz="2200"/>
              <a:t>Circle CI can be used in the project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b="1" lang="en-US" sz="2200"/>
              <a:t>Obtain better data so recommendations can be better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b="1" lang="en-US" sz="2200"/>
              <a:t>Increase the scope of the project to a larger user base</a:t>
            </a:r>
            <a:endParaRPr/>
          </a:p>
          <a:p>
            <a:pPr indent="-889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1" sz="2200"/>
          </a:p>
        </p:txBody>
      </p:sp>
      <p:pic>
        <p:nvPicPr>
          <p:cNvPr id="216" name="Google Shape;216;p26"/>
          <p:cNvPicPr preferRelativeResize="0"/>
          <p:nvPr/>
        </p:nvPicPr>
        <p:blipFill rotWithShape="1">
          <a:blip r:embed="rId3">
            <a:alphaModFix/>
          </a:blip>
          <a:srcRect b="0" l="0" r="18280" t="0"/>
          <a:stretch/>
        </p:blipFill>
        <p:spPr>
          <a:xfrm>
            <a:off x="4726728" y="10"/>
            <a:ext cx="7472381" cy="6852142"/>
          </a:xfrm>
          <a:custGeom>
            <a:rect b="b" l="l" r="r" t="t"/>
            <a:pathLst>
              <a:path extrusionOk="0" h="6886575" w="7472381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/>
          <p:nvPr/>
        </p:nvSpPr>
        <p:spPr>
          <a:xfrm flipH="1">
            <a:off x="2599854" y="527562"/>
            <a:ext cx="6992292" cy="5102484"/>
          </a:xfrm>
          <a:custGeom>
            <a:rect b="b" l="l" r="r" t="t"/>
            <a:pathLst>
              <a:path extrusionOk="0" h="5025119" w="6886274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2" name="Google Shape;222;p2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p27"/>
          <p:cNvSpPr/>
          <p:nvPr/>
        </p:nvSpPr>
        <p:spPr>
          <a:xfrm flipH="1" rot="-5400000">
            <a:off x="1344152" y="387180"/>
            <a:ext cx="3850317" cy="6538623"/>
          </a:xfrm>
          <a:custGeom>
            <a:rect b="b" l="l" r="r" t="t"/>
            <a:pathLst>
              <a:path extrusionOk="0" h="5978116" w="3850317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rgbClr val="C35E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p27"/>
          <p:cNvSpPr txBox="1"/>
          <p:nvPr>
            <p:ph type="title"/>
          </p:nvPr>
        </p:nvSpPr>
        <p:spPr>
          <a:xfrm>
            <a:off x="335362" y="2625917"/>
            <a:ext cx="3768917" cy="16061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b="1" i="0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br>
              <a:rPr b="1" i="0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Questions" id="225" name="Google Shape;22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2091" y="1243422"/>
            <a:ext cx="4371155" cy="4371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p28"/>
          <p:cNvSpPr/>
          <p:nvPr/>
        </p:nvSpPr>
        <p:spPr>
          <a:xfrm flipH="1">
            <a:off x="0" y="-3482"/>
            <a:ext cx="5463940" cy="6861482"/>
          </a:xfrm>
          <a:custGeom>
            <a:rect b="b" l="l" r="r" t="t"/>
            <a:pathLst>
              <a:path extrusionOk="0" h="6861482" w="5463940">
                <a:moveTo>
                  <a:pt x="5463940" y="0"/>
                </a:moveTo>
                <a:lnTo>
                  <a:pt x="792388" y="0"/>
                </a:lnTo>
                <a:lnTo>
                  <a:pt x="807288" y="23688"/>
                </a:lnTo>
                <a:cubicBezTo>
                  <a:pt x="818348" y="36363"/>
                  <a:pt x="831351" y="46345"/>
                  <a:pt x="847167" y="52392"/>
                </a:cubicBezTo>
                <a:cubicBezTo>
                  <a:pt x="862365" y="58007"/>
                  <a:pt x="867376" y="78523"/>
                  <a:pt x="861906" y="104693"/>
                </a:cubicBezTo>
                <a:cubicBezTo>
                  <a:pt x="843817" y="191375"/>
                  <a:pt x="858534" y="258432"/>
                  <a:pt x="891809" y="314763"/>
                </a:cubicBezTo>
                <a:cubicBezTo>
                  <a:pt x="903576" y="334407"/>
                  <a:pt x="899159" y="347903"/>
                  <a:pt x="883105" y="361124"/>
                </a:cubicBezTo>
                <a:cubicBezTo>
                  <a:pt x="864669" y="375704"/>
                  <a:pt x="850327" y="397046"/>
                  <a:pt x="839062" y="423850"/>
                </a:cubicBezTo>
                <a:cubicBezTo>
                  <a:pt x="820568" y="467166"/>
                  <a:pt x="811859" y="513531"/>
                  <a:pt x="804620" y="560313"/>
                </a:cubicBezTo>
                <a:cubicBezTo>
                  <a:pt x="793378" y="633687"/>
                  <a:pt x="780112" y="704450"/>
                  <a:pt x="736357" y="760897"/>
                </a:cubicBezTo>
                <a:cubicBezTo>
                  <a:pt x="723332" y="778040"/>
                  <a:pt x="712885" y="799992"/>
                  <a:pt x="701931" y="821285"/>
                </a:cubicBezTo>
                <a:cubicBezTo>
                  <a:pt x="705425" y="839840"/>
                  <a:pt x="714063" y="852486"/>
                  <a:pt x="730099" y="854014"/>
                </a:cubicBezTo>
                <a:cubicBezTo>
                  <a:pt x="832163" y="864105"/>
                  <a:pt x="827638" y="966113"/>
                  <a:pt x="828340" y="1080052"/>
                </a:cubicBezTo>
                <a:cubicBezTo>
                  <a:pt x="829412" y="1221065"/>
                  <a:pt x="771840" y="1300280"/>
                  <a:pt x="700490" y="1372761"/>
                </a:cubicBezTo>
                <a:cubicBezTo>
                  <a:pt x="676074" y="1397333"/>
                  <a:pt x="640472" y="1405223"/>
                  <a:pt x="632708" y="1466109"/>
                </a:cubicBezTo>
                <a:cubicBezTo>
                  <a:pt x="675330" y="1511622"/>
                  <a:pt x="723920" y="1454776"/>
                  <a:pt x="768641" y="1459414"/>
                </a:cubicBezTo>
                <a:cubicBezTo>
                  <a:pt x="805594" y="1463610"/>
                  <a:pt x="865476" y="1442049"/>
                  <a:pt x="819196" y="1556554"/>
                </a:cubicBezTo>
                <a:cubicBezTo>
                  <a:pt x="805723" y="1590108"/>
                  <a:pt x="823233" y="1607581"/>
                  <a:pt x="841602" y="1606217"/>
                </a:cubicBezTo>
                <a:cubicBezTo>
                  <a:pt x="990393" y="1592503"/>
                  <a:pt x="928704" y="1817105"/>
                  <a:pt x="979741" y="1914129"/>
                </a:cubicBezTo>
                <a:cubicBezTo>
                  <a:pt x="994130" y="1940125"/>
                  <a:pt x="981845" y="1995898"/>
                  <a:pt x="961586" y="2014028"/>
                </a:cubicBezTo>
                <a:cubicBezTo>
                  <a:pt x="833010" y="2130710"/>
                  <a:pt x="821559" y="2335317"/>
                  <a:pt x="763580" y="2524080"/>
                </a:cubicBezTo>
                <a:cubicBezTo>
                  <a:pt x="834503" y="2575904"/>
                  <a:pt x="917665" y="2570407"/>
                  <a:pt x="993601" y="2596949"/>
                </a:cubicBezTo>
                <a:cubicBezTo>
                  <a:pt x="1072474" y="2624324"/>
                  <a:pt x="1073570" y="2658988"/>
                  <a:pt x="1013917" y="2810127"/>
                </a:cubicBezTo>
                <a:cubicBezTo>
                  <a:pt x="1181198" y="2798901"/>
                  <a:pt x="1181198" y="2798901"/>
                  <a:pt x="1136989" y="3024678"/>
                </a:cubicBezTo>
                <a:cubicBezTo>
                  <a:pt x="1180902" y="3020054"/>
                  <a:pt x="1224298" y="3088781"/>
                  <a:pt x="1259967" y="3181568"/>
                </a:cubicBezTo>
                <a:lnTo>
                  <a:pt x="1265794" y="3198166"/>
                </a:lnTo>
                <a:lnTo>
                  <a:pt x="1265717" y="3204655"/>
                </a:lnTo>
                <a:cubicBezTo>
                  <a:pt x="1268733" y="3236251"/>
                  <a:pt x="1277862" y="3256804"/>
                  <a:pt x="1288242" y="3274732"/>
                </a:cubicBezTo>
                <a:lnTo>
                  <a:pt x="1291297" y="3279721"/>
                </a:lnTo>
                <a:lnTo>
                  <a:pt x="1314272" y="3363918"/>
                </a:lnTo>
                <a:lnTo>
                  <a:pt x="1319860" y="3393684"/>
                </a:lnTo>
                <a:lnTo>
                  <a:pt x="1316519" y="3405686"/>
                </a:lnTo>
                <a:cubicBezTo>
                  <a:pt x="1310372" y="3418102"/>
                  <a:pt x="1301211" y="3431228"/>
                  <a:pt x="1288529" y="3445525"/>
                </a:cubicBezTo>
                <a:cubicBezTo>
                  <a:pt x="1161348" y="3588143"/>
                  <a:pt x="1146805" y="3608961"/>
                  <a:pt x="1242782" y="3705028"/>
                </a:cubicBezTo>
                <a:lnTo>
                  <a:pt x="1286485" y="3747325"/>
                </a:lnTo>
                <a:lnTo>
                  <a:pt x="1292276" y="3757935"/>
                </a:lnTo>
                <a:lnTo>
                  <a:pt x="1295640" y="3771718"/>
                </a:lnTo>
                <a:cubicBezTo>
                  <a:pt x="1296144" y="3781009"/>
                  <a:pt x="1296074" y="3791627"/>
                  <a:pt x="1297165" y="3800021"/>
                </a:cubicBezTo>
                <a:cubicBezTo>
                  <a:pt x="1261584" y="3834526"/>
                  <a:pt x="1216509" y="3777846"/>
                  <a:pt x="1175354" y="3860429"/>
                </a:cubicBezTo>
                <a:lnTo>
                  <a:pt x="1307283" y="4017890"/>
                </a:lnTo>
                <a:lnTo>
                  <a:pt x="1296662" y="4042035"/>
                </a:lnTo>
                <a:cubicBezTo>
                  <a:pt x="1285446" y="4076730"/>
                  <a:pt x="1278762" y="4115040"/>
                  <a:pt x="1272882" y="4153970"/>
                </a:cubicBezTo>
                <a:lnTo>
                  <a:pt x="1262688" y="4216187"/>
                </a:lnTo>
                <a:lnTo>
                  <a:pt x="1264417" y="4216187"/>
                </a:lnTo>
                <a:lnTo>
                  <a:pt x="1262699" y="4228245"/>
                </a:lnTo>
                <a:lnTo>
                  <a:pt x="1261091" y="4239616"/>
                </a:lnTo>
                <a:lnTo>
                  <a:pt x="1260815" y="4241609"/>
                </a:lnTo>
                <a:cubicBezTo>
                  <a:pt x="1260689" y="4242505"/>
                  <a:pt x="1260696" y="4242428"/>
                  <a:pt x="1260967" y="4240495"/>
                </a:cubicBezTo>
                <a:lnTo>
                  <a:pt x="1261091" y="4239616"/>
                </a:lnTo>
                <a:lnTo>
                  <a:pt x="1261469" y="4236887"/>
                </a:lnTo>
                <a:cubicBezTo>
                  <a:pt x="1262532" y="4229054"/>
                  <a:pt x="1263675" y="4219786"/>
                  <a:pt x="1256626" y="4265601"/>
                </a:cubicBezTo>
                <a:cubicBezTo>
                  <a:pt x="1256291" y="4267782"/>
                  <a:pt x="1251762" y="4300784"/>
                  <a:pt x="1248755" y="4319440"/>
                </a:cubicBezTo>
                <a:lnTo>
                  <a:pt x="1247265" y="4327380"/>
                </a:lnTo>
                <a:lnTo>
                  <a:pt x="1237396" y="4327380"/>
                </a:lnTo>
                <a:lnTo>
                  <a:pt x="1217455" y="4371063"/>
                </a:lnTo>
                <a:cubicBezTo>
                  <a:pt x="1199891" y="4400506"/>
                  <a:pt x="1175680" y="4424583"/>
                  <a:pt x="1141096" y="4440302"/>
                </a:cubicBezTo>
                <a:cubicBezTo>
                  <a:pt x="1069946" y="4473150"/>
                  <a:pt x="1038303" y="4575550"/>
                  <a:pt x="987553" y="4640688"/>
                </a:cubicBezTo>
                <a:cubicBezTo>
                  <a:pt x="810580" y="4866180"/>
                  <a:pt x="695846" y="5129308"/>
                  <a:pt x="649254" y="5463560"/>
                </a:cubicBezTo>
                <a:cubicBezTo>
                  <a:pt x="636193" y="5556007"/>
                  <a:pt x="578841" y="5642157"/>
                  <a:pt x="542839" y="5729320"/>
                </a:cubicBezTo>
                <a:cubicBezTo>
                  <a:pt x="563420" y="5782527"/>
                  <a:pt x="660486" y="5634705"/>
                  <a:pt x="629662" y="5793573"/>
                </a:cubicBezTo>
                <a:cubicBezTo>
                  <a:pt x="606320" y="5913360"/>
                  <a:pt x="539304" y="6000311"/>
                  <a:pt x="476494" y="6082357"/>
                </a:cubicBezTo>
                <a:cubicBezTo>
                  <a:pt x="404358" y="6175982"/>
                  <a:pt x="324070" y="6256850"/>
                  <a:pt x="295356" y="6405892"/>
                </a:cubicBezTo>
                <a:cubicBezTo>
                  <a:pt x="293791" y="6413841"/>
                  <a:pt x="198424" y="6580901"/>
                  <a:pt x="21866" y="6831011"/>
                </a:cubicBezTo>
                <a:lnTo>
                  <a:pt x="0" y="6861482"/>
                </a:lnTo>
                <a:lnTo>
                  <a:pt x="5463940" y="6861482"/>
                </a:lnTo>
                <a:close/>
              </a:path>
            </a:pathLst>
          </a:custGeom>
          <a:solidFill>
            <a:srgbClr val="C35E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p28"/>
          <p:cNvSpPr txBox="1"/>
          <p:nvPr>
            <p:ph type="title"/>
          </p:nvPr>
        </p:nvSpPr>
        <p:spPr>
          <a:xfrm>
            <a:off x="214313" y="713312"/>
            <a:ext cx="3824287" cy="5431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1" i="0"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  <p:grpSp>
        <p:nvGrpSpPr>
          <p:cNvPr id="233" name="Google Shape;233;p28"/>
          <p:cNvGrpSpPr/>
          <p:nvPr/>
        </p:nvGrpSpPr>
        <p:grpSpPr>
          <a:xfrm>
            <a:off x="5621093" y="1860196"/>
            <a:ext cx="5803231" cy="3134137"/>
            <a:chOff x="0" y="1180422"/>
            <a:chExt cx="5803231" cy="3134137"/>
          </a:xfrm>
        </p:grpSpPr>
        <p:sp>
          <p:nvSpPr>
            <p:cNvPr id="234" name="Google Shape;234;p28"/>
            <p:cNvSpPr/>
            <p:nvPr/>
          </p:nvSpPr>
          <p:spPr>
            <a:xfrm>
              <a:off x="0" y="1180422"/>
              <a:ext cx="5803231" cy="1216800"/>
            </a:xfrm>
            <a:prstGeom prst="roundRect">
              <a:avLst>
                <a:gd fmla="val 16667" name="adj"/>
              </a:avLst>
            </a:prstGeom>
            <a:solidFill>
              <a:srgbClr val="B0395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8"/>
            <p:cNvSpPr txBox="1"/>
            <p:nvPr/>
          </p:nvSpPr>
          <p:spPr>
            <a:xfrm>
              <a:off x="59399" y="1239821"/>
              <a:ext cx="5684433" cy="10980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entury Gothic"/>
                <a:buNone/>
              </a:pPr>
              <a:r>
                <a:rPr b="1" lang="en-US" sz="2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The team members of “The Last Dance" are: - </a:t>
              </a:r>
              <a:endPara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0" y="2397222"/>
              <a:ext cx="5803231" cy="19173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8"/>
            <p:cNvSpPr txBox="1"/>
            <p:nvPr/>
          </p:nvSpPr>
          <p:spPr>
            <a:xfrm>
              <a:off x="0" y="2397222"/>
              <a:ext cx="5803231" cy="19173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5550" lIns="184250" spcFirstLastPara="1" rIns="199125" wrap="square" tIns="35550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entury Gothic"/>
                <a:buChar char="•"/>
              </a:pPr>
              <a:r>
                <a:rPr b="1" i="0" lang="en-US" sz="2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Akash Iyengar</a:t>
              </a:r>
              <a:endPara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entury Gothic"/>
                <a:buChar char="•"/>
              </a:pPr>
              <a:r>
                <a:rPr b="1" i="0" lang="en-US" sz="2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Akash Shanbhag</a:t>
              </a:r>
              <a:endPara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entury Gothic"/>
                <a:buChar char="•"/>
              </a:pPr>
              <a:r>
                <a:rPr b="1" i="0" lang="en-US" sz="2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Janani Selvan</a:t>
              </a:r>
              <a:endPara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entury Gothic"/>
                <a:buChar char="•"/>
              </a:pPr>
              <a:r>
                <a:rPr b="1" i="0" lang="en-US" sz="2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Veena Prasad</a:t>
              </a:r>
              <a:endPara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p18"/>
          <p:cNvSpPr txBox="1"/>
          <p:nvPr>
            <p:ph type="title"/>
          </p:nvPr>
        </p:nvSpPr>
        <p:spPr>
          <a:xfrm>
            <a:off x="838201" y="365126"/>
            <a:ext cx="3816095" cy="759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455316" y="1219200"/>
            <a:ext cx="3816096" cy="4929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Char char="⮚"/>
            </a:pPr>
            <a:r>
              <a:rPr b="1" lang="en-US" sz="2040"/>
              <a:t>Starting college implies moving into new town/city/state/country for students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Char char="⮚"/>
            </a:pPr>
            <a:r>
              <a:rPr b="1" lang="en-US" sz="2040"/>
              <a:t>On-campus housing can’t always be guaranteed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Char char="⮚"/>
            </a:pPr>
            <a:r>
              <a:rPr b="1" lang="en-US" sz="2040"/>
              <a:t>Finding off-campus housing is a struggle (unaware about the place)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Char char="⮚"/>
            </a:pPr>
            <a:r>
              <a:rPr b="1" lang="en-US" sz="2040"/>
              <a:t>Our app is the go-to spot for all college students looking for housing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Char char="⮚"/>
            </a:pPr>
            <a:r>
              <a:rPr b="1" lang="en-US" sz="2040"/>
              <a:t>Our app - Recommendation, proximity, crime score indicator, walk score indicator and much more</a:t>
            </a:r>
            <a:endParaRPr/>
          </a:p>
          <a:p>
            <a:pPr indent="-136842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Noto Sans Symbols"/>
              <a:buNone/>
            </a:pPr>
            <a:r>
              <a:t/>
            </a:r>
            <a:endParaRPr sz="144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close up of a hillside view of a city&#10;&#10;Description automatically generated" id="132" name="Google Shape;132;p18"/>
          <p:cNvPicPr preferRelativeResize="0"/>
          <p:nvPr/>
        </p:nvPicPr>
        <p:blipFill rotWithShape="1">
          <a:blip r:embed="rId3">
            <a:alphaModFix/>
          </a:blip>
          <a:srcRect b="0" l="22817" r="31965" t="0"/>
          <a:stretch/>
        </p:blipFill>
        <p:spPr>
          <a:xfrm>
            <a:off x="4719619" y="115623"/>
            <a:ext cx="7472381" cy="6857990"/>
          </a:xfrm>
          <a:custGeom>
            <a:rect b="b" l="l" r="r" t="t"/>
            <a:pathLst>
              <a:path extrusionOk="0" h="6886575" w="7472381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/>
          <p:nvPr/>
        </p:nvSpPr>
        <p:spPr>
          <a:xfrm flipH="1">
            <a:off x="2599854" y="527562"/>
            <a:ext cx="6992292" cy="5102484"/>
          </a:xfrm>
          <a:custGeom>
            <a:rect b="b" l="l" r="r" t="t"/>
            <a:pathLst>
              <a:path extrusionOk="0" h="5025119" w="6886274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" name="Google Shape;139;p19"/>
          <p:cNvSpPr/>
          <p:nvPr/>
        </p:nvSpPr>
        <p:spPr>
          <a:xfrm rot="10800000">
            <a:off x="-1" y="-2"/>
            <a:ext cx="9379192" cy="4251280"/>
          </a:xfrm>
          <a:custGeom>
            <a:rect b="b" l="l" r="r" t="t"/>
            <a:pathLst>
              <a:path extrusionOk="0" h="3752527" w="9379192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rgbClr val="C35E4D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p19"/>
          <p:cNvSpPr/>
          <p:nvPr/>
        </p:nvSpPr>
        <p:spPr>
          <a:xfrm flipH="1" rot="-10250098">
            <a:off x="5210629" y="4242714"/>
            <a:ext cx="7104297" cy="3137347"/>
          </a:xfrm>
          <a:custGeom>
            <a:rect b="b" l="l" r="r" t="t"/>
            <a:pathLst>
              <a:path extrusionOk="0" h="3137347" w="7104297">
                <a:moveTo>
                  <a:pt x="6772629" y="3137347"/>
                </a:moveTo>
                <a:lnTo>
                  <a:pt x="7104297" y="1081624"/>
                </a:lnTo>
                <a:lnTo>
                  <a:pt x="400225" y="0"/>
                </a:lnTo>
                <a:lnTo>
                  <a:pt x="277738" y="5048"/>
                </a:lnTo>
                <a:cubicBezTo>
                  <a:pt x="185423" y="9801"/>
                  <a:pt x="92851" y="15745"/>
                  <a:pt x="0" y="23585"/>
                </a:cubicBezTo>
                <a:cubicBezTo>
                  <a:pt x="96424" y="149013"/>
                  <a:pt x="221416" y="44490"/>
                  <a:pt x="296410" y="136472"/>
                </a:cubicBezTo>
                <a:cubicBezTo>
                  <a:pt x="224986" y="328795"/>
                  <a:pt x="253557" y="433318"/>
                  <a:pt x="396403" y="445861"/>
                </a:cubicBezTo>
                <a:cubicBezTo>
                  <a:pt x="535682" y="458403"/>
                  <a:pt x="685672" y="391507"/>
                  <a:pt x="760665" y="621461"/>
                </a:cubicBezTo>
                <a:cubicBezTo>
                  <a:pt x="782093" y="692537"/>
                  <a:pt x="914229" y="671633"/>
                  <a:pt x="996368" y="684176"/>
                </a:cubicBezTo>
                <a:cubicBezTo>
                  <a:pt x="1174926" y="713442"/>
                  <a:pt x="1364202" y="684176"/>
                  <a:pt x="1535617" y="776157"/>
                </a:cubicBezTo>
                <a:cubicBezTo>
                  <a:pt x="1603471" y="809604"/>
                  <a:pt x="1649896" y="834690"/>
                  <a:pt x="1614185" y="926671"/>
                </a:cubicBezTo>
                <a:cubicBezTo>
                  <a:pt x="1578472" y="1022833"/>
                  <a:pt x="1624898" y="1056279"/>
                  <a:pt x="1682037" y="1093909"/>
                </a:cubicBezTo>
                <a:cubicBezTo>
                  <a:pt x="1724892" y="1123175"/>
                  <a:pt x="1789173" y="1114814"/>
                  <a:pt x="1824886" y="1202614"/>
                </a:cubicBezTo>
                <a:cubicBezTo>
                  <a:pt x="1449909" y="1190070"/>
                  <a:pt x="1085647" y="1118994"/>
                  <a:pt x="714243" y="1185890"/>
                </a:cubicBezTo>
                <a:cubicBezTo>
                  <a:pt x="1121358" y="1353128"/>
                  <a:pt x="1567759" y="1344765"/>
                  <a:pt x="1967733" y="1537090"/>
                </a:cubicBezTo>
                <a:cubicBezTo>
                  <a:pt x="1953448" y="1603986"/>
                  <a:pt x="1860597" y="1574718"/>
                  <a:pt x="1857026" y="1675062"/>
                </a:cubicBezTo>
                <a:cubicBezTo>
                  <a:pt x="2067727" y="1779586"/>
                  <a:pt x="2321284" y="1708508"/>
                  <a:pt x="2542697" y="1863205"/>
                </a:cubicBezTo>
                <a:cubicBezTo>
                  <a:pt x="2414134" y="1934281"/>
                  <a:pt x="2296285" y="1817213"/>
                  <a:pt x="2174863" y="1884109"/>
                </a:cubicBezTo>
                <a:cubicBezTo>
                  <a:pt x="2214147" y="1984452"/>
                  <a:pt x="3992607" y="2603233"/>
                  <a:pt x="4314015" y="2670128"/>
                </a:cubicBezTo>
                <a:cubicBezTo>
                  <a:pt x="4559090" y="2721868"/>
                  <a:pt x="4976921" y="2803592"/>
                  <a:pt x="5430784" y="2889725"/>
                </a:cubicBezTo>
                <a:cubicBezTo>
                  <a:pt x="5827914" y="2965093"/>
                  <a:pt x="6252633" y="3043836"/>
                  <a:pt x="6613344" y="3108822"/>
                </a:cubicBezTo>
                <a:close/>
              </a:path>
            </a:pathLst>
          </a:custGeom>
          <a:solidFill>
            <a:srgbClr val="C35E4D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19"/>
          <p:cNvSpPr txBox="1"/>
          <p:nvPr>
            <p:ph type="title"/>
          </p:nvPr>
        </p:nvSpPr>
        <p:spPr>
          <a:xfrm>
            <a:off x="0" y="6178"/>
            <a:ext cx="12192000" cy="830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>
                <a:latin typeface="Arial"/>
                <a:ea typeface="Arial"/>
                <a:cs typeface="Arial"/>
                <a:sym typeface="Arial"/>
              </a:rPr>
              <a:t>System Architecture</a:t>
            </a:r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7800" y="1062625"/>
            <a:ext cx="5569002" cy="51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/>
          <p:nvPr/>
        </p:nvSpPr>
        <p:spPr>
          <a:xfrm flipH="1">
            <a:off x="2599854" y="527562"/>
            <a:ext cx="6992292" cy="5102484"/>
          </a:xfrm>
          <a:custGeom>
            <a:rect b="b" l="l" r="r" t="t"/>
            <a:pathLst>
              <a:path extrusionOk="0" h="5025119" w="6886274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20"/>
          <p:cNvSpPr/>
          <p:nvPr/>
        </p:nvSpPr>
        <p:spPr>
          <a:xfrm rot="10800000">
            <a:off x="-1" y="-2"/>
            <a:ext cx="9379192" cy="4251280"/>
          </a:xfrm>
          <a:custGeom>
            <a:rect b="b" l="l" r="r" t="t"/>
            <a:pathLst>
              <a:path extrusionOk="0" h="3752527" w="9379192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rgbClr val="C35E4D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20"/>
          <p:cNvSpPr/>
          <p:nvPr/>
        </p:nvSpPr>
        <p:spPr>
          <a:xfrm flipH="1" rot="-10250098">
            <a:off x="5210629" y="4242714"/>
            <a:ext cx="7104297" cy="3137347"/>
          </a:xfrm>
          <a:custGeom>
            <a:rect b="b" l="l" r="r" t="t"/>
            <a:pathLst>
              <a:path extrusionOk="0" h="3137347" w="7104297">
                <a:moveTo>
                  <a:pt x="6772629" y="3137347"/>
                </a:moveTo>
                <a:lnTo>
                  <a:pt x="7104297" y="1081624"/>
                </a:lnTo>
                <a:lnTo>
                  <a:pt x="400225" y="0"/>
                </a:lnTo>
                <a:lnTo>
                  <a:pt x="277738" y="5048"/>
                </a:lnTo>
                <a:cubicBezTo>
                  <a:pt x="185423" y="9801"/>
                  <a:pt x="92851" y="15745"/>
                  <a:pt x="0" y="23585"/>
                </a:cubicBezTo>
                <a:cubicBezTo>
                  <a:pt x="96424" y="149013"/>
                  <a:pt x="221416" y="44490"/>
                  <a:pt x="296410" y="136472"/>
                </a:cubicBezTo>
                <a:cubicBezTo>
                  <a:pt x="224986" y="328795"/>
                  <a:pt x="253557" y="433318"/>
                  <a:pt x="396403" y="445861"/>
                </a:cubicBezTo>
                <a:cubicBezTo>
                  <a:pt x="535682" y="458403"/>
                  <a:pt x="685672" y="391507"/>
                  <a:pt x="760665" y="621461"/>
                </a:cubicBezTo>
                <a:cubicBezTo>
                  <a:pt x="782093" y="692537"/>
                  <a:pt x="914229" y="671633"/>
                  <a:pt x="996368" y="684176"/>
                </a:cubicBezTo>
                <a:cubicBezTo>
                  <a:pt x="1174926" y="713442"/>
                  <a:pt x="1364202" y="684176"/>
                  <a:pt x="1535617" y="776157"/>
                </a:cubicBezTo>
                <a:cubicBezTo>
                  <a:pt x="1603471" y="809604"/>
                  <a:pt x="1649896" y="834690"/>
                  <a:pt x="1614185" y="926671"/>
                </a:cubicBezTo>
                <a:cubicBezTo>
                  <a:pt x="1578472" y="1022833"/>
                  <a:pt x="1624898" y="1056279"/>
                  <a:pt x="1682037" y="1093909"/>
                </a:cubicBezTo>
                <a:cubicBezTo>
                  <a:pt x="1724892" y="1123175"/>
                  <a:pt x="1789173" y="1114814"/>
                  <a:pt x="1824886" y="1202614"/>
                </a:cubicBezTo>
                <a:cubicBezTo>
                  <a:pt x="1449909" y="1190070"/>
                  <a:pt x="1085647" y="1118994"/>
                  <a:pt x="714243" y="1185890"/>
                </a:cubicBezTo>
                <a:cubicBezTo>
                  <a:pt x="1121358" y="1353128"/>
                  <a:pt x="1567759" y="1344765"/>
                  <a:pt x="1967733" y="1537090"/>
                </a:cubicBezTo>
                <a:cubicBezTo>
                  <a:pt x="1953448" y="1603986"/>
                  <a:pt x="1860597" y="1574718"/>
                  <a:pt x="1857026" y="1675062"/>
                </a:cubicBezTo>
                <a:cubicBezTo>
                  <a:pt x="2067727" y="1779586"/>
                  <a:pt x="2321284" y="1708508"/>
                  <a:pt x="2542697" y="1863205"/>
                </a:cubicBezTo>
                <a:cubicBezTo>
                  <a:pt x="2414134" y="1934281"/>
                  <a:pt x="2296285" y="1817213"/>
                  <a:pt x="2174863" y="1884109"/>
                </a:cubicBezTo>
                <a:cubicBezTo>
                  <a:pt x="2214147" y="1984452"/>
                  <a:pt x="3992607" y="2603233"/>
                  <a:pt x="4314015" y="2670128"/>
                </a:cubicBezTo>
                <a:cubicBezTo>
                  <a:pt x="4559090" y="2721868"/>
                  <a:pt x="4976921" y="2803592"/>
                  <a:pt x="5430784" y="2889725"/>
                </a:cubicBezTo>
                <a:cubicBezTo>
                  <a:pt x="5827914" y="2965093"/>
                  <a:pt x="6252633" y="3043836"/>
                  <a:pt x="6613344" y="3108822"/>
                </a:cubicBezTo>
                <a:close/>
              </a:path>
            </a:pathLst>
          </a:custGeom>
          <a:solidFill>
            <a:srgbClr val="C35E4D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20"/>
          <p:cNvSpPr txBox="1"/>
          <p:nvPr>
            <p:ph type="title"/>
          </p:nvPr>
        </p:nvSpPr>
        <p:spPr>
          <a:xfrm>
            <a:off x="0" y="6178"/>
            <a:ext cx="12192000" cy="1152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>
                <a:latin typeface="Arial"/>
                <a:ea typeface="Arial"/>
                <a:cs typeface="Arial"/>
                <a:sym typeface="Arial"/>
              </a:rPr>
              <a:t>System Architecture</a:t>
            </a:r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9850" y="1018100"/>
            <a:ext cx="7347750" cy="55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/>
          <p:nvPr/>
        </p:nvSpPr>
        <p:spPr>
          <a:xfrm flipH="1">
            <a:off x="2599854" y="527562"/>
            <a:ext cx="6992292" cy="5102484"/>
          </a:xfrm>
          <a:custGeom>
            <a:rect b="b" l="l" r="r" t="t"/>
            <a:pathLst>
              <a:path extrusionOk="0" h="5025119" w="6886274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p21"/>
          <p:cNvSpPr/>
          <p:nvPr/>
        </p:nvSpPr>
        <p:spPr>
          <a:xfrm rot="10800000">
            <a:off x="-1" y="-2"/>
            <a:ext cx="9379192" cy="4251280"/>
          </a:xfrm>
          <a:custGeom>
            <a:rect b="b" l="l" r="r" t="t"/>
            <a:pathLst>
              <a:path extrusionOk="0" h="3752527" w="9379192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rgbClr val="C35E4D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1"/>
          <p:cNvSpPr/>
          <p:nvPr/>
        </p:nvSpPr>
        <p:spPr>
          <a:xfrm flipH="1" rot="-10250098">
            <a:off x="5210629" y="4242714"/>
            <a:ext cx="7104297" cy="3137347"/>
          </a:xfrm>
          <a:custGeom>
            <a:rect b="b" l="l" r="r" t="t"/>
            <a:pathLst>
              <a:path extrusionOk="0" h="3137347" w="7104297">
                <a:moveTo>
                  <a:pt x="6772629" y="3137347"/>
                </a:moveTo>
                <a:lnTo>
                  <a:pt x="7104297" y="1081624"/>
                </a:lnTo>
                <a:lnTo>
                  <a:pt x="400225" y="0"/>
                </a:lnTo>
                <a:lnTo>
                  <a:pt x="277738" y="5048"/>
                </a:lnTo>
                <a:cubicBezTo>
                  <a:pt x="185423" y="9801"/>
                  <a:pt x="92851" y="15745"/>
                  <a:pt x="0" y="23585"/>
                </a:cubicBezTo>
                <a:cubicBezTo>
                  <a:pt x="96424" y="149013"/>
                  <a:pt x="221416" y="44490"/>
                  <a:pt x="296410" y="136472"/>
                </a:cubicBezTo>
                <a:cubicBezTo>
                  <a:pt x="224986" y="328795"/>
                  <a:pt x="253557" y="433318"/>
                  <a:pt x="396403" y="445861"/>
                </a:cubicBezTo>
                <a:cubicBezTo>
                  <a:pt x="535682" y="458403"/>
                  <a:pt x="685672" y="391507"/>
                  <a:pt x="760665" y="621461"/>
                </a:cubicBezTo>
                <a:cubicBezTo>
                  <a:pt x="782093" y="692537"/>
                  <a:pt x="914229" y="671633"/>
                  <a:pt x="996368" y="684176"/>
                </a:cubicBezTo>
                <a:cubicBezTo>
                  <a:pt x="1174926" y="713442"/>
                  <a:pt x="1364202" y="684176"/>
                  <a:pt x="1535617" y="776157"/>
                </a:cubicBezTo>
                <a:cubicBezTo>
                  <a:pt x="1603471" y="809604"/>
                  <a:pt x="1649896" y="834690"/>
                  <a:pt x="1614185" y="926671"/>
                </a:cubicBezTo>
                <a:cubicBezTo>
                  <a:pt x="1578472" y="1022833"/>
                  <a:pt x="1624898" y="1056279"/>
                  <a:pt x="1682037" y="1093909"/>
                </a:cubicBezTo>
                <a:cubicBezTo>
                  <a:pt x="1724892" y="1123175"/>
                  <a:pt x="1789173" y="1114814"/>
                  <a:pt x="1824886" y="1202614"/>
                </a:cubicBezTo>
                <a:cubicBezTo>
                  <a:pt x="1449909" y="1190070"/>
                  <a:pt x="1085647" y="1118994"/>
                  <a:pt x="714243" y="1185890"/>
                </a:cubicBezTo>
                <a:cubicBezTo>
                  <a:pt x="1121358" y="1353128"/>
                  <a:pt x="1567759" y="1344765"/>
                  <a:pt x="1967733" y="1537090"/>
                </a:cubicBezTo>
                <a:cubicBezTo>
                  <a:pt x="1953448" y="1603986"/>
                  <a:pt x="1860597" y="1574718"/>
                  <a:pt x="1857026" y="1675062"/>
                </a:cubicBezTo>
                <a:cubicBezTo>
                  <a:pt x="2067727" y="1779586"/>
                  <a:pt x="2321284" y="1708508"/>
                  <a:pt x="2542697" y="1863205"/>
                </a:cubicBezTo>
                <a:cubicBezTo>
                  <a:pt x="2414134" y="1934281"/>
                  <a:pt x="2296285" y="1817213"/>
                  <a:pt x="2174863" y="1884109"/>
                </a:cubicBezTo>
                <a:cubicBezTo>
                  <a:pt x="2214147" y="1984452"/>
                  <a:pt x="3992607" y="2603233"/>
                  <a:pt x="4314015" y="2670128"/>
                </a:cubicBezTo>
                <a:cubicBezTo>
                  <a:pt x="4559090" y="2721868"/>
                  <a:pt x="4976921" y="2803592"/>
                  <a:pt x="5430784" y="2889725"/>
                </a:cubicBezTo>
                <a:cubicBezTo>
                  <a:pt x="5827914" y="2965093"/>
                  <a:pt x="6252633" y="3043836"/>
                  <a:pt x="6613344" y="3108822"/>
                </a:cubicBezTo>
                <a:close/>
              </a:path>
            </a:pathLst>
          </a:custGeom>
          <a:solidFill>
            <a:srgbClr val="C35E4D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p21"/>
          <p:cNvSpPr txBox="1"/>
          <p:nvPr>
            <p:ph type="title"/>
          </p:nvPr>
        </p:nvSpPr>
        <p:spPr>
          <a:xfrm>
            <a:off x="0" y="6178"/>
            <a:ext cx="12192000" cy="1152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>
                <a:latin typeface="Arial"/>
                <a:ea typeface="Arial"/>
                <a:cs typeface="Arial"/>
                <a:sym typeface="Arial"/>
              </a:rPr>
              <a:t>System Architecture</a:t>
            </a:r>
            <a:endParaRPr/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375" y="890025"/>
            <a:ext cx="7140826" cy="55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/>
          <p:nvPr/>
        </p:nvSpPr>
        <p:spPr>
          <a:xfrm flipH="1">
            <a:off x="2599854" y="527562"/>
            <a:ext cx="6992292" cy="5102484"/>
          </a:xfrm>
          <a:custGeom>
            <a:rect b="b" l="l" r="r" t="t"/>
            <a:pathLst>
              <a:path extrusionOk="0" h="5025119" w="6886274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p22"/>
          <p:cNvSpPr/>
          <p:nvPr/>
        </p:nvSpPr>
        <p:spPr>
          <a:xfrm rot="10800000">
            <a:off x="-1" y="-2"/>
            <a:ext cx="9379192" cy="4251280"/>
          </a:xfrm>
          <a:custGeom>
            <a:rect b="b" l="l" r="r" t="t"/>
            <a:pathLst>
              <a:path extrusionOk="0" h="3752527" w="9379192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rgbClr val="C35E4D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22"/>
          <p:cNvSpPr/>
          <p:nvPr/>
        </p:nvSpPr>
        <p:spPr>
          <a:xfrm flipH="1" rot="-10250098">
            <a:off x="5210629" y="4242714"/>
            <a:ext cx="7104297" cy="3137347"/>
          </a:xfrm>
          <a:custGeom>
            <a:rect b="b" l="l" r="r" t="t"/>
            <a:pathLst>
              <a:path extrusionOk="0" h="3137347" w="7104297">
                <a:moveTo>
                  <a:pt x="6772629" y="3137347"/>
                </a:moveTo>
                <a:lnTo>
                  <a:pt x="7104297" y="1081624"/>
                </a:lnTo>
                <a:lnTo>
                  <a:pt x="400225" y="0"/>
                </a:lnTo>
                <a:lnTo>
                  <a:pt x="277738" y="5048"/>
                </a:lnTo>
                <a:cubicBezTo>
                  <a:pt x="185423" y="9801"/>
                  <a:pt x="92851" y="15745"/>
                  <a:pt x="0" y="23585"/>
                </a:cubicBezTo>
                <a:cubicBezTo>
                  <a:pt x="96424" y="149013"/>
                  <a:pt x="221416" y="44490"/>
                  <a:pt x="296410" y="136472"/>
                </a:cubicBezTo>
                <a:cubicBezTo>
                  <a:pt x="224986" y="328795"/>
                  <a:pt x="253557" y="433318"/>
                  <a:pt x="396403" y="445861"/>
                </a:cubicBezTo>
                <a:cubicBezTo>
                  <a:pt x="535682" y="458403"/>
                  <a:pt x="685672" y="391507"/>
                  <a:pt x="760665" y="621461"/>
                </a:cubicBezTo>
                <a:cubicBezTo>
                  <a:pt x="782093" y="692537"/>
                  <a:pt x="914229" y="671633"/>
                  <a:pt x="996368" y="684176"/>
                </a:cubicBezTo>
                <a:cubicBezTo>
                  <a:pt x="1174926" y="713442"/>
                  <a:pt x="1364202" y="684176"/>
                  <a:pt x="1535617" y="776157"/>
                </a:cubicBezTo>
                <a:cubicBezTo>
                  <a:pt x="1603471" y="809604"/>
                  <a:pt x="1649896" y="834690"/>
                  <a:pt x="1614185" y="926671"/>
                </a:cubicBezTo>
                <a:cubicBezTo>
                  <a:pt x="1578472" y="1022833"/>
                  <a:pt x="1624898" y="1056279"/>
                  <a:pt x="1682037" y="1093909"/>
                </a:cubicBezTo>
                <a:cubicBezTo>
                  <a:pt x="1724892" y="1123175"/>
                  <a:pt x="1789173" y="1114814"/>
                  <a:pt x="1824886" y="1202614"/>
                </a:cubicBezTo>
                <a:cubicBezTo>
                  <a:pt x="1449909" y="1190070"/>
                  <a:pt x="1085647" y="1118994"/>
                  <a:pt x="714243" y="1185890"/>
                </a:cubicBezTo>
                <a:cubicBezTo>
                  <a:pt x="1121358" y="1353128"/>
                  <a:pt x="1567759" y="1344765"/>
                  <a:pt x="1967733" y="1537090"/>
                </a:cubicBezTo>
                <a:cubicBezTo>
                  <a:pt x="1953448" y="1603986"/>
                  <a:pt x="1860597" y="1574718"/>
                  <a:pt x="1857026" y="1675062"/>
                </a:cubicBezTo>
                <a:cubicBezTo>
                  <a:pt x="2067727" y="1779586"/>
                  <a:pt x="2321284" y="1708508"/>
                  <a:pt x="2542697" y="1863205"/>
                </a:cubicBezTo>
                <a:cubicBezTo>
                  <a:pt x="2414134" y="1934281"/>
                  <a:pt x="2296285" y="1817213"/>
                  <a:pt x="2174863" y="1884109"/>
                </a:cubicBezTo>
                <a:cubicBezTo>
                  <a:pt x="2214147" y="1984452"/>
                  <a:pt x="3992607" y="2603233"/>
                  <a:pt x="4314015" y="2670128"/>
                </a:cubicBezTo>
                <a:cubicBezTo>
                  <a:pt x="4559090" y="2721868"/>
                  <a:pt x="4976921" y="2803592"/>
                  <a:pt x="5430784" y="2889725"/>
                </a:cubicBezTo>
                <a:cubicBezTo>
                  <a:pt x="5827914" y="2965093"/>
                  <a:pt x="6252633" y="3043836"/>
                  <a:pt x="6613344" y="3108822"/>
                </a:cubicBezTo>
                <a:close/>
              </a:path>
            </a:pathLst>
          </a:custGeom>
          <a:solidFill>
            <a:srgbClr val="C35E4D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" name="Google Shape;171;p22"/>
          <p:cNvSpPr txBox="1"/>
          <p:nvPr>
            <p:ph type="title"/>
          </p:nvPr>
        </p:nvSpPr>
        <p:spPr>
          <a:xfrm>
            <a:off x="0" y="6178"/>
            <a:ext cx="12192000" cy="1152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>
                <a:latin typeface="Arial"/>
                <a:ea typeface="Arial"/>
                <a:cs typeface="Arial"/>
                <a:sym typeface="Arial"/>
              </a:rPr>
              <a:t>System Architecture</a:t>
            </a:r>
            <a:endParaRPr/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575" y="76200"/>
            <a:ext cx="8059926" cy="6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/>
          <p:nvPr/>
        </p:nvSpPr>
        <p:spPr>
          <a:xfrm flipH="1">
            <a:off x="2599854" y="527562"/>
            <a:ext cx="6992292" cy="5102484"/>
          </a:xfrm>
          <a:custGeom>
            <a:rect b="b" l="l" r="r" t="t"/>
            <a:pathLst>
              <a:path extrusionOk="0" h="5025119" w="6886274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p23"/>
          <p:cNvSpPr/>
          <p:nvPr/>
        </p:nvSpPr>
        <p:spPr>
          <a:xfrm flipH="1" rot="-5400000">
            <a:off x="1344152" y="387180"/>
            <a:ext cx="3850317" cy="6538623"/>
          </a:xfrm>
          <a:custGeom>
            <a:rect b="b" l="l" r="r" t="t"/>
            <a:pathLst>
              <a:path extrusionOk="0" h="5978116" w="3850317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rgbClr val="C35E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p23"/>
          <p:cNvSpPr txBox="1"/>
          <p:nvPr>
            <p:ph type="title"/>
          </p:nvPr>
        </p:nvSpPr>
        <p:spPr>
          <a:xfrm>
            <a:off x="535387" y="2248263"/>
            <a:ext cx="3768917" cy="16061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b="1" i="0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Demo</a:t>
            </a: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8200971" y="2878748"/>
            <a:ext cx="23717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3" title="Big Data Project Demo - Graduate Safe Housing Recommendation App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1100" y="17145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24"/>
          <p:cNvSpPr txBox="1"/>
          <p:nvPr>
            <p:ph type="title"/>
          </p:nvPr>
        </p:nvSpPr>
        <p:spPr>
          <a:xfrm>
            <a:off x="6585043" y="365125"/>
            <a:ext cx="4768753" cy="20992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i="0" lang="en-US">
                <a:latin typeface="Arial"/>
                <a:ea typeface="Arial"/>
                <a:cs typeface="Arial"/>
                <a:sym typeface="Arial"/>
              </a:rPr>
              <a:t>Tech Stack</a:t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3" y="3"/>
            <a:ext cx="6116569" cy="6857998"/>
          </a:xfrm>
          <a:custGeom>
            <a:rect b="b" l="l" r="r" t="t"/>
            <a:pathLst>
              <a:path extrusionOk="0" h="6879321" w="6116569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 picture containing drawing&#10;&#10;Description automatically generated" id="190" name="Google Shape;19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191" y="0"/>
            <a:ext cx="2222953" cy="1111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91" name="Google Shape;19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030" y="1111476"/>
            <a:ext cx="1808615" cy="12290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92" name="Google Shape;192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1615" y="767428"/>
            <a:ext cx="1808615" cy="1347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drawing of a cartoon character&#10;&#10;Description automatically generated" id="193" name="Google Shape;193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59491" y="1958582"/>
            <a:ext cx="1652325" cy="92424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4"/>
          <p:cNvSpPr txBox="1"/>
          <p:nvPr/>
        </p:nvSpPr>
        <p:spPr>
          <a:xfrm>
            <a:off x="6585050" y="1810600"/>
            <a:ext cx="4768800" cy="47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Software: - </a:t>
            </a:r>
            <a:endParaRPr/>
          </a:p>
          <a:p>
            <a:pPr indent="-342900" lvl="0" marL="40005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⮚"/>
            </a:pPr>
            <a:r>
              <a:rPr b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Programming Languages – Python, React.js, HTML, CSS  </a:t>
            </a:r>
            <a:endParaRPr/>
          </a:p>
          <a:p>
            <a:pPr indent="-342900" lvl="0" marL="40005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⮚"/>
            </a:pPr>
            <a:r>
              <a:rPr b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 Technologies – Flask, NodeJS</a:t>
            </a:r>
            <a:endParaRPr/>
          </a:p>
          <a:p>
            <a:pPr indent="-342900" lvl="0" marL="40005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⮚"/>
            </a:pPr>
            <a:r>
              <a:rPr b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Management – MongoDB, Apache Kafka, Elastic search, Logstash, Kibana</a:t>
            </a:r>
            <a:endParaRPr/>
          </a:p>
          <a:p>
            <a:pPr indent="-342900" lvl="0" marL="40005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⮚"/>
            </a:pPr>
            <a:r>
              <a:rPr b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Miscellaneous – Jupyter Notebook, Docker, GCP</a:t>
            </a:r>
            <a:endParaRPr b="1"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0005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Char char="⮚"/>
            </a:pPr>
            <a:r>
              <a:rPr b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management - GIT, Pivotal, Whatsapp</a:t>
            </a:r>
            <a:endParaRPr b="1"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 picture containing drawing&#10;&#10;Description automatically generated" id="195" name="Google Shape;195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722" y="2464417"/>
            <a:ext cx="1859230" cy="11482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96" name="Google Shape;196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201083" y="-72569"/>
            <a:ext cx="1707435" cy="1347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97" name="Google Shape;197;p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70164" y="2882828"/>
            <a:ext cx="1859230" cy="19677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98" name="Google Shape;198;p2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77406" y="3612645"/>
            <a:ext cx="811160" cy="939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99" name="Google Shape;199;p2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35527" y="4362441"/>
            <a:ext cx="1320050" cy="12062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200" name="Google Shape;200;p2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-13480" y="5676654"/>
            <a:ext cx="3380922" cy="112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p25"/>
          <p:cNvSpPr txBox="1"/>
          <p:nvPr>
            <p:ph type="title"/>
          </p:nvPr>
        </p:nvSpPr>
        <p:spPr>
          <a:xfrm>
            <a:off x="838201" y="-640657"/>
            <a:ext cx="3816000" cy="18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>
                <a:latin typeface="Arial"/>
                <a:ea typeface="Arial"/>
                <a:cs typeface="Arial"/>
                <a:sym typeface="Arial"/>
              </a:rPr>
              <a:t>Challenges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528638" y="885825"/>
            <a:ext cx="4125600" cy="52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/>
              <a:t>Scraping Data from multiple sources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/>
              <a:t>APIs lacked the required data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/>
              <a:t>Making sense of the data from multiple sources were hard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/>
              <a:t>Connecting the data derived from multiple sources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/>
              <a:t>Frontend was challenging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/>
              <a:t>Remote meetings made communication difficult</a:t>
            </a:r>
            <a:endParaRPr/>
          </a:p>
        </p:txBody>
      </p:sp>
      <p:pic>
        <p:nvPicPr>
          <p:cNvPr descr="A picture containing table, drawing&#10;&#10;Description automatically generated" id="208" name="Google Shape;208;p25"/>
          <p:cNvPicPr preferRelativeResize="0"/>
          <p:nvPr/>
        </p:nvPicPr>
        <p:blipFill rotWithShape="1">
          <a:blip r:embed="rId3">
            <a:alphaModFix/>
          </a:blip>
          <a:srcRect b="0" l="34263" r="19702" t="0"/>
          <a:stretch/>
        </p:blipFill>
        <p:spPr>
          <a:xfrm>
            <a:off x="4726728" y="10"/>
            <a:ext cx="7472381" cy="6852142"/>
          </a:xfrm>
          <a:custGeom>
            <a:rect b="b" l="l" r="r" t="t"/>
            <a:pathLst>
              <a:path extrusionOk="0" h="6886575" w="7472381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rushVTI">
  <a:themeElements>
    <a:clrScheme name="AnalogousFromRegularSeedLeftStep">
      <a:dk1>
        <a:srgbClr val="000000"/>
      </a:dk1>
      <a:lt1>
        <a:srgbClr val="FFFFFF"/>
      </a:lt1>
      <a:dk2>
        <a:srgbClr val="413024"/>
      </a:dk2>
      <a:lt2>
        <a:srgbClr val="E2E7E8"/>
      </a:lt2>
      <a:accent1>
        <a:srgbClr val="C35E4D"/>
      </a:accent1>
      <a:accent2>
        <a:srgbClr val="B13B5B"/>
      </a:accent2>
      <a:accent3>
        <a:srgbClr val="C34D9E"/>
      </a:accent3>
      <a:accent4>
        <a:srgbClr val="A53BB1"/>
      </a:accent4>
      <a:accent5>
        <a:srgbClr val="864DC3"/>
      </a:accent5>
      <a:accent6>
        <a:srgbClr val="5952BB"/>
      </a:accent6>
      <a:hlink>
        <a:srgbClr val="348E9E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rushVTI">
  <a:themeElements>
    <a:clrScheme name="AnalogousFromRegularSeedLeftStep">
      <a:dk1>
        <a:srgbClr val="000000"/>
      </a:dk1>
      <a:lt1>
        <a:srgbClr val="FFFFFF"/>
      </a:lt1>
      <a:dk2>
        <a:srgbClr val="413024"/>
      </a:dk2>
      <a:lt2>
        <a:srgbClr val="E2E7E8"/>
      </a:lt2>
      <a:accent1>
        <a:srgbClr val="C35E4D"/>
      </a:accent1>
      <a:accent2>
        <a:srgbClr val="B13B5B"/>
      </a:accent2>
      <a:accent3>
        <a:srgbClr val="C34D9E"/>
      </a:accent3>
      <a:accent4>
        <a:srgbClr val="A53BB1"/>
      </a:accent4>
      <a:accent5>
        <a:srgbClr val="864DC3"/>
      </a:accent5>
      <a:accent6>
        <a:srgbClr val="5952BB"/>
      </a:accent6>
      <a:hlink>
        <a:srgbClr val="348E9E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