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3" r:id="rId16"/>
    <p:sldId id="274" r:id="rId17"/>
    <p:sldId id="271" r:id="rId18"/>
    <p:sldId id="272" r:id="rId19"/>
    <p:sldId id="275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>
      <p:cViewPr varScale="1">
        <p:scale>
          <a:sx n="120" d="100"/>
          <a:sy n="120" d="100"/>
        </p:scale>
        <p:origin x="8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3B6D7D-88E7-4878-B7CB-414304E08A8E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420F74B-10EC-4813-B64A-CC03B1A5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43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67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1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2441-BC91-493B-B645-B5F1D434D856}" type="datetime1">
              <a:rPr lang="en-US" smtClean="0"/>
              <a:t>5/31/16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5DC-3CFC-434E-AAB5-9099DF20CB5A}" type="datetime1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AEC9-A049-4645-A9D4-B6517E5E48B5}" type="datetime1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6489-89A3-4786-8FE1-D5A7B95C0130}" type="datetime1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0550-35AD-4C22-BE7B-D0E74675A1CA}" type="datetime1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C21B-BF7C-460F-9FB3-9F684133D28B}" type="datetime1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208E-481C-4F6B-AE6A-FD830CF91DCD}" type="datetime1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23B8-6804-404A-A7C0-FC9B80C13A9D}" type="datetime1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A4A-A590-4577-8DA1-50FB19CAE007}" type="datetime1">
              <a:rPr lang="en-US" smtClean="0"/>
              <a:t>5/31/16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C5D3-9474-48FC-87B5-B6EAB3837FE1}" type="datetime1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7A90-1B96-4578-84E8-5E3E1033E191}" type="datetime1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C8C381E-0C77-42BC-A476-9A91709241C1}" type="datetime1">
              <a:rPr lang="en-US" smtClean="0"/>
              <a:t>5/31/16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95442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Basic Functionality in Linux</a:t>
            </a:r>
            <a:br>
              <a:rPr lang="en-US" sz="4000" dirty="0" smtClean="0"/>
            </a:b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(With credit to M.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Lunacek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at CU Research Computing)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</a:t>
            </a:fld>
            <a:endParaRPr lang="en-US" sz="1600" dirty="0"/>
          </a:p>
        </p:txBody>
      </p:sp>
      <p:sp>
        <p:nvSpPr>
          <p:cNvPr id="12" name="Text Placeholder 26"/>
          <p:cNvSpPr txBox="1">
            <a:spLocks/>
          </p:cNvSpPr>
          <p:nvPr/>
        </p:nvSpPr>
        <p:spPr>
          <a:xfrm>
            <a:off x="152400" y="1143000"/>
            <a:ext cx="8001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Linux is the </a:t>
            </a:r>
            <a:r>
              <a:rPr lang="en-US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operating system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that controls the hardware of a computer.  The computers in the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"/>
              </a:rPr>
              <a:t>scorpius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lab run Linux (Debian to be exact).  </a:t>
            </a:r>
          </a:p>
          <a:p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Other examples of operating systems are OSX and Windows.</a:t>
            </a:r>
          </a:p>
          <a:p>
            <a:endParaRPr lang="en-US" sz="2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810000"/>
            <a:ext cx="28575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4114800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You will use a terminal on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"/>
              </a:rPr>
              <a:t>scorpius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to type in commands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(input) and get output (usually to the screen).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838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File System (M. </a:t>
            </a:r>
            <a:r>
              <a:rPr lang="en-US" sz="4000" dirty="0" err="1" smtClean="0"/>
              <a:t>Lunacek</a:t>
            </a:r>
            <a:r>
              <a:rPr lang="en-US" sz="4000" dirty="0" smtClean="0"/>
              <a:t>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10</a:t>
            </a:fld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2457"/>
            <a:ext cx="7924800" cy="5400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8400" y="3886200"/>
            <a:ext cx="1905000" cy="175432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close to, but not exactly, our directory structure on scorpius – see tutorial.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3657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ome directory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05000" y="3429000"/>
            <a:ext cx="22860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1600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home directory and $HOME variable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$HOME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an environment variable that holds the full path of the home directory</a:t>
            </a:r>
          </a:p>
          <a:p>
            <a:endParaRPr lang="en-US" sz="2400" dirty="0">
              <a:solidFill>
                <a:srgbClr val="DC9E1F"/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echo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is a command that reports what a variable holds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cs typeface="Courier"/>
              </a:rPr>
              <a:t>Q. What should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echo $HOME </a:t>
            </a:r>
            <a:r>
              <a:rPr lang="en-US" sz="2400" dirty="0" smtClean="0">
                <a:solidFill>
                  <a:srgbClr val="FF6600"/>
                </a:solidFill>
                <a:cs typeface="Courier"/>
              </a:rPr>
              <a:t>report for me if my username (and the name of my home directory) is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dawe1428</a:t>
            </a:r>
            <a:r>
              <a:rPr lang="en-US" sz="2400" dirty="0" smtClean="0">
                <a:solidFill>
                  <a:srgbClr val="FF6600"/>
                </a:solidFill>
                <a:cs typeface="Courier"/>
              </a:rPr>
              <a:t>?</a:t>
            </a:r>
          </a:p>
          <a:p>
            <a:endParaRPr lang="en-US" sz="2400" dirty="0">
              <a:solidFill>
                <a:srgbClr val="FF6600"/>
              </a:solidFill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dawe1428@scorpiusprime:~$ echo $HOME</a:t>
            </a:r>
          </a:p>
          <a:p>
            <a:endParaRPr lang="en-US" sz="2400" dirty="0">
              <a:solidFill>
                <a:srgbClr val="FF6600"/>
              </a:solidFill>
              <a:cs typeface="Courier"/>
            </a:endParaRPr>
          </a:p>
          <a:p>
            <a:endParaRPr lang="en-US" sz="2400" dirty="0">
              <a:solidFill>
                <a:srgbClr val="FF66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50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1600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home directory and HOME variable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12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$HOME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an environment variable that holds the full path of the home directory</a:t>
            </a:r>
          </a:p>
          <a:p>
            <a:endParaRPr lang="en-US" sz="2400" dirty="0">
              <a:solidFill>
                <a:srgbClr val="DC9E1F"/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echo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is a command that reports what a variable holds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cs typeface="Courier"/>
              </a:rPr>
              <a:t>Q. What should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echo $HOME </a:t>
            </a:r>
            <a:r>
              <a:rPr lang="en-US" sz="2400" dirty="0" smtClean="0">
                <a:solidFill>
                  <a:srgbClr val="FF6600"/>
                </a:solidFill>
                <a:cs typeface="Courier"/>
              </a:rPr>
              <a:t>report for me if my username (and the name of my home directory) is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dawe1428</a:t>
            </a:r>
            <a:r>
              <a:rPr lang="en-US" sz="2400" dirty="0" smtClean="0">
                <a:solidFill>
                  <a:srgbClr val="FF6600"/>
                </a:solidFill>
                <a:cs typeface="Courier"/>
              </a:rPr>
              <a:t>?</a:t>
            </a:r>
          </a:p>
          <a:p>
            <a:endParaRPr lang="en-US" sz="2400" dirty="0">
              <a:solidFill>
                <a:srgbClr val="FF6600"/>
              </a:solidFill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dawe1428@scorpiusprime:~$ echo $HOME</a:t>
            </a:r>
          </a:p>
          <a:p>
            <a:r>
              <a:rPr lang="en-US" sz="2400" dirty="0" smtClean="0">
                <a:latin typeface="Courier"/>
                <a:cs typeface="Courier"/>
              </a:rPr>
              <a:t>/home/dawe1428</a:t>
            </a:r>
            <a:endParaRPr lang="en-US" sz="2400" dirty="0">
              <a:solidFill>
                <a:srgbClr val="FF66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136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$PATH variable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13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When you type a command the shell looks in the current directory for the program, then in other directories in the $PATH environment variable: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dirty="0" smtClean="0">
                <a:latin typeface="Courier"/>
                <a:cs typeface="Courier"/>
              </a:rPr>
              <a:t>dawe1428@scorpiusprime:~$ echo $PATH</a:t>
            </a:r>
            <a:endParaRPr lang="en-US" sz="2400" dirty="0" smtClean="0">
              <a:cs typeface="Courier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/opt/anaconda/bin:/usr/local/bin:/usr/bin:/bin:/usr/local/games:/usr/games</a:t>
            </a:r>
          </a:p>
          <a:p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sz="2400" dirty="0">
              <a:solidFill>
                <a:srgbClr val="FF6600"/>
              </a:solidFill>
              <a:cs typeface="Courier"/>
            </a:endParaRPr>
          </a:p>
          <a:p>
            <a:endParaRPr lang="en-US" sz="2400" dirty="0">
              <a:solidFill>
                <a:srgbClr val="FF66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18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$PATH variable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14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001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We can append to $PATH with a new directory where we put our programs.  For example: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cs typeface="Courier"/>
              </a:rPr>
              <a:t>Q. Why would we want to append to our path variable?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dawe1428@scorpiusprime:~$ PATH=$PATH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cs typeface="Courier"/>
              </a:rPr>
              <a:t>:/home/dawe1428/homework</a:t>
            </a:r>
          </a:p>
          <a:p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ECC577"/>
                </a:solidFill>
                <a:cs typeface="Courier"/>
              </a:rPr>
              <a:t>And then:</a:t>
            </a:r>
          </a:p>
          <a:p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dawe1428@scorpiusprime:~$ echo $PATH</a:t>
            </a:r>
          </a:p>
          <a:p>
            <a:r>
              <a:rPr lang="en-US" sz="2400" dirty="0">
                <a:latin typeface="Courier"/>
                <a:cs typeface="Courier"/>
              </a:rPr>
              <a:t>/opt/anaconda/bin:/usr/local/bin:/usr/bin:/bin:/usr/local/games:/usr/games</a:t>
            </a:r>
            <a:r>
              <a:rPr lang="en-US" sz="2400" b="1" dirty="0" smtClean="0">
                <a:solidFill>
                  <a:srgbClr val="FFFF00"/>
                </a:solidFill>
                <a:latin typeface="Courier"/>
                <a:cs typeface="Courier"/>
              </a:rPr>
              <a:t>:/home/dawe1428/homework</a:t>
            </a:r>
            <a:endParaRPr lang="en-US" sz="2400" b="1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2400" dirty="0">
              <a:solidFill>
                <a:srgbClr val="FF6600"/>
              </a:solidFill>
              <a:cs typeface="Courier"/>
            </a:endParaRPr>
          </a:p>
          <a:p>
            <a:endParaRPr lang="en-US" sz="2400" dirty="0">
              <a:solidFill>
                <a:srgbClr val="FF66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957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Creating a simple program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15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38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In /home/dawe1428/homework, I created test1, which contains: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#/bin/sh</a:t>
            </a:r>
          </a:p>
          <a:p>
            <a:r>
              <a:rPr lang="en-US" sz="2400" dirty="0" smtClean="0">
                <a:latin typeface="Courier"/>
                <a:cs typeface="Courier"/>
              </a:rPr>
              <a:t>echo ‘hello world’</a:t>
            </a:r>
          </a:p>
          <a:p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ECC577"/>
                </a:solidFill>
                <a:cs typeface="Courier"/>
              </a:rPr>
              <a:t>I can run the shell program test1 by specifying its exact location:</a:t>
            </a:r>
          </a:p>
          <a:p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dawe1428@scorpiusprime:~$ ~/homework/test1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hello world</a:t>
            </a:r>
            <a:endParaRPr lang="en-US" sz="2400" dirty="0">
              <a:solidFill>
                <a:srgbClr val="FF6600"/>
              </a:solidFill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827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Creating a simple program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16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In /home/dawe1428/homework, I created test1, which contains: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#/bin/sh</a:t>
            </a:r>
          </a:p>
          <a:p>
            <a:r>
              <a:rPr lang="en-US" sz="2400" dirty="0" smtClean="0">
                <a:latin typeface="Courier"/>
                <a:cs typeface="Courier"/>
              </a:rPr>
              <a:t>echo ‘hello world’</a:t>
            </a:r>
          </a:p>
          <a:p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ECC577"/>
                </a:solidFill>
                <a:cs typeface="Courier"/>
              </a:rPr>
              <a:t>I can run the shell program using the command sh.  ~/homework/test1 is an </a:t>
            </a:r>
            <a:r>
              <a:rPr lang="en-US" sz="2400" smtClean="0">
                <a:solidFill>
                  <a:srgbClr val="ECC577"/>
                </a:solidFill>
                <a:cs typeface="Courier"/>
              </a:rPr>
              <a:t>input to </a:t>
            </a:r>
            <a:r>
              <a:rPr lang="en-US" sz="2400" dirty="0" smtClean="0">
                <a:solidFill>
                  <a:srgbClr val="ECC577"/>
                </a:solidFill>
                <a:cs typeface="Courier"/>
              </a:rPr>
              <a:t>sh:</a:t>
            </a:r>
          </a:p>
          <a:p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dawe1428@scorpiusprime:~$ sh ~/homework/test1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hello world</a:t>
            </a:r>
            <a:endParaRPr lang="en-US" sz="2400" dirty="0">
              <a:solidFill>
                <a:srgbClr val="FF6600"/>
              </a:solidFill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05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Creating a simple program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17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In /home/dawe1428/homework, I created test1, which contains: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#/bin/sh</a:t>
            </a:r>
          </a:p>
          <a:p>
            <a:r>
              <a:rPr lang="en-US" sz="2400" dirty="0" smtClean="0">
                <a:latin typeface="Courier"/>
                <a:cs typeface="Courier"/>
              </a:rPr>
              <a:t>echo ‘hello world’</a:t>
            </a:r>
          </a:p>
          <a:p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ECC577"/>
                </a:solidFill>
                <a:cs typeface="Courier"/>
              </a:rPr>
              <a:t>I can run the shell program test1 by changing to the directory it is in and then executing test1:</a:t>
            </a:r>
          </a:p>
          <a:p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dawe1428@scorpiusprime:~$ cd homework</a:t>
            </a:r>
          </a:p>
          <a:p>
            <a:r>
              <a:rPr lang="en-US" sz="2400" dirty="0">
                <a:latin typeface="Courier"/>
                <a:cs typeface="Courier"/>
              </a:rPr>
              <a:t>dawe1428@scorpiusprime</a:t>
            </a:r>
            <a:r>
              <a:rPr lang="en-US" sz="2400" dirty="0" smtClean="0">
                <a:latin typeface="Courier"/>
                <a:cs typeface="Courier"/>
              </a:rPr>
              <a:t>:~/homework$ ./</a:t>
            </a:r>
            <a:r>
              <a:rPr lang="en-US" sz="2400" dirty="0">
                <a:latin typeface="Courier"/>
                <a:cs typeface="Courier"/>
              </a:rPr>
              <a:t>test1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hello world</a:t>
            </a:r>
            <a:endParaRPr lang="en-US" sz="2400" dirty="0">
              <a:solidFill>
                <a:srgbClr val="FF6600"/>
              </a:solidFill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5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Creating a simple program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18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And to run it from any directory: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dawe1428@scorpiusprime:~$ PATH=$PATH:/home/dawe1428/homework</a:t>
            </a:r>
          </a:p>
          <a:p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ECC577"/>
                </a:solidFill>
                <a:cs typeface="Courier"/>
              </a:rPr>
              <a:t>Then, from my home directory without specifying any directory:</a:t>
            </a:r>
          </a:p>
          <a:p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dawe1428@scorpiusprime:~$ test1</a:t>
            </a:r>
          </a:p>
          <a:p>
            <a:r>
              <a:rPr lang="en-US" sz="2400" dirty="0" smtClean="0">
                <a:latin typeface="Courier"/>
                <a:cs typeface="Courier"/>
              </a:rPr>
              <a:t>hello world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Note:  You must append to the path every time you log in.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cs typeface="Courier"/>
            </a:endParaRPr>
          </a:p>
          <a:p>
            <a:endParaRPr lang="en-US" sz="2400" dirty="0">
              <a:solidFill>
                <a:srgbClr val="FF66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360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King of commands: grep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19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”grep” is used to find content inside text files (there is a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pdfgrep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, but needs to be installed extra).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cs typeface="Courier"/>
            </a:endParaRPr>
          </a:p>
          <a:p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cs typeface="Courier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Try it with your .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bashrc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 file: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dawe1428@scorpiusprime:~$ </a:t>
            </a:r>
            <a:r>
              <a:rPr lang="en-US" sz="2400" dirty="0" smtClean="0">
                <a:latin typeface="Courier"/>
                <a:cs typeface="Courier"/>
              </a:rPr>
              <a:t>grep HISTSIZE .</a:t>
            </a:r>
            <a:r>
              <a:rPr lang="en-US" sz="2400" dirty="0" err="1" smtClean="0">
                <a:latin typeface="Courier"/>
                <a:cs typeface="Courier"/>
              </a:rPr>
              <a:t>bashrc</a:t>
            </a:r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ECC577"/>
              </a:solidFill>
              <a:cs typeface="Courier"/>
            </a:endParaRPr>
          </a:p>
          <a:p>
            <a:r>
              <a:rPr lang="en-US" sz="2400" dirty="0" smtClean="0">
                <a:solidFill>
                  <a:srgbClr val="ECC577"/>
                </a:solidFill>
                <a:cs typeface="Courier"/>
              </a:rPr>
              <a:t>Or, you maybe don’t know which of dot-files contains HISTSIZE:</a:t>
            </a:r>
          </a:p>
          <a:p>
            <a:endParaRPr lang="en-US" sz="24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dawe1428@scorpiusprime:~$ grep HISTSIZE .*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You can also only list the matching files with the –l option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"/>
              </a:rPr>
              <a:t>.</a:t>
            </a:r>
          </a:p>
          <a:p>
            <a:r>
              <a:rPr lang="en-US" sz="2400" smtClean="0">
                <a:solidFill>
                  <a:srgbClr val="FF6600"/>
                </a:solidFill>
                <a:cs typeface="Courier"/>
              </a:rPr>
              <a:t>I can seriously say, without “grep” there’d be much less science</a:t>
            </a:r>
            <a:endParaRPr lang="en-US" sz="2400" dirty="0">
              <a:solidFill>
                <a:srgbClr val="FF66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422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802021"/>
          </a:xfrm>
        </p:spPr>
        <p:txBody>
          <a:bodyPr>
            <a:noAutofit/>
          </a:bodyPr>
          <a:lstStyle/>
          <a:p>
            <a:r>
              <a:rPr lang="en-US" sz="4000" dirty="0" smtClean="0"/>
              <a:t>Login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990600"/>
            <a:ext cx="78849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Enter username (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identikey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and password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Authentication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Desktop/Shell 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starts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Environment is set up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With a shell, you 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get a prompt: 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“$”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remote server usually allows </a:t>
            </a:r>
            <a:r>
              <a:rPr lang="en-US" sz="28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multiple logins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733800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800600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867400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895600" y="5257800"/>
            <a:ext cx="2133600" cy="0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4191000"/>
            <a:ext cx="2133600" cy="533400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95600" y="5791200"/>
            <a:ext cx="2133600" cy="533400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media.optiodata.com/catalog/category/Dell-R730_3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95210"/>
            <a:ext cx="3775491" cy="97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Navigating in your directory structure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2192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You have a home directory (think of it as a folder) in which you can put subdirectories and files.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5146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ls</a:t>
            </a:r>
            <a:r>
              <a:rPr lang="en-US" sz="2400" dirty="0" smtClean="0">
                <a:latin typeface="Courier"/>
                <a:cs typeface="Courier"/>
              </a:rPr>
              <a:t>			lists directory contents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ls</a:t>
            </a:r>
            <a:r>
              <a:rPr lang="en-US" sz="2400" dirty="0" smtClean="0">
                <a:latin typeface="Courier"/>
                <a:cs typeface="Courier"/>
              </a:rPr>
              <a:t> –l			long listing (info on files)</a:t>
            </a:r>
          </a:p>
          <a:p>
            <a:r>
              <a:rPr lang="en-US" sz="2400" dirty="0" smtClean="0">
                <a:latin typeface="Courier"/>
                <a:cs typeface="Courier"/>
              </a:rPr>
              <a:t>cd &lt;path&gt;		change directory</a:t>
            </a:r>
          </a:p>
          <a:p>
            <a:r>
              <a:rPr lang="en-US" sz="2400" dirty="0" smtClean="0">
                <a:latin typeface="Courier"/>
                <a:cs typeface="Courier"/>
              </a:rPr>
              <a:t>cd ..			move up one directory</a:t>
            </a:r>
          </a:p>
          <a:p>
            <a:r>
              <a:rPr lang="en-US" sz="2400" dirty="0" smtClean="0">
                <a:latin typeface="Courier"/>
                <a:cs typeface="Courier"/>
              </a:rPr>
              <a:t>pwd			print working directory</a:t>
            </a:r>
          </a:p>
          <a:p>
            <a:r>
              <a:rPr lang="en-US" sz="2400" dirty="0" smtClean="0">
                <a:latin typeface="Courier"/>
                <a:cs typeface="Courier"/>
              </a:rPr>
              <a:t>clear 		clear the screen</a:t>
            </a:r>
          </a:p>
          <a:p>
            <a:r>
              <a:rPr lang="en-US" sz="2400" i="1" dirty="0" smtClean="0">
                <a:latin typeface="Courier"/>
                <a:cs typeface="Courier"/>
              </a:rPr>
              <a:t>arrow-up</a:t>
            </a:r>
            <a:r>
              <a:rPr lang="en-US" sz="2400" dirty="0" smtClean="0">
                <a:latin typeface="Courier"/>
                <a:cs typeface="Courier"/>
              </a:rPr>
              <a:t>		previous command</a:t>
            </a:r>
          </a:p>
          <a:p>
            <a:r>
              <a:rPr lang="en-US" sz="2400" i="1" dirty="0" smtClean="0">
                <a:latin typeface="Courier"/>
                <a:cs typeface="Courier"/>
              </a:rPr>
              <a:t>arrow-down		</a:t>
            </a:r>
            <a:r>
              <a:rPr lang="en-US" sz="2400" dirty="0" smtClean="0">
                <a:latin typeface="Courier"/>
                <a:cs typeface="Courier"/>
              </a:rPr>
              <a:t>next command</a:t>
            </a:r>
          </a:p>
          <a:p>
            <a:endParaRPr lang="en-US" sz="2400" i="1" dirty="0" smtClean="0">
              <a:latin typeface="Courier"/>
              <a:cs typeface="Courier"/>
            </a:endParaRPr>
          </a:p>
          <a:p>
            <a:r>
              <a:rPr lang="en-US" sz="2400" i="1" dirty="0" smtClean="0">
                <a:latin typeface="Courier"/>
                <a:cs typeface="Courier"/>
              </a:rPr>
              <a:t>man &lt;cmd&gt;		</a:t>
            </a:r>
            <a:r>
              <a:rPr lang="en-US" sz="2400" dirty="0" smtClean="0">
                <a:latin typeface="Courier"/>
                <a:cs typeface="Courier"/>
              </a:rPr>
              <a:t>command (user) manual</a:t>
            </a:r>
          </a:p>
        </p:txBody>
      </p:sp>
    </p:spTree>
    <p:extLst>
      <p:ext uri="{BB962C8B-B14F-4D97-AF65-F5344CB8AC3E}">
        <p14:creationId xmlns:p14="http://schemas.microsoft.com/office/powerpoint/2010/main" val="13511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28600"/>
            <a:ext cx="8458200" cy="615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urier"/>
                <a:cs typeface="Courier"/>
              </a:rPr>
              <a:t>man example:  I’m logged on remotely to scorpius from my Mac laptop: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dawe1428@scorpiusprime:~$ man ls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LS(1)         </a:t>
            </a:r>
            <a:r>
              <a:rPr lang="en-US" sz="1400" dirty="0" smtClean="0">
                <a:latin typeface="Courier"/>
                <a:cs typeface="Courier"/>
              </a:rPr>
              <a:t>  User </a:t>
            </a:r>
            <a:r>
              <a:rPr lang="en-US" sz="1400" dirty="0">
                <a:latin typeface="Courier"/>
                <a:cs typeface="Courier"/>
              </a:rPr>
              <a:t>Commands          </a:t>
            </a:r>
            <a:r>
              <a:rPr lang="en-US" sz="1400" dirty="0" smtClean="0">
                <a:latin typeface="Courier"/>
                <a:cs typeface="Courier"/>
              </a:rPr>
              <a:t>LS</a:t>
            </a:r>
            <a:r>
              <a:rPr lang="en-US" sz="1400" dirty="0">
                <a:latin typeface="Courier"/>
                <a:cs typeface="Courier"/>
              </a:rPr>
              <a:t>(1)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NAME</a:t>
            </a:r>
          </a:p>
          <a:p>
            <a:r>
              <a:rPr lang="en-US" sz="1400" dirty="0">
                <a:latin typeface="Courier"/>
                <a:cs typeface="Courier"/>
              </a:rPr>
              <a:t>       </a:t>
            </a:r>
            <a:r>
              <a:rPr lang="en-US" sz="1400" dirty="0" err="1">
                <a:latin typeface="Courier"/>
                <a:cs typeface="Courier"/>
              </a:rPr>
              <a:t>ls</a:t>
            </a:r>
            <a:r>
              <a:rPr lang="en-US" sz="1400" dirty="0">
                <a:latin typeface="Courier"/>
                <a:cs typeface="Courier"/>
              </a:rPr>
              <a:t> - list directory contents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SYNOPSIS</a:t>
            </a:r>
          </a:p>
          <a:p>
            <a:r>
              <a:rPr lang="en-US" sz="1400" dirty="0">
                <a:latin typeface="Courier"/>
                <a:cs typeface="Courier"/>
              </a:rPr>
              <a:t>       </a:t>
            </a:r>
            <a:r>
              <a:rPr lang="en-US" sz="1400" dirty="0" err="1">
                <a:latin typeface="Courier"/>
                <a:cs typeface="Courier"/>
              </a:rPr>
              <a:t>ls</a:t>
            </a:r>
            <a:r>
              <a:rPr lang="en-US" sz="1400" dirty="0">
                <a:latin typeface="Courier"/>
                <a:cs typeface="Courier"/>
              </a:rPr>
              <a:t> [OPTION]... [FILE]...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DESCRIPTION</a:t>
            </a:r>
          </a:p>
          <a:p>
            <a:r>
              <a:rPr lang="en-US" sz="1400" dirty="0">
                <a:latin typeface="Courier"/>
                <a:cs typeface="Courier"/>
              </a:rPr>
              <a:t>       List  information  about  the FILEs (</a:t>
            </a:r>
            <a:r>
              <a:rPr lang="en-US" sz="1400" dirty="0" smtClean="0">
                <a:latin typeface="Courier"/>
                <a:cs typeface="Courier"/>
              </a:rPr>
              <a:t>the current </a:t>
            </a:r>
            <a:r>
              <a:rPr lang="en-US" sz="1400" dirty="0">
                <a:latin typeface="Courier"/>
                <a:cs typeface="Courier"/>
              </a:rPr>
              <a:t>directory by </a:t>
            </a:r>
            <a:r>
              <a:rPr lang="en-US" sz="1400" dirty="0" smtClean="0">
                <a:latin typeface="Courier"/>
                <a:cs typeface="Courier"/>
              </a:rPr>
              <a:t>	default</a:t>
            </a:r>
            <a:r>
              <a:rPr lang="en-US" sz="1400" dirty="0">
                <a:latin typeface="Courier"/>
                <a:cs typeface="Courier"/>
              </a:rPr>
              <a:t>).</a:t>
            </a:r>
          </a:p>
          <a:p>
            <a:r>
              <a:rPr lang="en-US" sz="1400" dirty="0">
                <a:latin typeface="Courier"/>
                <a:cs typeface="Courier"/>
              </a:rPr>
              <a:t>       Sort entries alphabetically if none of -</a:t>
            </a:r>
            <a:r>
              <a:rPr lang="en-US" sz="1400" dirty="0" err="1">
                <a:latin typeface="Courier"/>
                <a:cs typeface="Courier"/>
              </a:rPr>
              <a:t>cftuvSUX</a:t>
            </a:r>
            <a:r>
              <a:rPr lang="en-US" sz="1400" dirty="0">
                <a:latin typeface="Courier"/>
                <a:cs typeface="Courier"/>
              </a:rPr>
              <a:t> nor --sort.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Mandatory arguments to long options are  mandatory  for  short  </a:t>
            </a:r>
            <a:r>
              <a:rPr lang="en-US" sz="1400" dirty="0" smtClean="0">
                <a:latin typeface="Courier"/>
                <a:cs typeface="Courier"/>
              </a:rPr>
              <a:t>	options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too.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-a, --all</a:t>
            </a:r>
          </a:p>
          <a:p>
            <a:r>
              <a:rPr lang="en-US" sz="1400" dirty="0">
                <a:latin typeface="Courier"/>
                <a:cs typeface="Courier"/>
              </a:rPr>
              <a:t>              do not ignore entries starting with </a:t>
            </a:r>
            <a:r>
              <a:rPr lang="en-US" sz="1400" dirty="0" smtClean="0">
                <a:latin typeface="Courier"/>
                <a:cs typeface="Courier"/>
              </a:rPr>
              <a:t>.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:q  </a:t>
            </a:r>
            <a:r>
              <a:rPr lang="en-US" sz="1400" dirty="0" smtClean="0">
                <a:solidFill>
                  <a:srgbClr val="DC9E1F"/>
                </a:solidFill>
                <a:cs typeface="Courier"/>
              </a:rPr>
              <a:t>will quit</a:t>
            </a:r>
            <a:endParaRPr lang="en-US" sz="1400" dirty="0">
              <a:solidFill>
                <a:srgbClr val="DC9E1F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798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1600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Creating directory structure, </a:t>
            </a:r>
            <a:r>
              <a:rPr lang="en-US" sz="3600" dirty="0"/>
              <a:t>manipulating directories and files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mkdir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dirname</a:t>
            </a:r>
            <a:r>
              <a:rPr lang="en-US" sz="2400" dirty="0" smtClean="0">
                <a:latin typeface="Courier"/>
                <a:cs typeface="Courier"/>
              </a:rPr>
              <a:t>&gt;		make a directory</a:t>
            </a:r>
          </a:p>
          <a:p>
            <a:r>
              <a:rPr lang="en-US" sz="2400" dirty="0" err="1">
                <a:latin typeface="Courier"/>
                <a:cs typeface="Courier"/>
              </a:rPr>
              <a:t>r</a:t>
            </a:r>
            <a:r>
              <a:rPr lang="en-US" sz="2400" dirty="0" err="1" smtClean="0">
                <a:latin typeface="Courier"/>
                <a:cs typeface="Courier"/>
              </a:rPr>
              <a:t>mdir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dirname</a:t>
            </a:r>
            <a:r>
              <a:rPr lang="en-US" sz="2400" dirty="0" smtClean="0">
                <a:latin typeface="Courier"/>
                <a:cs typeface="Courier"/>
              </a:rPr>
              <a:t>&gt;		remove the directory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rm</a:t>
            </a:r>
            <a:r>
              <a:rPr lang="en-US" sz="2400" dirty="0" smtClean="0">
                <a:latin typeface="Courier"/>
                <a:cs typeface="Courier"/>
              </a:rPr>
              <a:t> &lt;filename&gt;		remove a file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cp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&gt; &lt;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&gt;		copy a file from 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 to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</a:p>
          <a:p>
            <a:r>
              <a:rPr lang="en-US" sz="2400" dirty="0">
                <a:latin typeface="Courier"/>
                <a:cs typeface="Courier"/>
              </a:rPr>
              <a:t>scp				secure copy: see </a:t>
            </a:r>
            <a:r>
              <a:rPr lang="en-US" sz="2400" dirty="0" smtClean="0">
                <a:latin typeface="Courier"/>
                <a:cs typeface="Courier"/>
              </a:rPr>
              <a:t>tutorial</a:t>
            </a:r>
          </a:p>
          <a:p>
            <a:r>
              <a:rPr lang="en-US" sz="2400" dirty="0" smtClean="0">
                <a:latin typeface="Courier"/>
                <a:cs typeface="Courier"/>
              </a:rPr>
              <a:t>mv &lt;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&gt; &lt;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&gt;		move a file (including the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path) to a new location 					(including the path)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Ex:&gt; </a:t>
            </a:r>
            <a:r>
              <a:rPr lang="en-US" sz="2400" dirty="0" err="1" smtClean="0">
                <a:latin typeface="Courier"/>
                <a:cs typeface="Courier"/>
              </a:rPr>
              <a:t>cp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testfile</a:t>
            </a:r>
            <a:r>
              <a:rPr lang="en-US" sz="2400" dirty="0" smtClean="0">
                <a:latin typeface="Courier"/>
                <a:cs typeface="Courier"/>
              </a:rPr>
              <a:t> ../</a:t>
            </a:r>
            <a:r>
              <a:rPr lang="en-US" sz="2400" dirty="0" err="1" smtClean="0">
                <a:latin typeface="Courier"/>
                <a:cs typeface="Courier"/>
              </a:rPr>
              <a:t>testfile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Q. 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27384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1600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Creating directory structure, </a:t>
            </a:r>
            <a:r>
              <a:rPr lang="en-US" sz="3600" dirty="0"/>
              <a:t>manipulating directories and files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6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mkdir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dirname</a:t>
            </a:r>
            <a:r>
              <a:rPr lang="en-US" sz="2400" dirty="0" smtClean="0">
                <a:latin typeface="Courier"/>
                <a:cs typeface="Courier"/>
              </a:rPr>
              <a:t>&gt;		make a directory</a:t>
            </a:r>
          </a:p>
          <a:p>
            <a:r>
              <a:rPr lang="en-US" sz="2400" dirty="0" err="1">
                <a:latin typeface="Courier"/>
                <a:cs typeface="Courier"/>
              </a:rPr>
              <a:t>r</a:t>
            </a:r>
            <a:r>
              <a:rPr lang="en-US" sz="2400" dirty="0" err="1" smtClean="0">
                <a:latin typeface="Courier"/>
                <a:cs typeface="Courier"/>
              </a:rPr>
              <a:t>mdir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dirname</a:t>
            </a:r>
            <a:r>
              <a:rPr lang="en-US" sz="2400" dirty="0" smtClean="0">
                <a:latin typeface="Courier"/>
                <a:cs typeface="Courier"/>
              </a:rPr>
              <a:t>&gt;		remove the directory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rm</a:t>
            </a:r>
            <a:r>
              <a:rPr lang="en-US" sz="2400" dirty="0" smtClean="0">
                <a:latin typeface="Courier"/>
                <a:cs typeface="Courier"/>
              </a:rPr>
              <a:t> &lt;filename&gt;		remove a file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cp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&gt; &lt;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&gt;		copy a file from 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 to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</a:p>
          <a:p>
            <a:r>
              <a:rPr lang="en-US" sz="2400" dirty="0" smtClean="0">
                <a:latin typeface="Courier"/>
                <a:cs typeface="Courier"/>
              </a:rPr>
              <a:t>scp				secure copy: see tutorial</a:t>
            </a:r>
          </a:p>
          <a:p>
            <a:r>
              <a:rPr lang="en-US" sz="2400" dirty="0" smtClean="0">
                <a:latin typeface="Courier"/>
                <a:cs typeface="Courier"/>
              </a:rPr>
              <a:t>mv &lt;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&gt; &lt;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&gt;		move a file (including the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path) to a new location 					(including the path)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Q. How would I create a subdirectory </a:t>
            </a:r>
            <a:r>
              <a:rPr lang="en-US" sz="2400" i="1" dirty="0" smtClean="0">
                <a:solidFill>
                  <a:srgbClr val="FF6600"/>
                </a:solidFill>
                <a:latin typeface="Courier"/>
                <a:cs typeface="Courier"/>
              </a:rPr>
              <a:t>homework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 and move the file </a:t>
            </a:r>
            <a:r>
              <a:rPr lang="en-US" sz="2400" i="1" dirty="0" smtClean="0">
                <a:solidFill>
                  <a:srgbClr val="FF6600"/>
                </a:solidFill>
                <a:latin typeface="Courier"/>
                <a:cs typeface="Courier"/>
              </a:rPr>
              <a:t>HW1.ipnyb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 into it?</a:t>
            </a:r>
          </a:p>
          <a:p>
            <a:endParaRPr lang="en-US" sz="2400" dirty="0">
              <a:solidFill>
                <a:srgbClr val="FF6600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FF66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832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1600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Creating directory structure, </a:t>
            </a:r>
            <a:r>
              <a:rPr lang="en-US" sz="3600" dirty="0"/>
              <a:t>manipulating directories and files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mkdir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dirname</a:t>
            </a:r>
            <a:r>
              <a:rPr lang="en-US" sz="2400" dirty="0" smtClean="0">
                <a:latin typeface="Courier"/>
                <a:cs typeface="Courier"/>
              </a:rPr>
              <a:t>&gt;		make a directory</a:t>
            </a:r>
          </a:p>
          <a:p>
            <a:r>
              <a:rPr lang="en-US" sz="2400" dirty="0" err="1">
                <a:latin typeface="Courier"/>
                <a:cs typeface="Courier"/>
              </a:rPr>
              <a:t>r</a:t>
            </a:r>
            <a:r>
              <a:rPr lang="en-US" sz="2400" dirty="0" err="1" smtClean="0">
                <a:latin typeface="Courier"/>
                <a:cs typeface="Courier"/>
              </a:rPr>
              <a:t>mdir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dirname</a:t>
            </a:r>
            <a:r>
              <a:rPr lang="en-US" sz="2400" dirty="0" smtClean="0">
                <a:latin typeface="Courier"/>
                <a:cs typeface="Courier"/>
              </a:rPr>
              <a:t>&gt;		remove the directory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rm</a:t>
            </a:r>
            <a:r>
              <a:rPr lang="en-US" sz="2400" dirty="0" smtClean="0">
                <a:latin typeface="Courier"/>
                <a:cs typeface="Courier"/>
              </a:rPr>
              <a:t> &lt;filename&gt;		remove a </a:t>
            </a:r>
            <a:r>
              <a:rPr lang="en-US" sz="2400" i="1" dirty="0" smtClean="0">
                <a:latin typeface="Courier"/>
                <a:cs typeface="Courier"/>
              </a:rPr>
              <a:t>file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cp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&gt; &lt;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&gt;		copy a file from 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 to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</a:p>
          <a:p>
            <a:r>
              <a:rPr lang="en-US" sz="2400" dirty="0" smtClean="0">
                <a:latin typeface="Courier"/>
                <a:cs typeface="Courier"/>
              </a:rPr>
              <a:t>mv &lt;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&gt; &lt;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&gt;		move a file (including the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path) to a new location 					(including the path)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mkdir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 homework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mv HW1.ipynb homework/HW1.ipynb</a:t>
            </a:r>
          </a:p>
          <a:p>
            <a:endParaRPr lang="en-US" sz="2400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chemeClr val="tx2"/>
                </a:solidFill>
                <a:cs typeface="Courier"/>
              </a:rPr>
              <a:t>Any other way?</a:t>
            </a:r>
          </a:p>
          <a:p>
            <a:endParaRPr lang="en-US" sz="2400" dirty="0">
              <a:solidFill>
                <a:srgbClr val="FF6600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FF66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306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1600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Creating directory structure, </a:t>
            </a:r>
            <a:r>
              <a:rPr lang="en-US" sz="3600" dirty="0"/>
              <a:t>manipulating directories and files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8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6106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mkdir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dirname</a:t>
            </a:r>
            <a:r>
              <a:rPr lang="en-US" sz="2400" dirty="0" smtClean="0">
                <a:latin typeface="Courier"/>
                <a:cs typeface="Courier"/>
              </a:rPr>
              <a:t>&gt;		make a directory</a:t>
            </a:r>
          </a:p>
          <a:p>
            <a:r>
              <a:rPr lang="en-US" sz="2400" dirty="0" err="1">
                <a:latin typeface="Courier"/>
                <a:cs typeface="Courier"/>
              </a:rPr>
              <a:t>r</a:t>
            </a:r>
            <a:r>
              <a:rPr lang="en-US" sz="2400" dirty="0" err="1" smtClean="0">
                <a:latin typeface="Courier"/>
                <a:cs typeface="Courier"/>
              </a:rPr>
              <a:t>mdir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dirname</a:t>
            </a:r>
            <a:r>
              <a:rPr lang="en-US" sz="2400" dirty="0" smtClean="0">
                <a:latin typeface="Courier"/>
                <a:cs typeface="Courier"/>
              </a:rPr>
              <a:t>&gt;		remove the directory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rm</a:t>
            </a:r>
            <a:r>
              <a:rPr lang="en-US" sz="2400" dirty="0" smtClean="0">
                <a:latin typeface="Courier"/>
                <a:cs typeface="Courier"/>
              </a:rPr>
              <a:t> &lt;filename&gt;		remove a </a:t>
            </a:r>
            <a:r>
              <a:rPr lang="en-US" sz="2400" i="1" dirty="0" smtClean="0">
                <a:latin typeface="Courier"/>
                <a:cs typeface="Courier"/>
              </a:rPr>
              <a:t>file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cp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&gt; &lt;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&gt;		copy a file from 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 to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</a:p>
          <a:p>
            <a:r>
              <a:rPr lang="en-US" sz="2400" dirty="0" smtClean="0">
                <a:latin typeface="Courier"/>
                <a:cs typeface="Courier"/>
              </a:rPr>
              <a:t>mv &lt;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&gt; &lt;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&gt;		move a file (including the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path) to a new location 					(including the path)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chemeClr val="tx2"/>
                </a:solidFill>
                <a:cs typeface="Courier"/>
              </a:rPr>
              <a:t>OR</a:t>
            </a:r>
          </a:p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mkdir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 homework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cd homework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mv ../HW1.ipynb HW1.ipynb</a:t>
            </a:r>
          </a:p>
          <a:p>
            <a:r>
              <a:rPr lang="en-US" sz="2400" dirty="0" smtClean="0">
                <a:solidFill>
                  <a:srgbClr val="DC9E1F"/>
                </a:solidFill>
                <a:cs typeface="Courier"/>
              </a:rPr>
              <a:t>Which would make homework the working directory</a:t>
            </a:r>
          </a:p>
          <a:p>
            <a:endParaRPr lang="en-US" sz="2400" dirty="0">
              <a:solidFill>
                <a:srgbClr val="FF6600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FF66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794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1600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Creating directory structure, </a:t>
            </a:r>
            <a:r>
              <a:rPr lang="en-US" sz="3600" dirty="0"/>
              <a:t>manipulating directories and files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9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9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mkdir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dirname</a:t>
            </a:r>
            <a:r>
              <a:rPr lang="en-US" sz="2400" dirty="0" smtClean="0">
                <a:latin typeface="Courier"/>
                <a:cs typeface="Courier"/>
              </a:rPr>
              <a:t>&gt;		make a directory</a:t>
            </a:r>
          </a:p>
          <a:p>
            <a:r>
              <a:rPr lang="en-US" sz="2400" dirty="0" err="1">
                <a:latin typeface="Courier"/>
                <a:cs typeface="Courier"/>
              </a:rPr>
              <a:t>r</a:t>
            </a:r>
            <a:r>
              <a:rPr lang="en-US" sz="2400" dirty="0" err="1" smtClean="0">
                <a:latin typeface="Courier"/>
                <a:cs typeface="Courier"/>
              </a:rPr>
              <a:t>mdir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dirname</a:t>
            </a:r>
            <a:r>
              <a:rPr lang="en-US" sz="2400" dirty="0" smtClean="0">
                <a:latin typeface="Courier"/>
                <a:cs typeface="Courier"/>
              </a:rPr>
              <a:t>&gt;		remove the directory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rm</a:t>
            </a:r>
            <a:r>
              <a:rPr lang="en-US" sz="2400" dirty="0" smtClean="0">
                <a:latin typeface="Courier"/>
                <a:cs typeface="Courier"/>
              </a:rPr>
              <a:t> &lt;filename&gt;		remove a </a:t>
            </a:r>
            <a:r>
              <a:rPr lang="en-US" sz="2400" i="1" dirty="0" smtClean="0">
                <a:latin typeface="Courier"/>
                <a:cs typeface="Courier"/>
              </a:rPr>
              <a:t>file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cp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&gt; &lt;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&gt;		copy a file from 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 to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</a:p>
          <a:p>
            <a:r>
              <a:rPr lang="en-US" sz="2400" dirty="0" smtClean="0">
                <a:latin typeface="Courier"/>
                <a:cs typeface="Courier"/>
              </a:rPr>
              <a:t>mv &lt;</a:t>
            </a:r>
            <a:r>
              <a:rPr lang="en-US" sz="2400" dirty="0" err="1" smtClean="0">
                <a:latin typeface="Courier"/>
                <a:cs typeface="Courier"/>
              </a:rPr>
              <a:t>src</a:t>
            </a:r>
            <a:r>
              <a:rPr lang="en-US" sz="2400" dirty="0" smtClean="0">
                <a:latin typeface="Courier"/>
                <a:cs typeface="Courier"/>
              </a:rPr>
              <a:t>&gt; &lt;</a:t>
            </a:r>
            <a:r>
              <a:rPr lang="en-US" sz="2400" dirty="0" err="1" smtClean="0">
                <a:latin typeface="Courier"/>
                <a:cs typeface="Courier"/>
              </a:rPr>
              <a:t>dest</a:t>
            </a:r>
            <a:r>
              <a:rPr lang="en-US" sz="2400" dirty="0" smtClean="0">
                <a:latin typeface="Courier"/>
                <a:cs typeface="Courier"/>
              </a:rPr>
              <a:t>&gt;		move a file (including the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path) to a new location 					(including the path)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mkdir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 homework ; mv HW1.ipynb homework/HW1.ipynb</a:t>
            </a:r>
          </a:p>
          <a:p>
            <a:r>
              <a:rPr lang="en-US" sz="2400" dirty="0" smtClean="0">
                <a:solidFill>
                  <a:srgbClr val="DC9E1F"/>
                </a:solidFill>
                <a:cs typeface="Courier"/>
              </a:rPr>
              <a:t>Which executes both commands in one line</a:t>
            </a:r>
            <a:endParaRPr lang="en-US" sz="2400" dirty="0">
              <a:solidFill>
                <a:srgbClr val="DC9E1F"/>
              </a:solidFill>
              <a:cs typeface="Courier"/>
            </a:endParaRPr>
          </a:p>
          <a:p>
            <a:endParaRPr lang="en-US" sz="2400" dirty="0" smtClean="0">
              <a:solidFill>
                <a:srgbClr val="FF66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485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1415</TotalTime>
  <Words>819</Words>
  <Application>Microsoft Macintosh PowerPoint</Application>
  <PresentationFormat>On-screen Show (4:3)</PresentationFormat>
  <Paragraphs>244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</vt:lpstr>
      <vt:lpstr>Wingdings</vt:lpstr>
      <vt:lpstr>Perspective</vt:lpstr>
      <vt:lpstr>Basic Functionality in Linux (With credit to M. Lunacek at CU Research Computing)</vt:lpstr>
      <vt:lpstr>Login</vt:lpstr>
      <vt:lpstr>Navigating in your directory structure</vt:lpstr>
      <vt:lpstr>PowerPoint Presentation</vt:lpstr>
      <vt:lpstr>Creating directory structure, manipulating directories and files </vt:lpstr>
      <vt:lpstr>Creating directory structure, manipulating directories and files </vt:lpstr>
      <vt:lpstr>Creating directory structure, manipulating directories and files </vt:lpstr>
      <vt:lpstr>Creating directory structure, manipulating directories and files </vt:lpstr>
      <vt:lpstr>Creating directory structure, manipulating directories and files </vt:lpstr>
      <vt:lpstr>File System (M. Lunacek)</vt:lpstr>
      <vt:lpstr>The home directory and $HOME variable </vt:lpstr>
      <vt:lpstr>The home directory and HOME variable </vt:lpstr>
      <vt:lpstr>The $PATH variable</vt:lpstr>
      <vt:lpstr>The $PATH variable</vt:lpstr>
      <vt:lpstr>Creating a simple program</vt:lpstr>
      <vt:lpstr>Creating a simple program</vt:lpstr>
      <vt:lpstr>Creating a simple program</vt:lpstr>
      <vt:lpstr>Creating a simple program</vt:lpstr>
      <vt:lpstr>King of commands: grep</vt:lpstr>
    </vt:vector>
  </TitlesOfParts>
  <Company>Microsoft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jglenn</dc:creator>
  <cp:lastModifiedBy>Microsoft Office User</cp:lastModifiedBy>
  <cp:revision>293</cp:revision>
  <cp:lastPrinted>2011-08-17T23:37:57Z</cp:lastPrinted>
  <dcterms:created xsi:type="dcterms:W3CDTF">2011-05-09T20:06:25Z</dcterms:created>
  <dcterms:modified xsi:type="dcterms:W3CDTF">2016-05-31T18:17:14Z</dcterms:modified>
</cp:coreProperties>
</file>